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72" r:id="rId3"/>
    <p:sldId id="273" r:id="rId4"/>
    <p:sldId id="274" r:id="rId5"/>
    <p:sldId id="265" r:id="rId6"/>
    <p:sldId id="262" r:id="rId7"/>
    <p:sldId id="270" r:id="rId8"/>
    <p:sldId id="275" r:id="rId9"/>
    <p:sldId id="266" r:id="rId10"/>
    <p:sldId id="276" r:id="rId11"/>
    <p:sldId id="281" r:id="rId12"/>
    <p:sldId id="283" r:id="rId13"/>
    <p:sldId id="282" r:id="rId14"/>
    <p:sldId id="277" r:id="rId15"/>
    <p:sldId id="263" r:id="rId16"/>
    <p:sldId id="286" r:id="rId17"/>
    <p:sldId id="260" r:id="rId18"/>
    <p:sldId id="278" r:id="rId19"/>
    <p:sldId id="264" r:id="rId20"/>
    <p:sldId id="287" r:id="rId21"/>
    <p:sldId id="288" r:id="rId22"/>
    <p:sldId id="279" r:id="rId23"/>
    <p:sldId id="280" r:id="rId24"/>
    <p:sldId id="261" r:id="rId25"/>
  </p:sldIdLst>
  <p:sldSz cx="9144000" cy="5143500" type="screen16x9"/>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77"/>
    <a:srgbClr val="7F7F7F"/>
    <a:srgbClr val="B810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Styl jasny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0A15C55-8517-42AA-B614-E9B94910E393}" styleName="Styl pośredni 2 — Ak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22" autoAdjust="0"/>
  </p:normalViewPr>
  <p:slideViewPr>
    <p:cSldViewPr>
      <p:cViewPr varScale="1">
        <p:scale>
          <a:sx n="110" d="100"/>
          <a:sy n="110" d="100"/>
        </p:scale>
        <p:origin x="101" y="7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Arkusz_programu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Arkusz1!$B$1</c:f>
              <c:strCache>
                <c:ptCount val="1"/>
                <c:pt idx="0">
                  <c:v>2019</c:v>
                </c:pt>
              </c:strCache>
            </c:strRef>
          </c:tx>
          <c:spPr>
            <a:solidFill>
              <a:srgbClr val="CBA979"/>
            </a:solidFill>
            <a:ln>
              <a:noFill/>
            </a:ln>
            <a:effectLst/>
            <a:sp3d/>
          </c:spPr>
          <c:invertIfNegative val="0"/>
          <c:cat>
            <c:strRef>
              <c:f>Arkusz1!$A$2:$A$7</c:f>
              <c:strCache>
                <c:ptCount val="6"/>
                <c:pt idx="0">
                  <c:v>Total</c:v>
                </c:pt>
                <c:pt idx="1">
                  <c:v>Pharmaceutical</c:v>
                </c:pt>
                <c:pt idx="2">
                  <c:v>Others</c:v>
                </c:pt>
                <c:pt idx="3">
                  <c:v>Livestock</c:v>
                </c:pt>
                <c:pt idx="4">
                  <c:v>Industrial</c:v>
                </c:pt>
                <c:pt idx="5">
                  <c:v>Agricultural</c:v>
                </c:pt>
              </c:strCache>
            </c:strRef>
          </c:cat>
          <c:val>
            <c:numRef>
              <c:f>Arkusz1!$B$2:$B$7</c:f>
              <c:numCache>
                <c:formatCode>General</c:formatCode>
                <c:ptCount val="6"/>
                <c:pt idx="0">
                  <c:v>4378.1000000000004</c:v>
                </c:pt>
                <c:pt idx="1">
                  <c:v>821.2</c:v>
                </c:pt>
                <c:pt idx="2">
                  <c:v>161.80000000000001</c:v>
                </c:pt>
                <c:pt idx="3">
                  <c:v>242</c:v>
                </c:pt>
                <c:pt idx="4">
                  <c:v>906</c:v>
                </c:pt>
                <c:pt idx="5">
                  <c:v>2247.1</c:v>
                </c:pt>
              </c:numCache>
            </c:numRef>
          </c:val>
          <c:extLst>
            <c:ext xmlns:c16="http://schemas.microsoft.com/office/drawing/2014/chart" uri="{C3380CC4-5D6E-409C-BE32-E72D297353CC}">
              <c16:uniqueId val="{00000000-14D0-4DE4-91DC-03277F28A284}"/>
            </c:ext>
          </c:extLst>
        </c:ser>
        <c:ser>
          <c:idx val="1"/>
          <c:order val="1"/>
          <c:tx>
            <c:strRef>
              <c:f>Arkusz1!$C$1</c:f>
              <c:strCache>
                <c:ptCount val="1"/>
                <c:pt idx="0">
                  <c:v>2025</c:v>
                </c:pt>
              </c:strCache>
            </c:strRef>
          </c:tx>
          <c:spPr>
            <a:solidFill>
              <a:srgbClr val="3B8A94"/>
            </a:solidFill>
            <a:ln>
              <a:noFill/>
            </a:ln>
            <a:effectLst/>
            <a:sp3d/>
          </c:spPr>
          <c:invertIfNegative val="0"/>
          <c:cat>
            <c:strRef>
              <c:f>Arkusz1!$A$2:$A$7</c:f>
              <c:strCache>
                <c:ptCount val="6"/>
                <c:pt idx="0">
                  <c:v>Total</c:v>
                </c:pt>
                <c:pt idx="1">
                  <c:v>Pharmaceutical</c:v>
                </c:pt>
                <c:pt idx="2">
                  <c:v>Others</c:v>
                </c:pt>
                <c:pt idx="3">
                  <c:v>Livestock</c:v>
                </c:pt>
                <c:pt idx="4">
                  <c:v>Industrial</c:v>
                </c:pt>
                <c:pt idx="5">
                  <c:v>Agricultural</c:v>
                </c:pt>
              </c:strCache>
            </c:strRef>
          </c:cat>
          <c:val>
            <c:numRef>
              <c:f>Arkusz1!$C$2:$C$7</c:f>
              <c:numCache>
                <c:formatCode>General</c:formatCode>
                <c:ptCount val="6"/>
                <c:pt idx="0">
                  <c:v>6893.2</c:v>
                </c:pt>
                <c:pt idx="1">
                  <c:v>1323.5</c:v>
                </c:pt>
                <c:pt idx="2">
                  <c:v>247.5</c:v>
                </c:pt>
                <c:pt idx="3">
                  <c:v>357.8</c:v>
                </c:pt>
                <c:pt idx="4">
                  <c:v>1457.2</c:v>
                </c:pt>
                <c:pt idx="5">
                  <c:v>3507.3</c:v>
                </c:pt>
              </c:numCache>
            </c:numRef>
          </c:val>
          <c:extLst>
            <c:ext xmlns:c16="http://schemas.microsoft.com/office/drawing/2014/chart" uri="{C3380CC4-5D6E-409C-BE32-E72D297353CC}">
              <c16:uniqueId val="{00000001-14D0-4DE4-91DC-03277F28A284}"/>
            </c:ext>
          </c:extLst>
        </c:ser>
        <c:dLbls>
          <c:showLegendKey val="0"/>
          <c:showVal val="0"/>
          <c:showCatName val="0"/>
          <c:showSerName val="0"/>
          <c:showPercent val="0"/>
          <c:showBubbleSize val="0"/>
        </c:dLbls>
        <c:gapWidth val="150"/>
        <c:shape val="box"/>
        <c:axId val="396555296"/>
        <c:axId val="437775488"/>
        <c:axId val="0"/>
      </c:bar3DChart>
      <c:catAx>
        <c:axId val="39655529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pl-PL"/>
          </a:p>
        </c:txPr>
        <c:crossAx val="437775488"/>
        <c:crosses val="autoZero"/>
        <c:auto val="1"/>
        <c:lblAlgn val="ctr"/>
        <c:lblOffset val="100"/>
        <c:noMultiLvlLbl val="0"/>
      </c:catAx>
      <c:valAx>
        <c:axId val="4377754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crossAx val="39655529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300" b="0" i="0" u="none" strike="noStrike" kern="1200" baseline="0">
                <a:solidFill>
                  <a:schemeClr val="tx1">
                    <a:lumMod val="65000"/>
                    <a:lumOff val="35000"/>
                  </a:schemeClr>
                </a:solidFill>
                <a:latin typeface="+mn-lt"/>
                <a:ea typeface="+mn-ea"/>
                <a:cs typeface="+mn-cs"/>
              </a:defRPr>
            </a:pPr>
            <a:endParaRPr lang="pl-PL"/>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legend>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11"/>
    </mc:Choice>
    <mc:Fallback>
      <c:style val="11"/>
    </mc:Fallback>
  </mc:AlternateContent>
  <c:clrMapOvr bg1="lt1" tx1="dk1" bg2="lt2" tx2="dk2" accent1="accent1" accent2="accent2" accent3="accent3" accent4="accent4" accent5="accent5" accent6="accent6" hlink="hlink" folHlink="folHlink"/>
  <c:chart>
    <c:title>
      <c:tx>
        <c:rich>
          <a:bodyPr/>
          <a:lstStyle/>
          <a:p>
            <a:pPr>
              <a:defRPr sz="2000"/>
            </a:pPr>
            <a:r>
              <a:rPr lang="pl-PL" sz="1400" b="0" i="0" u="none" strike="noStrike" baseline="0" dirty="0" err="1">
                <a:effectLst/>
              </a:rPr>
              <a:t>Consumption</a:t>
            </a:r>
            <a:r>
              <a:rPr lang="pl-PL" sz="1400" b="0" i="0" u="none" strike="noStrike" baseline="0" dirty="0">
                <a:effectLst/>
              </a:rPr>
              <a:t> for </a:t>
            </a:r>
            <a:r>
              <a:rPr lang="pl-PL" sz="1400" b="0" i="0" u="none" strike="noStrike" baseline="0" dirty="0" err="1">
                <a:effectLst/>
              </a:rPr>
              <a:t>Agricultural</a:t>
            </a:r>
            <a:r>
              <a:rPr lang="pl-PL" sz="1400" b="0" i="0" u="none" strike="noStrike" baseline="0" dirty="0">
                <a:effectLst/>
              </a:rPr>
              <a:t> Application in 2019</a:t>
            </a:r>
            <a:r>
              <a:rPr lang="pl-PL" sz="1400" b="1" i="0" u="none" strike="noStrike" baseline="0" dirty="0"/>
              <a:t> </a:t>
            </a:r>
            <a:endParaRPr lang="en-US" sz="1400" dirty="0"/>
          </a:p>
        </c:rich>
      </c:tx>
      <c:layout>
        <c:manualLayout>
          <c:xMode val="edge"/>
          <c:yMode val="edge"/>
          <c:x val="8.9932479409585792E-2"/>
          <c:y val="7.8353060824767104E-2"/>
        </c:manualLayout>
      </c:layout>
      <c:overlay val="0"/>
      <c:spPr>
        <a:noFill/>
      </c:spPr>
    </c:title>
    <c:autoTitleDeleted val="0"/>
    <c:plotArea>
      <c:layout>
        <c:manualLayout>
          <c:layoutTarget val="inner"/>
          <c:xMode val="edge"/>
          <c:yMode val="edge"/>
          <c:x val="0.1363092808528521"/>
          <c:y val="0.10488197904312126"/>
          <c:w val="0.5240729592847172"/>
          <c:h val="0.74176480391067656"/>
        </c:manualLayout>
      </c:layout>
      <c:pieChart>
        <c:varyColors val="1"/>
        <c:ser>
          <c:idx val="0"/>
          <c:order val="0"/>
          <c:tx>
            <c:strRef>
              <c:f>Arkusz3!$B$2</c:f>
              <c:strCache>
                <c:ptCount val="1"/>
                <c:pt idx="0">
                  <c:v>2019</c:v>
                </c:pt>
              </c:strCache>
            </c:strRef>
          </c:tx>
          <c:dLbls>
            <c:dLbl>
              <c:idx val="3"/>
              <c:layout>
                <c:manualLayout>
                  <c:x val="7.0111020273109753E-2"/>
                  <c:y val="0.12242528607932451"/>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C171-4BA0-AEDA-B11D5BCDBA1C}"/>
                </c:ext>
              </c:extLst>
            </c:dLbl>
            <c:spPr>
              <a:noFill/>
            </c:spPr>
            <c:txPr>
              <a:bodyPr/>
              <a:lstStyle/>
              <a:p>
                <a:pPr>
                  <a:defRPr sz="2200"/>
                </a:pPr>
                <a:endParaRPr lang="pl-PL"/>
              </a:p>
            </c:txPr>
            <c:showLegendKey val="0"/>
            <c:showVal val="0"/>
            <c:showCatName val="0"/>
            <c:showSerName val="0"/>
            <c:showPercent val="1"/>
            <c:showBubbleSize val="0"/>
            <c:showLeaderLines val="1"/>
            <c:extLst>
              <c:ext xmlns:c15="http://schemas.microsoft.com/office/drawing/2012/chart" uri="{CE6537A1-D6FC-4f65-9D91-7224C49458BB}"/>
            </c:extLst>
          </c:dLbls>
          <c:cat>
            <c:strRef>
              <c:f>Arkusz3!$A$3:$A$7</c:f>
              <c:strCache>
                <c:ptCount val="5"/>
                <c:pt idx="0">
                  <c:v>North America</c:v>
                </c:pt>
                <c:pt idx="1">
                  <c:v>Europe</c:v>
                </c:pt>
                <c:pt idx="2">
                  <c:v>Asia Pacific</c:v>
                </c:pt>
                <c:pt idx="3">
                  <c:v>Central &amp; South America</c:v>
                </c:pt>
                <c:pt idx="4">
                  <c:v>Middle East &amp; Africa</c:v>
                </c:pt>
              </c:strCache>
            </c:strRef>
          </c:cat>
          <c:val>
            <c:numRef>
              <c:f>Arkusz3!$B$3:$B$7</c:f>
              <c:numCache>
                <c:formatCode>General</c:formatCode>
                <c:ptCount val="5"/>
                <c:pt idx="0">
                  <c:v>1033.2</c:v>
                </c:pt>
                <c:pt idx="1">
                  <c:v>1149.3</c:v>
                </c:pt>
                <c:pt idx="2">
                  <c:v>1683.8</c:v>
                </c:pt>
                <c:pt idx="3">
                  <c:v>254.2</c:v>
                </c:pt>
                <c:pt idx="4">
                  <c:v>257.7</c:v>
                </c:pt>
              </c:numCache>
            </c:numRef>
          </c:val>
          <c:extLst>
            <c:ext xmlns:c16="http://schemas.microsoft.com/office/drawing/2014/chart" uri="{C3380CC4-5D6E-409C-BE32-E72D297353CC}">
              <c16:uniqueId val="{00000001-C171-4BA0-AEDA-B11D5BCDBA1C}"/>
            </c:ext>
          </c:extLst>
        </c:ser>
        <c:ser>
          <c:idx val="1"/>
          <c:order val="1"/>
          <c:tx>
            <c:strRef>
              <c:f>Arkusz3!$C$2</c:f>
              <c:strCache>
                <c:ptCount val="1"/>
                <c:pt idx="0">
                  <c:v>2025</c:v>
                </c:pt>
              </c:strCache>
            </c:strRef>
          </c:tx>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Arkusz3!$A$3:$A$7</c:f>
              <c:strCache>
                <c:ptCount val="5"/>
                <c:pt idx="0">
                  <c:v>North America</c:v>
                </c:pt>
                <c:pt idx="1">
                  <c:v>Europe</c:v>
                </c:pt>
                <c:pt idx="2">
                  <c:v>Asia Pacific</c:v>
                </c:pt>
                <c:pt idx="3">
                  <c:v>Central &amp; South America</c:v>
                </c:pt>
                <c:pt idx="4">
                  <c:v>Middle East &amp; Africa</c:v>
                </c:pt>
              </c:strCache>
            </c:strRef>
          </c:cat>
          <c:val>
            <c:numRef>
              <c:f>Arkusz3!$C$3:$C$7</c:f>
              <c:numCache>
                <c:formatCode>General</c:formatCode>
                <c:ptCount val="5"/>
                <c:pt idx="0">
                  <c:v>1586.1</c:v>
                </c:pt>
                <c:pt idx="1">
                  <c:v>1764</c:v>
                </c:pt>
                <c:pt idx="2">
                  <c:v>2711.8</c:v>
                </c:pt>
                <c:pt idx="3">
                  <c:v>421.9</c:v>
                </c:pt>
                <c:pt idx="4">
                  <c:v>409.5</c:v>
                </c:pt>
              </c:numCache>
            </c:numRef>
          </c:val>
          <c:extLst>
            <c:ext xmlns:c16="http://schemas.microsoft.com/office/drawing/2014/chart" uri="{C3380CC4-5D6E-409C-BE32-E72D297353CC}">
              <c16:uniqueId val="{00000002-C171-4BA0-AEDA-B11D5BCDBA1C}"/>
            </c:ext>
          </c:extLst>
        </c:ser>
        <c:ser>
          <c:idx val="2"/>
          <c:order val="2"/>
          <c:tx>
            <c:strRef>
              <c:f>Arkusz3!$D$2</c:f>
              <c:strCache>
                <c:ptCount val="1"/>
              </c:strCache>
            </c:strRef>
          </c:tx>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Arkusz3!$A$3:$A$7</c:f>
              <c:strCache>
                <c:ptCount val="5"/>
                <c:pt idx="0">
                  <c:v>North America</c:v>
                </c:pt>
                <c:pt idx="1">
                  <c:v>Europe</c:v>
                </c:pt>
                <c:pt idx="2">
                  <c:v>Asia Pacific</c:v>
                </c:pt>
                <c:pt idx="3">
                  <c:v>Central &amp; South America</c:v>
                </c:pt>
                <c:pt idx="4">
                  <c:v>Middle East &amp; Africa</c:v>
                </c:pt>
              </c:strCache>
            </c:strRef>
          </c:cat>
          <c:val>
            <c:numRef>
              <c:f>Arkusz3!$D$3:$D$7</c:f>
              <c:numCache>
                <c:formatCode>General</c:formatCode>
                <c:ptCount val="5"/>
                <c:pt idx="0">
                  <c:v>153.51335656213703</c:v>
                </c:pt>
                <c:pt idx="1">
                  <c:v>153.48472983555209</c:v>
                </c:pt>
                <c:pt idx="2">
                  <c:v>161.052381517995</c:v>
                </c:pt>
                <c:pt idx="3">
                  <c:v>165.97167584579071</c:v>
                </c:pt>
                <c:pt idx="4">
                  <c:v>158.9057043073341</c:v>
                </c:pt>
              </c:numCache>
            </c:numRef>
          </c:val>
          <c:extLst>
            <c:ext xmlns:c16="http://schemas.microsoft.com/office/drawing/2014/chart" uri="{C3380CC4-5D6E-409C-BE32-E72D297353CC}">
              <c16:uniqueId val="{00000003-C171-4BA0-AEDA-B11D5BCDBA1C}"/>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1079069414992537"/>
          <c:y val="0.80502360276155527"/>
          <c:w val="0.70805553609985361"/>
          <c:h val="0.14730975702345692"/>
        </c:manualLayout>
      </c:layout>
      <c:overlay val="0"/>
      <c:txPr>
        <a:bodyPr/>
        <a:lstStyle/>
        <a:p>
          <a:pPr>
            <a:defRPr sz="1400"/>
          </a:pPr>
          <a:endParaRPr lang="pl-PL"/>
        </a:p>
      </c:txPr>
    </c:legend>
    <c:plotVisOnly val="1"/>
    <c:dispBlanksAs val="gap"/>
    <c:showDLblsOverMax val="0"/>
  </c:chart>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YTU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hasCustomPrompt="1"/>
          </p:nvPr>
        </p:nvSpPr>
        <p:spPr>
          <a:xfrm>
            <a:off x="457200" y="1275606"/>
            <a:ext cx="8229600" cy="857250"/>
          </a:xfrm>
        </p:spPr>
        <p:txBody>
          <a:bodyPr>
            <a:normAutofit/>
          </a:bodyPr>
          <a:lstStyle>
            <a:lvl1pPr>
              <a:defRPr sz="3600">
                <a:solidFill>
                  <a:schemeClr val="tx2"/>
                </a:solidFill>
              </a:defRPr>
            </a:lvl1pPr>
          </a:lstStyle>
          <a:p>
            <a:r>
              <a:rPr lang="pl-PL" dirty="0"/>
              <a:t>TYTUŁ</a:t>
            </a:r>
          </a:p>
        </p:txBody>
      </p:sp>
      <p:sp>
        <p:nvSpPr>
          <p:cNvPr id="8" name="Symbol zastępczy tekstu 7"/>
          <p:cNvSpPr>
            <a:spLocks noGrp="1"/>
          </p:cNvSpPr>
          <p:nvPr>
            <p:ph type="body" sz="quarter" idx="10" hasCustomPrompt="1"/>
          </p:nvPr>
        </p:nvSpPr>
        <p:spPr>
          <a:xfrm>
            <a:off x="539552" y="2499742"/>
            <a:ext cx="7870825" cy="647700"/>
          </a:xfrm>
        </p:spPr>
        <p:txBody>
          <a:bodyPr anchor="ctr" anchorCtr="1"/>
          <a:lstStyle>
            <a:lvl1pPr marL="0" indent="0">
              <a:buNone/>
              <a:defRPr sz="3200">
                <a:solidFill>
                  <a:schemeClr val="tx2"/>
                </a:solidFill>
              </a:defRPr>
            </a:lvl1pPr>
          </a:lstStyle>
          <a:p>
            <a:pPr lvl="0"/>
            <a:r>
              <a:rPr lang="pl-PL" sz="2000" b="1" dirty="0">
                <a:latin typeface="+mn-lt"/>
              </a:rPr>
              <a:t>PODTYTUŁ</a:t>
            </a:r>
            <a:endParaRPr lang="pl-PL" dirty="0"/>
          </a:p>
        </p:txBody>
      </p:sp>
    </p:spTree>
    <p:extLst>
      <p:ext uri="{BB962C8B-B14F-4D97-AF65-F5344CB8AC3E}">
        <p14:creationId xmlns:p14="http://schemas.microsoft.com/office/powerpoint/2010/main" val="4091469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OZDZIAŁ 1 (niebieski)">
    <p:bg>
      <p:bgPr>
        <a:solidFill>
          <a:schemeClr val="tx2"/>
        </a:solidFill>
        <a:effectLst/>
      </p:bgPr>
    </p:bg>
    <p:spTree>
      <p:nvGrpSpPr>
        <p:cNvPr id="1" name=""/>
        <p:cNvGrpSpPr/>
        <p:nvPr/>
      </p:nvGrpSpPr>
      <p:grpSpPr>
        <a:xfrm>
          <a:off x="0" y="0"/>
          <a:ext cx="0" cy="0"/>
          <a:chOff x="0" y="0"/>
          <a:chExt cx="0" cy="0"/>
        </a:xfrm>
      </p:grpSpPr>
      <p:pic>
        <p:nvPicPr>
          <p:cNvPr id="8" name="Obraz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954636" cy="668425"/>
          </a:xfrm>
          <a:prstGeom prst="rect">
            <a:avLst/>
          </a:prstGeom>
        </p:spPr>
      </p:pic>
      <p:sp>
        <p:nvSpPr>
          <p:cNvPr id="11" name="Symbol zastępczy tekstu 9"/>
          <p:cNvSpPr>
            <a:spLocks noGrp="1"/>
          </p:cNvSpPr>
          <p:nvPr>
            <p:ph type="body" sz="quarter" idx="10" hasCustomPrompt="1"/>
          </p:nvPr>
        </p:nvSpPr>
        <p:spPr>
          <a:xfrm>
            <a:off x="0" y="3507854"/>
            <a:ext cx="9144000" cy="432048"/>
          </a:xfrm>
        </p:spPr>
        <p:txBody>
          <a:bodyPr/>
          <a:lstStyle>
            <a:lvl1pPr marL="0" indent="0" algn="ctr">
              <a:buNone/>
              <a:defRPr sz="3200">
                <a:solidFill>
                  <a:schemeClr val="bg1"/>
                </a:solidFill>
              </a:defRPr>
            </a:lvl1pPr>
          </a:lstStyle>
          <a:p>
            <a:pPr algn="ctr"/>
            <a:r>
              <a:rPr lang="en-US" sz="2000" dirty="0">
                <a:solidFill>
                  <a:schemeClr val="bg1"/>
                </a:solidFill>
                <a:latin typeface="Titillium Lt" pitchFamily="50" charset="-18"/>
              </a:rPr>
              <a:t>REPOWERING IN POWER SECTOR AND INDUSTRY</a:t>
            </a:r>
            <a:endParaRPr lang="pl-PL" sz="2000" dirty="0">
              <a:solidFill>
                <a:schemeClr val="bg1"/>
              </a:solidFill>
              <a:latin typeface="Titillium Lt" pitchFamily="50" charset="-18"/>
            </a:endParaRPr>
          </a:p>
        </p:txBody>
      </p:sp>
      <p:sp>
        <p:nvSpPr>
          <p:cNvPr id="12" name="Symbol zastępczy tekstu 9"/>
          <p:cNvSpPr>
            <a:spLocks noGrp="1"/>
          </p:cNvSpPr>
          <p:nvPr>
            <p:ph type="body" sz="quarter" idx="11" hasCustomPrompt="1"/>
          </p:nvPr>
        </p:nvSpPr>
        <p:spPr>
          <a:xfrm>
            <a:off x="0" y="2859782"/>
            <a:ext cx="9144000" cy="576064"/>
          </a:xfrm>
        </p:spPr>
        <p:txBody>
          <a:bodyPr/>
          <a:lstStyle>
            <a:lvl1pPr marL="0" indent="0" algn="ctr">
              <a:buNone/>
              <a:defRPr sz="3200">
                <a:solidFill>
                  <a:schemeClr val="bg1"/>
                </a:solidFill>
              </a:defRPr>
            </a:lvl1pPr>
          </a:lstStyle>
          <a:p>
            <a:pPr lvl="0"/>
            <a:r>
              <a:rPr lang="pl-PL" sz="3600" b="1" dirty="0">
                <a:solidFill>
                  <a:schemeClr val="bg1"/>
                </a:solidFill>
                <a:latin typeface="Titillium Lt" pitchFamily="50" charset="-18"/>
              </a:rPr>
              <a:t>3 </a:t>
            </a:r>
          </a:p>
        </p:txBody>
      </p:sp>
      <p:sp>
        <p:nvSpPr>
          <p:cNvPr id="13" name="Symbol zastępczy tekstu 9"/>
          <p:cNvSpPr>
            <a:spLocks noGrp="1"/>
          </p:cNvSpPr>
          <p:nvPr>
            <p:ph type="body" sz="quarter" idx="12" hasCustomPrompt="1"/>
          </p:nvPr>
        </p:nvSpPr>
        <p:spPr>
          <a:xfrm>
            <a:off x="0" y="4011910"/>
            <a:ext cx="9144000" cy="360040"/>
          </a:xfrm>
        </p:spPr>
        <p:txBody>
          <a:bodyPr/>
          <a:lstStyle>
            <a:lvl1pPr marL="0" indent="0" algn="ctr">
              <a:buNone/>
              <a:defRPr sz="3200">
                <a:solidFill>
                  <a:schemeClr val="bg1"/>
                </a:solidFill>
              </a:defRPr>
            </a:lvl1pPr>
          </a:lstStyle>
          <a:p>
            <a:pPr algn="ctr"/>
            <a:r>
              <a:rPr lang="en-US" sz="1200" b="1" dirty="0">
                <a:solidFill>
                  <a:schemeClr val="bg1"/>
                </a:solidFill>
                <a:latin typeface="Titillium Lt" pitchFamily="50" charset="-18"/>
              </a:rPr>
              <a:t>Extensive solutions for the power generating sector and industry</a:t>
            </a:r>
            <a:endParaRPr lang="pl-PL" sz="1200" b="1" dirty="0">
              <a:solidFill>
                <a:schemeClr val="bg1"/>
              </a:solidFill>
              <a:latin typeface="Titillium Lt" pitchFamily="50" charset="-18"/>
            </a:endParaRPr>
          </a:p>
        </p:txBody>
      </p:sp>
    </p:spTree>
    <p:extLst>
      <p:ext uri="{BB962C8B-B14F-4D97-AF65-F5344CB8AC3E}">
        <p14:creationId xmlns:p14="http://schemas.microsoft.com/office/powerpoint/2010/main" val="4232723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OZDZIAŁ 2 (czerwony)">
    <p:bg>
      <p:bgPr>
        <a:solidFill>
          <a:schemeClr val="accent1"/>
        </a:solidFill>
        <a:effectLst/>
      </p:bgPr>
    </p:bg>
    <p:spTree>
      <p:nvGrpSpPr>
        <p:cNvPr id="1" name=""/>
        <p:cNvGrpSpPr/>
        <p:nvPr/>
      </p:nvGrpSpPr>
      <p:grpSpPr>
        <a:xfrm>
          <a:off x="0" y="0"/>
          <a:ext cx="0" cy="0"/>
          <a:chOff x="0" y="0"/>
          <a:chExt cx="0" cy="0"/>
        </a:xfrm>
      </p:grpSpPr>
      <p:pic>
        <p:nvPicPr>
          <p:cNvPr id="11" name="Obraz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954636" cy="668425"/>
          </a:xfrm>
          <a:prstGeom prst="rect">
            <a:avLst/>
          </a:prstGeom>
        </p:spPr>
      </p:pic>
      <p:sp>
        <p:nvSpPr>
          <p:cNvPr id="12" name="Symbol zastępczy tekstu 9"/>
          <p:cNvSpPr>
            <a:spLocks noGrp="1"/>
          </p:cNvSpPr>
          <p:nvPr>
            <p:ph type="body" sz="quarter" idx="10" hasCustomPrompt="1"/>
          </p:nvPr>
        </p:nvSpPr>
        <p:spPr>
          <a:xfrm>
            <a:off x="0" y="3507854"/>
            <a:ext cx="9144000" cy="432048"/>
          </a:xfrm>
        </p:spPr>
        <p:txBody>
          <a:bodyPr/>
          <a:lstStyle>
            <a:lvl1pPr marL="0" indent="0" algn="ctr">
              <a:buNone/>
              <a:defRPr sz="3200">
                <a:solidFill>
                  <a:schemeClr val="bg1"/>
                </a:solidFill>
              </a:defRPr>
            </a:lvl1pPr>
          </a:lstStyle>
          <a:p>
            <a:pPr algn="ctr"/>
            <a:r>
              <a:rPr lang="en-US" sz="2000" dirty="0">
                <a:solidFill>
                  <a:schemeClr val="bg1"/>
                </a:solidFill>
                <a:latin typeface="Titillium Lt" pitchFamily="50" charset="-18"/>
              </a:rPr>
              <a:t>REPOWERING IN POWER SECTOR AND INDUSTRY</a:t>
            </a:r>
            <a:endParaRPr lang="pl-PL" sz="2000" dirty="0">
              <a:solidFill>
                <a:schemeClr val="bg1"/>
              </a:solidFill>
              <a:latin typeface="Titillium Lt" pitchFamily="50" charset="-18"/>
            </a:endParaRPr>
          </a:p>
        </p:txBody>
      </p:sp>
      <p:sp>
        <p:nvSpPr>
          <p:cNvPr id="13" name="Symbol zastępczy tekstu 9"/>
          <p:cNvSpPr>
            <a:spLocks noGrp="1"/>
          </p:cNvSpPr>
          <p:nvPr>
            <p:ph type="body" sz="quarter" idx="11" hasCustomPrompt="1"/>
          </p:nvPr>
        </p:nvSpPr>
        <p:spPr>
          <a:xfrm>
            <a:off x="0" y="2859782"/>
            <a:ext cx="9144000" cy="576064"/>
          </a:xfrm>
        </p:spPr>
        <p:txBody>
          <a:bodyPr/>
          <a:lstStyle>
            <a:lvl1pPr marL="0" indent="0" algn="ctr">
              <a:buNone/>
              <a:defRPr sz="3200">
                <a:solidFill>
                  <a:schemeClr val="bg1"/>
                </a:solidFill>
              </a:defRPr>
            </a:lvl1pPr>
          </a:lstStyle>
          <a:p>
            <a:pPr lvl="0"/>
            <a:r>
              <a:rPr lang="pl-PL" sz="3600" b="1" dirty="0">
                <a:solidFill>
                  <a:schemeClr val="bg1"/>
                </a:solidFill>
                <a:latin typeface="Titillium Lt" pitchFamily="50" charset="-18"/>
              </a:rPr>
              <a:t>3 </a:t>
            </a:r>
          </a:p>
        </p:txBody>
      </p:sp>
      <p:sp>
        <p:nvSpPr>
          <p:cNvPr id="14" name="Symbol zastępczy tekstu 9"/>
          <p:cNvSpPr>
            <a:spLocks noGrp="1"/>
          </p:cNvSpPr>
          <p:nvPr>
            <p:ph type="body" sz="quarter" idx="12" hasCustomPrompt="1"/>
          </p:nvPr>
        </p:nvSpPr>
        <p:spPr>
          <a:xfrm>
            <a:off x="0" y="4011910"/>
            <a:ext cx="9144000" cy="360040"/>
          </a:xfrm>
        </p:spPr>
        <p:txBody>
          <a:bodyPr/>
          <a:lstStyle>
            <a:lvl1pPr marL="0" indent="0" algn="ctr">
              <a:buNone/>
              <a:defRPr sz="3200">
                <a:solidFill>
                  <a:schemeClr val="bg1"/>
                </a:solidFill>
              </a:defRPr>
            </a:lvl1pPr>
          </a:lstStyle>
          <a:p>
            <a:pPr algn="ctr"/>
            <a:r>
              <a:rPr lang="en-US" sz="1200" b="1" dirty="0">
                <a:solidFill>
                  <a:schemeClr val="bg1"/>
                </a:solidFill>
                <a:latin typeface="Titillium Lt" pitchFamily="50" charset="-18"/>
              </a:rPr>
              <a:t>Extensive solutions for the power generating sector and industry</a:t>
            </a:r>
            <a:endParaRPr lang="pl-PL" sz="1200" b="1" dirty="0">
              <a:solidFill>
                <a:schemeClr val="bg1"/>
              </a:solidFill>
              <a:latin typeface="Titillium Lt" pitchFamily="50" charset="-18"/>
            </a:endParaRPr>
          </a:p>
        </p:txBody>
      </p:sp>
    </p:spTree>
    <p:extLst>
      <p:ext uri="{BB962C8B-B14F-4D97-AF65-F5344CB8AC3E}">
        <p14:creationId xmlns:p14="http://schemas.microsoft.com/office/powerpoint/2010/main" val="959844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ajd tekst - grafik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ymbol zastępczy tekstu 3"/>
          <p:cNvSpPr>
            <a:spLocks noGrp="1"/>
          </p:cNvSpPr>
          <p:nvPr>
            <p:ph type="body" sz="half" idx="2" hasCustomPrompt="1"/>
          </p:nvPr>
        </p:nvSpPr>
        <p:spPr>
          <a:xfrm>
            <a:off x="611560" y="1275606"/>
            <a:ext cx="3816424" cy="3384376"/>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pl-PL" sz="1400" dirty="0" err="1">
                <a:solidFill>
                  <a:schemeClr val="tx1">
                    <a:lumMod val="65000"/>
                    <a:lumOff val="35000"/>
                  </a:schemeClr>
                </a:solidFill>
                <a:latin typeface="Titillium Lt" pitchFamily="50" charset="-18"/>
              </a:rPr>
              <a:t>Name</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pliquae</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velenderunt</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eum</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estisti</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istint</a:t>
            </a:r>
            <a:r>
              <a:rPr lang="pl-PL" sz="1400" dirty="0">
                <a:solidFill>
                  <a:schemeClr val="tx1">
                    <a:lumMod val="65000"/>
                    <a:lumOff val="35000"/>
                  </a:schemeClr>
                </a:solidFill>
                <a:latin typeface="Titillium Lt" pitchFamily="50" charset="-18"/>
              </a:rPr>
              <a:t> et repera </a:t>
            </a:r>
            <a:r>
              <a:rPr lang="pl-PL" sz="1400" dirty="0" err="1">
                <a:solidFill>
                  <a:schemeClr val="tx1">
                    <a:lumMod val="65000"/>
                    <a:lumOff val="35000"/>
                  </a:schemeClr>
                </a:solidFill>
                <a:latin typeface="Titillium Lt" pitchFamily="50" charset="-18"/>
              </a:rPr>
              <a:t>nihilia</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commodit</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temo</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quat</a:t>
            </a:r>
            <a:r>
              <a:rPr lang="pl-PL" sz="1400" dirty="0">
                <a:solidFill>
                  <a:schemeClr val="tx1">
                    <a:lumMod val="65000"/>
                    <a:lumOff val="35000"/>
                  </a:schemeClr>
                </a:solidFill>
                <a:latin typeface="Titillium Lt" pitchFamily="50" charset="-18"/>
              </a:rPr>
              <a:t> mil </a:t>
            </a:r>
            <a:r>
              <a:rPr lang="pl-PL" sz="1400" dirty="0" err="1">
                <a:solidFill>
                  <a:schemeClr val="tx1">
                    <a:lumMod val="65000"/>
                    <a:lumOff val="35000"/>
                  </a:schemeClr>
                </a:solidFill>
                <a:latin typeface="Titillium Lt" pitchFamily="50" charset="-18"/>
              </a:rPr>
              <a:t>magnis</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autes</a:t>
            </a:r>
            <a:r>
              <a:rPr lang="pl-PL" sz="1400" dirty="0">
                <a:solidFill>
                  <a:schemeClr val="tx1">
                    <a:lumMod val="65000"/>
                    <a:lumOff val="35000"/>
                  </a:schemeClr>
                </a:solidFill>
                <a:latin typeface="Titillium Lt" pitchFamily="50" charset="-18"/>
              </a:rPr>
              <a:t> et </a:t>
            </a:r>
            <a:r>
              <a:rPr lang="pl-PL" sz="1400" dirty="0" err="1">
                <a:solidFill>
                  <a:schemeClr val="tx1">
                    <a:lumMod val="65000"/>
                    <a:lumOff val="35000"/>
                  </a:schemeClr>
                </a:solidFill>
                <a:latin typeface="Titillium Lt" pitchFamily="50" charset="-18"/>
              </a:rPr>
              <a:t>voloris</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voluptaquo</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occatis</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aliquid</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eum</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faceris</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plaborit</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ut</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asped</a:t>
            </a:r>
            <a:r>
              <a:rPr lang="pl-PL" sz="1400" dirty="0">
                <a:solidFill>
                  <a:schemeClr val="tx1">
                    <a:lumMod val="65000"/>
                    <a:lumOff val="35000"/>
                  </a:schemeClr>
                </a:solidFill>
                <a:latin typeface="Titillium Lt" pitchFamily="50" charset="-18"/>
              </a:rPr>
              <a:t> min et </a:t>
            </a:r>
            <a:r>
              <a:rPr lang="pl-PL" sz="1400" dirty="0" err="1">
                <a:solidFill>
                  <a:schemeClr val="tx1">
                    <a:lumMod val="65000"/>
                    <a:lumOff val="35000"/>
                  </a:schemeClr>
                </a:solidFill>
                <a:latin typeface="Titillium Lt" pitchFamily="50" charset="-18"/>
              </a:rPr>
              <a:t>veleseq</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uatur</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Dolorup</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tatur</a:t>
            </a:r>
            <a:r>
              <a:rPr lang="pl-PL" sz="1400" dirty="0">
                <a:solidFill>
                  <a:schemeClr val="tx1">
                    <a:lumMod val="65000"/>
                    <a:lumOff val="35000"/>
                  </a:schemeClr>
                </a:solidFill>
                <a:latin typeface="Titillium Lt" pitchFamily="50" charset="-18"/>
              </a:rPr>
              <a:t>? Ed </a:t>
            </a:r>
            <a:r>
              <a:rPr lang="pl-PL" sz="1400" dirty="0" err="1">
                <a:solidFill>
                  <a:schemeClr val="tx1">
                    <a:lumMod val="65000"/>
                    <a:lumOff val="35000"/>
                  </a:schemeClr>
                </a:solidFill>
                <a:latin typeface="Titillium Lt" pitchFamily="50" charset="-18"/>
              </a:rPr>
              <a:t>minum</a:t>
            </a:r>
            <a:r>
              <a:rPr lang="pl-PL" sz="1400" dirty="0">
                <a:solidFill>
                  <a:schemeClr val="tx1">
                    <a:lumMod val="65000"/>
                    <a:lumOff val="35000"/>
                  </a:schemeClr>
                </a:solidFill>
                <a:latin typeface="Titillium Lt" pitchFamily="50" charset="-18"/>
              </a:rPr>
              <a:t> qui </a:t>
            </a:r>
            <a:r>
              <a:rPr lang="pl-PL" sz="1400" dirty="0" err="1">
                <a:solidFill>
                  <a:schemeClr val="tx1">
                    <a:lumMod val="65000"/>
                    <a:lumOff val="35000"/>
                  </a:schemeClr>
                </a:solidFill>
                <a:latin typeface="Titillium Lt" pitchFamily="50" charset="-18"/>
              </a:rPr>
              <a:t>illuptae</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Bernam</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eossiti</a:t>
            </a:r>
            <a:r>
              <a:rPr lang="pl-PL" sz="1400" dirty="0">
                <a:solidFill>
                  <a:schemeClr val="tx1">
                    <a:lumMod val="65000"/>
                    <a:lumOff val="35000"/>
                  </a:schemeClr>
                </a:solidFill>
                <a:latin typeface="Titillium Lt" pitchFamily="50" charset="-18"/>
              </a:rPr>
              <a:t> vel </a:t>
            </a:r>
            <a:r>
              <a:rPr lang="pl-PL" sz="1400" dirty="0" err="1">
                <a:solidFill>
                  <a:schemeClr val="tx1">
                    <a:lumMod val="65000"/>
                    <a:lumOff val="35000"/>
                  </a:schemeClr>
                </a:solidFill>
                <a:latin typeface="Titillium Lt" pitchFamily="50" charset="-18"/>
              </a:rPr>
              <a:t>inveliatur</a:t>
            </a:r>
            <a:r>
              <a:rPr lang="pl-PL" sz="1400" dirty="0">
                <a:solidFill>
                  <a:schemeClr val="tx1">
                    <a:lumMod val="65000"/>
                    <a:lumOff val="35000"/>
                  </a:schemeClr>
                </a:solidFill>
                <a:latin typeface="Titillium Lt" pitchFamily="50" charset="-18"/>
              </a:rPr>
              <a:t>?</a:t>
            </a:r>
          </a:p>
          <a:p>
            <a:r>
              <a:rPr lang="pl-PL" sz="1400" dirty="0" err="1">
                <a:solidFill>
                  <a:schemeClr val="tx1">
                    <a:lumMod val="65000"/>
                    <a:lumOff val="35000"/>
                  </a:schemeClr>
                </a:solidFill>
                <a:latin typeface="Titillium Lt" pitchFamily="50" charset="-18"/>
              </a:rPr>
              <a:t>Evel</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modiaectatem</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nis</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pedit</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doleni</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inctate</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velibus</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dolorep</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eriorrum</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neture</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plibus</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dolupta</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spiciam</a:t>
            </a:r>
            <a:r>
              <a:rPr lang="pl-PL" sz="1400" dirty="0">
                <a:solidFill>
                  <a:schemeClr val="tx1">
                    <a:lumMod val="65000"/>
                    <a:lumOff val="35000"/>
                  </a:schemeClr>
                </a:solidFill>
                <a:latin typeface="Titillium Lt" pitchFamily="50" charset="-18"/>
              </a:rPr>
              <a:t> et </a:t>
            </a:r>
            <a:r>
              <a:rPr lang="pl-PL" sz="1400" dirty="0" err="1">
                <a:solidFill>
                  <a:schemeClr val="tx1">
                    <a:lumMod val="65000"/>
                    <a:lumOff val="35000"/>
                  </a:schemeClr>
                </a:solidFill>
                <a:latin typeface="Titillium Lt" pitchFamily="50" charset="-18"/>
              </a:rPr>
              <a:t>quuntest</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que</a:t>
            </a:r>
            <a:r>
              <a:rPr lang="pl-PL" sz="1400" dirty="0">
                <a:solidFill>
                  <a:schemeClr val="tx1">
                    <a:lumMod val="65000"/>
                    <a:lumOff val="35000"/>
                  </a:schemeClr>
                </a:solidFill>
                <a:latin typeface="Titillium Lt" pitchFamily="50" charset="-18"/>
              </a:rPr>
              <a:t> sim </a:t>
            </a:r>
            <a:r>
              <a:rPr lang="pl-PL" sz="1400" dirty="0" err="1">
                <a:solidFill>
                  <a:schemeClr val="tx1">
                    <a:lumMod val="65000"/>
                    <a:lumOff val="35000"/>
                  </a:schemeClr>
                </a:solidFill>
                <a:latin typeface="Titillium Lt" pitchFamily="50" charset="-18"/>
              </a:rPr>
              <a:t>fugiam</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aceatem</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nonsequisqui</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is</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nat</a:t>
            </a:r>
            <a:r>
              <a:rPr lang="pl-PL" sz="1400" dirty="0">
                <a:solidFill>
                  <a:schemeClr val="tx1">
                    <a:lumMod val="65000"/>
                    <a:lumOff val="35000"/>
                  </a:schemeClr>
                </a:solidFill>
                <a:latin typeface="Titillium Lt" pitchFamily="50" charset="-18"/>
              </a:rPr>
              <a:t> lat.</a:t>
            </a:r>
          </a:p>
          <a:p>
            <a:r>
              <a:rPr lang="pl-PL" sz="1400" dirty="0" err="1">
                <a:solidFill>
                  <a:schemeClr val="tx1">
                    <a:lumMod val="65000"/>
                    <a:lumOff val="35000"/>
                  </a:schemeClr>
                </a:solidFill>
                <a:latin typeface="Titillium Lt" pitchFamily="50" charset="-18"/>
              </a:rPr>
              <a:t>Ipsamusdae</a:t>
            </a:r>
            <a:r>
              <a:rPr lang="pl-PL" sz="1400" dirty="0">
                <a:solidFill>
                  <a:schemeClr val="tx1">
                    <a:lumMod val="65000"/>
                    <a:lumOff val="35000"/>
                  </a:schemeClr>
                </a:solidFill>
                <a:latin typeface="Titillium Lt" pitchFamily="50" charset="-18"/>
              </a:rPr>
              <a:t> aut </a:t>
            </a:r>
            <a:r>
              <a:rPr lang="pl-PL" sz="1400" dirty="0" err="1">
                <a:solidFill>
                  <a:schemeClr val="tx1">
                    <a:lumMod val="65000"/>
                    <a:lumOff val="35000"/>
                  </a:schemeClr>
                </a:solidFill>
                <a:latin typeface="Titillium Lt" pitchFamily="50" charset="-18"/>
              </a:rPr>
              <a:t>eos</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aturi</a:t>
            </a:r>
            <a:r>
              <a:rPr lang="pl-PL" sz="1400" dirty="0">
                <a:solidFill>
                  <a:schemeClr val="tx1">
                    <a:lumMod val="65000"/>
                    <a:lumOff val="35000"/>
                  </a:schemeClr>
                </a:solidFill>
                <a:latin typeface="Titillium Lt" pitchFamily="50" charset="-18"/>
              </a:rPr>
              <a:t> non </a:t>
            </a:r>
            <a:r>
              <a:rPr lang="pl-PL" sz="1400" dirty="0" err="1">
                <a:solidFill>
                  <a:schemeClr val="tx1">
                    <a:lumMod val="65000"/>
                    <a:lumOff val="35000"/>
                  </a:schemeClr>
                </a:solidFill>
                <a:latin typeface="Titillium Lt" pitchFamily="50" charset="-18"/>
              </a:rPr>
              <a:t>repreped</a:t>
            </a:r>
            <a:r>
              <a:rPr lang="pl-PL" sz="1400" dirty="0">
                <a:solidFill>
                  <a:schemeClr val="tx1">
                    <a:lumMod val="65000"/>
                    <a:lumOff val="35000"/>
                  </a:schemeClr>
                </a:solidFill>
                <a:latin typeface="Titillium Lt" pitchFamily="50" charset="-18"/>
              </a:rPr>
              <a:t> qui </a:t>
            </a:r>
            <a:r>
              <a:rPr lang="pl-PL" sz="1400" dirty="0" err="1">
                <a:solidFill>
                  <a:schemeClr val="tx1">
                    <a:lumMod val="65000"/>
                    <a:lumOff val="35000"/>
                  </a:schemeClr>
                </a:solidFill>
                <a:latin typeface="Titillium Lt" pitchFamily="50" charset="-18"/>
              </a:rPr>
              <a:t>cuptaquias</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mod</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quosapicabo</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Itatusto</a:t>
            </a:r>
            <a:r>
              <a:rPr lang="pl-PL" sz="1400" dirty="0">
                <a:solidFill>
                  <a:schemeClr val="tx1">
                    <a:lumMod val="65000"/>
                    <a:lumOff val="35000"/>
                  </a:schemeClr>
                </a:solidFill>
                <a:latin typeface="Titillium Lt" pitchFamily="50" charset="-18"/>
              </a:rPr>
              <a:t> id </a:t>
            </a:r>
            <a:r>
              <a:rPr lang="pl-PL" sz="1400" dirty="0" err="1">
                <a:solidFill>
                  <a:schemeClr val="tx1">
                    <a:lumMod val="65000"/>
                    <a:lumOff val="35000"/>
                  </a:schemeClr>
                </a:solidFill>
                <a:latin typeface="Titillium Lt" pitchFamily="50" charset="-18"/>
              </a:rPr>
              <a:t>unt</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voluptur</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cusam</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utecatu</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ressim</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ut</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inimpos</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derchic</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totatisto</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int</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aute</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nonecab</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orectiusciis</a:t>
            </a:r>
            <a:r>
              <a:rPr lang="pl-PL" sz="1400" dirty="0">
                <a:solidFill>
                  <a:schemeClr val="tx1">
                    <a:lumMod val="65000"/>
                    <a:lumOff val="35000"/>
                  </a:schemeClr>
                </a:solidFill>
                <a:latin typeface="Titillium Lt" pitchFamily="50" charset="-18"/>
              </a:rPr>
              <a:t> </a:t>
            </a:r>
          </a:p>
        </p:txBody>
      </p:sp>
      <p:pic>
        <p:nvPicPr>
          <p:cNvPr id="8" name="Obraz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00" y="0"/>
            <a:ext cx="1946738" cy="665723"/>
          </a:xfrm>
          <a:prstGeom prst="rect">
            <a:avLst/>
          </a:prstGeom>
        </p:spPr>
      </p:pic>
      <p:sp>
        <p:nvSpPr>
          <p:cNvPr id="10" name="Symbol zastępczy obrazu 9"/>
          <p:cNvSpPr>
            <a:spLocks noGrp="1"/>
          </p:cNvSpPr>
          <p:nvPr>
            <p:ph type="pic" sz="quarter" idx="10"/>
          </p:nvPr>
        </p:nvSpPr>
        <p:spPr>
          <a:xfrm>
            <a:off x="4716016" y="699542"/>
            <a:ext cx="3960440" cy="3960440"/>
          </a:xfrm>
        </p:spPr>
        <p:txBody>
          <a:bodyPr/>
          <a:lstStyle/>
          <a:p>
            <a:endParaRPr lang="pl-PL" dirty="0"/>
          </a:p>
        </p:txBody>
      </p:sp>
      <p:sp>
        <p:nvSpPr>
          <p:cNvPr id="14" name="Symbol zastępczy tekstu 13"/>
          <p:cNvSpPr>
            <a:spLocks noGrp="1"/>
          </p:cNvSpPr>
          <p:nvPr>
            <p:ph type="body" sz="quarter" idx="11" hasCustomPrompt="1"/>
          </p:nvPr>
        </p:nvSpPr>
        <p:spPr>
          <a:xfrm>
            <a:off x="611560" y="771550"/>
            <a:ext cx="3095625" cy="432346"/>
          </a:xfrm>
        </p:spPr>
        <p:txBody>
          <a:bodyPr/>
          <a:lstStyle>
            <a:lvl1pPr marL="0" indent="0">
              <a:buNone/>
              <a:defRPr sz="2000">
                <a:solidFill>
                  <a:schemeClr val="tx1"/>
                </a:solidFill>
              </a:defRPr>
            </a:lvl1pPr>
          </a:lstStyle>
          <a:p>
            <a:pPr lvl="0"/>
            <a:r>
              <a:rPr lang="pl-PL" dirty="0"/>
              <a:t>NAGŁÓWEK</a:t>
            </a:r>
          </a:p>
        </p:txBody>
      </p:sp>
    </p:spTree>
    <p:extLst>
      <p:ext uri="{BB962C8B-B14F-4D97-AF65-F5344CB8AC3E}">
        <p14:creationId xmlns:p14="http://schemas.microsoft.com/office/powerpoint/2010/main" val="2442315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ajd tek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Obraz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00" y="0"/>
            <a:ext cx="1946738" cy="665723"/>
          </a:xfrm>
          <a:prstGeom prst="rect">
            <a:avLst/>
          </a:prstGeom>
        </p:spPr>
      </p:pic>
      <p:sp>
        <p:nvSpPr>
          <p:cNvPr id="5" name="Symbol zastępczy tekstu 3"/>
          <p:cNvSpPr>
            <a:spLocks noGrp="1"/>
          </p:cNvSpPr>
          <p:nvPr>
            <p:ph type="body" sz="half" idx="2" hasCustomPrompt="1"/>
          </p:nvPr>
        </p:nvSpPr>
        <p:spPr>
          <a:xfrm>
            <a:off x="611560" y="1275606"/>
            <a:ext cx="3816424" cy="3384376"/>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pl-PL" sz="1400" dirty="0" err="1">
                <a:solidFill>
                  <a:schemeClr val="tx1">
                    <a:lumMod val="65000"/>
                    <a:lumOff val="35000"/>
                  </a:schemeClr>
                </a:solidFill>
                <a:latin typeface="Titillium Lt" pitchFamily="50" charset="-18"/>
              </a:rPr>
              <a:t>Name</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pliquae</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velenderunt</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eum</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estisti</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istint</a:t>
            </a:r>
            <a:r>
              <a:rPr lang="pl-PL" sz="1400" dirty="0">
                <a:solidFill>
                  <a:schemeClr val="tx1">
                    <a:lumMod val="65000"/>
                    <a:lumOff val="35000"/>
                  </a:schemeClr>
                </a:solidFill>
                <a:latin typeface="Titillium Lt" pitchFamily="50" charset="-18"/>
              </a:rPr>
              <a:t> et repera </a:t>
            </a:r>
            <a:r>
              <a:rPr lang="pl-PL" sz="1400" dirty="0" err="1">
                <a:solidFill>
                  <a:schemeClr val="tx1">
                    <a:lumMod val="65000"/>
                    <a:lumOff val="35000"/>
                  </a:schemeClr>
                </a:solidFill>
                <a:latin typeface="Titillium Lt" pitchFamily="50" charset="-18"/>
              </a:rPr>
              <a:t>nihilia</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commodit</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temo</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quat</a:t>
            </a:r>
            <a:r>
              <a:rPr lang="pl-PL" sz="1400" dirty="0">
                <a:solidFill>
                  <a:schemeClr val="tx1">
                    <a:lumMod val="65000"/>
                    <a:lumOff val="35000"/>
                  </a:schemeClr>
                </a:solidFill>
                <a:latin typeface="Titillium Lt" pitchFamily="50" charset="-18"/>
              </a:rPr>
              <a:t> mil </a:t>
            </a:r>
            <a:r>
              <a:rPr lang="pl-PL" sz="1400" dirty="0" err="1">
                <a:solidFill>
                  <a:schemeClr val="tx1">
                    <a:lumMod val="65000"/>
                    <a:lumOff val="35000"/>
                  </a:schemeClr>
                </a:solidFill>
                <a:latin typeface="Titillium Lt" pitchFamily="50" charset="-18"/>
              </a:rPr>
              <a:t>magnis</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autes</a:t>
            </a:r>
            <a:r>
              <a:rPr lang="pl-PL" sz="1400" dirty="0">
                <a:solidFill>
                  <a:schemeClr val="tx1">
                    <a:lumMod val="65000"/>
                    <a:lumOff val="35000"/>
                  </a:schemeClr>
                </a:solidFill>
                <a:latin typeface="Titillium Lt" pitchFamily="50" charset="-18"/>
              </a:rPr>
              <a:t> et </a:t>
            </a:r>
            <a:r>
              <a:rPr lang="pl-PL" sz="1400" dirty="0" err="1">
                <a:solidFill>
                  <a:schemeClr val="tx1">
                    <a:lumMod val="65000"/>
                    <a:lumOff val="35000"/>
                  </a:schemeClr>
                </a:solidFill>
                <a:latin typeface="Titillium Lt" pitchFamily="50" charset="-18"/>
              </a:rPr>
              <a:t>voloris</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voluptaquo</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occatis</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aliquid</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eum</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faceris</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plaborit</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ut</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asped</a:t>
            </a:r>
            <a:r>
              <a:rPr lang="pl-PL" sz="1400" dirty="0">
                <a:solidFill>
                  <a:schemeClr val="tx1">
                    <a:lumMod val="65000"/>
                    <a:lumOff val="35000"/>
                  </a:schemeClr>
                </a:solidFill>
                <a:latin typeface="Titillium Lt" pitchFamily="50" charset="-18"/>
              </a:rPr>
              <a:t> min et </a:t>
            </a:r>
            <a:r>
              <a:rPr lang="pl-PL" sz="1400" dirty="0" err="1">
                <a:solidFill>
                  <a:schemeClr val="tx1">
                    <a:lumMod val="65000"/>
                    <a:lumOff val="35000"/>
                  </a:schemeClr>
                </a:solidFill>
                <a:latin typeface="Titillium Lt" pitchFamily="50" charset="-18"/>
              </a:rPr>
              <a:t>veleseq</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uatur</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Dolorup</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tatur</a:t>
            </a:r>
            <a:r>
              <a:rPr lang="pl-PL" sz="1400" dirty="0">
                <a:solidFill>
                  <a:schemeClr val="tx1">
                    <a:lumMod val="65000"/>
                    <a:lumOff val="35000"/>
                  </a:schemeClr>
                </a:solidFill>
                <a:latin typeface="Titillium Lt" pitchFamily="50" charset="-18"/>
              </a:rPr>
              <a:t>? Ed </a:t>
            </a:r>
            <a:r>
              <a:rPr lang="pl-PL" sz="1400" dirty="0" err="1">
                <a:solidFill>
                  <a:schemeClr val="tx1">
                    <a:lumMod val="65000"/>
                    <a:lumOff val="35000"/>
                  </a:schemeClr>
                </a:solidFill>
                <a:latin typeface="Titillium Lt" pitchFamily="50" charset="-18"/>
              </a:rPr>
              <a:t>minum</a:t>
            </a:r>
            <a:r>
              <a:rPr lang="pl-PL" sz="1400" dirty="0">
                <a:solidFill>
                  <a:schemeClr val="tx1">
                    <a:lumMod val="65000"/>
                    <a:lumOff val="35000"/>
                  </a:schemeClr>
                </a:solidFill>
                <a:latin typeface="Titillium Lt" pitchFamily="50" charset="-18"/>
              </a:rPr>
              <a:t> qui </a:t>
            </a:r>
            <a:r>
              <a:rPr lang="pl-PL" sz="1400" dirty="0" err="1">
                <a:solidFill>
                  <a:schemeClr val="tx1">
                    <a:lumMod val="65000"/>
                    <a:lumOff val="35000"/>
                  </a:schemeClr>
                </a:solidFill>
                <a:latin typeface="Titillium Lt" pitchFamily="50" charset="-18"/>
              </a:rPr>
              <a:t>illuptae</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Bernam</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eossiti</a:t>
            </a:r>
            <a:r>
              <a:rPr lang="pl-PL" sz="1400" dirty="0">
                <a:solidFill>
                  <a:schemeClr val="tx1">
                    <a:lumMod val="65000"/>
                    <a:lumOff val="35000"/>
                  </a:schemeClr>
                </a:solidFill>
                <a:latin typeface="Titillium Lt" pitchFamily="50" charset="-18"/>
              </a:rPr>
              <a:t> vel </a:t>
            </a:r>
            <a:r>
              <a:rPr lang="pl-PL" sz="1400" dirty="0" err="1">
                <a:solidFill>
                  <a:schemeClr val="tx1">
                    <a:lumMod val="65000"/>
                    <a:lumOff val="35000"/>
                  </a:schemeClr>
                </a:solidFill>
                <a:latin typeface="Titillium Lt" pitchFamily="50" charset="-18"/>
              </a:rPr>
              <a:t>inveliatur</a:t>
            </a:r>
            <a:r>
              <a:rPr lang="pl-PL" sz="1400" dirty="0">
                <a:solidFill>
                  <a:schemeClr val="tx1">
                    <a:lumMod val="65000"/>
                    <a:lumOff val="35000"/>
                  </a:schemeClr>
                </a:solidFill>
                <a:latin typeface="Titillium Lt" pitchFamily="50" charset="-18"/>
              </a:rPr>
              <a:t>?</a:t>
            </a:r>
          </a:p>
          <a:p>
            <a:r>
              <a:rPr lang="pl-PL" sz="1400" dirty="0" err="1">
                <a:solidFill>
                  <a:schemeClr val="tx1">
                    <a:lumMod val="65000"/>
                    <a:lumOff val="35000"/>
                  </a:schemeClr>
                </a:solidFill>
                <a:latin typeface="Titillium Lt" pitchFamily="50" charset="-18"/>
              </a:rPr>
              <a:t>Evel</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modiaectatem</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nis</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pedit</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doleni</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inctate</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velibus</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dolorep</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eriorrum</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neture</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plibus</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dolupta</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spiciam</a:t>
            </a:r>
            <a:r>
              <a:rPr lang="pl-PL" sz="1400" dirty="0">
                <a:solidFill>
                  <a:schemeClr val="tx1">
                    <a:lumMod val="65000"/>
                    <a:lumOff val="35000"/>
                  </a:schemeClr>
                </a:solidFill>
                <a:latin typeface="Titillium Lt" pitchFamily="50" charset="-18"/>
              </a:rPr>
              <a:t> et </a:t>
            </a:r>
            <a:r>
              <a:rPr lang="pl-PL" sz="1400" dirty="0" err="1">
                <a:solidFill>
                  <a:schemeClr val="tx1">
                    <a:lumMod val="65000"/>
                    <a:lumOff val="35000"/>
                  </a:schemeClr>
                </a:solidFill>
                <a:latin typeface="Titillium Lt" pitchFamily="50" charset="-18"/>
              </a:rPr>
              <a:t>quuntest</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que</a:t>
            </a:r>
            <a:r>
              <a:rPr lang="pl-PL" sz="1400" dirty="0">
                <a:solidFill>
                  <a:schemeClr val="tx1">
                    <a:lumMod val="65000"/>
                    <a:lumOff val="35000"/>
                  </a:schemeClr>
                </a:solidFill>
                <a:latin typeface="Titillium Lt" pitchFamily="50" charset="-18"/>
              </a:rPr>
              <a:t> sim </a:t>
            </a:r>
            <a:r>
              <a:rPr lang="pl-PL" sz="1400" dirty="0" err="1">
                <a:solidFill>
                  <a:schemeClr val="tx1">
                    <a:lumMod val="65000"/>
                    <a:lumOff val="35000"/>
                  </a:schemeClr>
                </a:solidFill>
                <a:latin typeface="Titillium Lt" pitchFamily="50" charset="-18"/>
              </a:rPr>
              <a:t>fugiam</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aceatem</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nonsequisqui</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is</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nat</a:t>
            </a:r>
            <a:r>
              <a:rPr lang="pl-PL" sz="1400" dirty="0">
                <a:solidFill>
                  <a:schemeClr val="tx1">
                    <a:lumMod val="65000"/>
                    <a:lumOff val="35000"/>
                  </a:schemeClr>
                </a:solidFill>
                <a:latin typeface="Titillium Lt" pitchFamily="50" charset="-18"/>
              </a:rPr>
              <a:t> lat.</a:t>
            </a:r>
          </a:p>
          <a:p>
            <a:r>
              <a:rPr lang="pl-PL" sz="1400" dirty="0" err="1">
                <a:solidFill>
                  <a:schemeClr val="tx1">
                    <a:lumMod val="65000"/>
                    <a:lumOff val="35000"/>
                  </a:schemeClr>
                </a:solidFill>
                <a:latin typeface="Titillium Lt" pitchFamily="50" charset="-18"/>
              </a:rPr>
              <a:t>Ipsamusdae</a:t>
            </a:r>
            <a:r>
              <a:rPr lang="pl-PL" sz="1400" dirty="0">
                <a:solidFill>
                  <a:schemeClr val="tx1">
                    <a:lumMod val="65000"/>
                    <a:lumOff val="35000"/>
                  </a:schemeClr>
                </a:solidFill>
                <a:latin typeface="Titillium Lt" pitchFamily="50" charset="-18"/>
              </a:rPr>
              <a:t> aut </a:t>
            </a:r>
            <a:r>
              <a:rPr lang="pl-PL" sz="1400" dirty="0" err="1">
                <a:solidFill>
                  <a:schemeClr val="tx1">
                    <a:lumMod val="65000"/>
                    <a:lumOff val="35000"/>
                  </a:schemeClr>
                </a:solidFill>
                <a:latin typeface="Titillium Lt" pitchFamily="50" charset="-18"/>
              </a:rPr>
              <a:t>eos</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aturi</a:t>
            </a:r>
            <a:r>
              <a:rPr lang="pl-PL" sz="1400" dirty="0">
                <a:solidFill>
                  <a:schemeClr val="tx1">
                    <a:lumMod val="65000"/>
                    <a:lumOff val="35000"/>
                  </a:schemeClr>
                </a:solidFill>
                <a:latin typeface="Titillium Lt" pitchFamily="50" charset="-18"/>
              </a:rPr>
              <a:t> non </a:t>
            </a:r>
            <a:r>
              <a:rPr lang="pl-PL" sz="1400" dirty="0" err="1">
                <a:solidFill>
                  <a:schemeClr val="tx1">
                    <a:lumMod val="65000"/>
                    <a:lumOff val="35000"/>
                  </a:schemeClr>
                </a:solidFill>
                <a:latin typeface="Titillium Lt" pitchFamily="50" charset="-18"/>
              </a:rPr>
              <a:t>repreped</a:t>
            </a:r>
            <a:r>
              <a:rPr lang="pl-PL" sz="1400" dirty="0">
                <a:solidFill>
                  <a:schemeClr val="tx1">
                    <a:lumMod val="65000"/>
                    <a:lumOff val="35000"/>
                  </a:schemeClr>
                </a:solidFill>
                <a:latin typeface="Titillium Lt" pitchFamily="50" charset="-18"/>
              </a:rPr>
              <a:t> qui </a:t>
            </a:r>
            <a:r>
              <a:rPr lang="pl-PL" sz="1400" dirty="0" err="1">
                <a:solidFill>
                  <a:schemeClr val="tx1">
                    <a:lumMod val="65000"/>
                    <a:lumOff val="35000"/>
                  </a:schemeClr>
                </a:solidFill>
                <a:latin typeface="Titillium Lt" pitchFamily="50" charset="-18"/>
              </a:rPr>
              <a:t>cuptaquias</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mod</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quosapicabo</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Itatusto</a:t>
            </a:r>
            <a:r>
              <a:rPr lang="pl-PL" sz="1400" dirty="0">
                <a:solidFill>
                  <a:schemeClr val="tx1">
                    <a:lumMod val="65000"/>
                    <a:lumOff val="35000"/>
                  </a:schemeClr>
                </a:solidFill>
                <a:latin typeface="Titillium Lt" pitchFamily="50" charset="-18"/>
              </a:rPr>
              <a:t> id </a:t>
            </a:r>
            <a:r>
              <a:rPr lang="pl-PL" sz="1400" dirty="0" err="1">
                <a:solidFill>
                  <a:schemeClr val="tx1">
                    <a:lumMod val="65000"/>
                    <a:lumOff val="35000"/>
                  </a:schemeClr>
                </a:solidFill>
                <a:latin typeface="Titillium Lt" pitchFamily="50" charset="-18"/>
              </a:rPr>
              <a:t>unt</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voluptur</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cusam</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utecatu</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ressim</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ut</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inimpos</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derchic</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totatisto</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int</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aute</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nonecab</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orectiusciis</a:t>
            </a:r>
            <a:r>
              <a:rPr lang="pl-PL" sz="1400" dirty="0">
                <a:solidFill>
                  <a:schemeClr val="tx1">
                    <a:lumMod val="65000"/>
                    <a:lumOff val="35000"/>
                  </a:schemeClr>
                </a:solidFill>
                <a:latin typeface="Titillium Lt" pitchFamily="50" charset="-18"/>
              </a:rPr>
              <a:t> </a:t>
            </a:r>
          </a:p>
        </p:txBody>
      </p:sp>
      <p:sp>
        <p:nvSpPr>
          <p:cNvPr id="6" name="Symbol zastępczy tekstu 13"/>
          <p:cNvSpPr>
            <a:spLocks noGrp="1"/>
          </p:cNvSpPr>
          <p:nvPr>
            <p:ph type="body" sz="quarter" idx="11" hasCustomPrompt="1"/>
          </p:nvPr>
        </p:nvSpPr>
        <p:spPr>
          <a:xfrm>
            <a:off x="611560" y="771550"/>
            <a:ext cx="3095625" cy="432346"/>
          </a:xfrm>
        </p:spPr>
        <p:txBody>
          <a:bodyPr/>
          <a:lstStyle>
            <a:lvl1pPr marL="0" indent="0">
              <a:buNone/>
              <a:defRPr sz="2000">
                <a:solidFill>
                  <a:schemeClr val="tx1"/>
                </a:solidFill>
              </a:defRPr>
            </a:lvl1pPr>
          </a:lstStyle>
          <a:p>
            <a:pPr lvl="0"/>
            <a:r>
              <a:rPr lang="pl-PL" dirty="0"/>
              <a:t>NAGŁÓWEK</a:t>
            </a:r>
          </a:p>
        </p:txBody>
      </p:sp>
    </p:spTree>
    <p:extLst>
      <p:ext uri="{BB962C8B-B14F-4D97-AF65-F5344CB8AC3E}">
        <p14:creationId xmlns:p14="http://schemas.microsoft.com/office/powerpoint/2010/main" val="2456621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ajd tekst - zdjęcie 1">
    <p:bg>
      <p:bgPr>
        <a:solidFill>
          <a:schemeClr val="tx2"/>
        </a:solidFill>
        <a:effectLst/>
      </p:bgPr>
    </p:bg>
    <p:spTree>
      <p:nvGrpSpPr>
        <p:cNvPr id="1" name=""/>
        <p:cNvGrpSpPr/>
        <p:nvPr/>
      </p:nvGrpSpPr>
      <p:grpSpPr>
        <a:xfrm>
          <a:off x="0" y="0"/>
          <a:ext cx="0" cy="0"/>
          <a:chOff x="0" y="0"/>
          <a:chExt cx="0" cy="0"/>
        </a:xfrm>
      </p:grpSpPr>
      <p:pic>
        <p:nvPicPr>
          <p:cNvPr id="8" name="Obraz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954636" cy="668425"/>
          </a:xfrm>
          <a:prstGeom prst="rect">
            <a:avLst/>
          </a:prstGeom>
        </p:spPr>
      </p:pic>
      <p:sp>
        <p:nvSpPr>
          <p:cNvPr id="6" name="Symbol zastępczy tekstu 3"/>
          <p:cNvSpPr>
            <a:spLocks noGrp="1"/>
          </p:cNvSpPr>
          <p:nvPr>
            <p:ph type="body" sz="half" idx="2" hasCustomPrompt="1"/>
          </p:nvPr>
        </p:nvSpPr>
        <p:spPr>
          <a:xfrm>
            <a:off x="611560" y="1275606"/>
            <a:ext cx="3816424" cy="3384376"/>
          </a:xfrm>
        </p:spPr>
        <p:txBody>
          <a:bodyPr/>
          <a:lstStyle>
            <a:lvl1pPr marL="0" indent="0">
              <a:buNone/>
              <a:defRPr sz="140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pl-PL" sz="1400" dirty="0" err="1">
                <a:solidFill>
                  <a:schemeClr val="tx1">
                    <a:lumMod val="65000"/>
                    <a:lumOff val="35000"/>
                  </a:schemeClr>
                </a:solidFill>
                <a:latin typeface="Titillium Lt" pitchFamily="50" charset="-18"/>
              </a:rPr>
              <a:t>Name</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pliquae</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velenderunt</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eum</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estisti</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istint</a:t>
            </a:r>
            <a:r>
              <a:rPr lang="pl-PL" sz="1400" dirty="0">
                <a:solidFill>
                  <a:schemeClr val="tx1">
                    <a:lumMod val="65000"/>
                    <a:lumOff val="35000"/>
                  </a:schemeClr>
                </a:solidFill>
                <a:latin typeface="Titillium Lt" pitchFamily="50" charset="-18"/>
              </a:rPr>
              <a:t> et repera </a:t>
            </a:r>
            <a:r>
              <a:rPr lang="pl-PL" sz="1400" dirty="0" err="1">
                <a:solidFill>
                  <a:schemeClr val="tx1">
                    <a:lumMod val="65000"/>
                    <a:lumOff val="35000"/>
                  </a:schemeClr>
                </a:solidFill>
                <a:latin typeface="Titillium Lt" pitchFamily="50" charset="-18"/>
              </a:rPr>
              <a:t>nihilia</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commodit</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temo</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quat</a:t>
            </a:r>
            <a:r>
              <a:rPr lang="pl-PL" sz="1400" dirty="0">
                <a:solidFill>
                  <a:schemeClr val="tx1">
                    <a:lumMod val="65000"/>
                    <a:lumOff val="35000"/>
                  </a:schemeClr>
                </a:solidFill>
                <a:latin typeface="Titillium Lt" pitchFamily="50" charset="-18"/>
              </a:rPr>
              <a:t> mil </a:t>
            </a:r>
            <a:r>
              <a:rPr lang="pl-PL" sz="1400" dirty="0" err="1">
                <a:solidFill>
                  <a:schemeClr val="tx1">
                    <a:lumMod val="65000"/>
                    <a:lumOff val="35000"/>
                  </a:schemeClr>
                </a:solidFill>
                <a:latin typeface="Titillium Lt" pitchFamily="50" charset="-18"/>
              </a:rPr>
              <a:t>magnis</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autes</a:t>
            </a:r>
            <a:r>
              <a:rPr lang="pl-PL" sz="1400" dirty="0">
                <a:solidFill>
                  <a:schemeClr val="tx1">
                    <a:lumMod val="65000"/>
                    <a:lumOff val="35000"/>
                  </a:schemeClr>
                </a:solidFill>
                <a:latin typeface="Titillium Lt" pitchFamily="50" charset="-18"/>
              </a:rPr>
              <a:t> et </a:t>
            </a:r>
            <a:r>
              <a:rPr lang="pl-PL" sz="1400" dirty="0" err="1">
                <a:solidFill>
                  <a:schemeClr val="tx1">
                    <a:lumMod val="65000"/>
                    <a:lumOff val="35000"/>
                  </a:schemeClr>
                </a:solidFill>
                <a:latin typeface="Titillium Lt" pitchFamily="50" charset="-18"/>
              </a:rPr>
              <a:t>voloris</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voluptaquo</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occatis</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aliquid</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eum</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faceris</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plaborit</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ut</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asped</a:t>
            </a:r>
            <a:r>
              <a:rPr lang="pl-PL" sz="1400" dirty="0">
                <a:solidFill>
                  <a:schemeClr val="tx1">
                    <a:lumMod val="65000"/>
                    <a:lumOff val="35000"/>
                  </a:schemeClr>
                </a:solidFill>
                <a:latin typeface="Titillium Lt" pitchFamily="50" charset="-18"/>
              </a:rPr>
              <a:t> min et </a:t>
            </a:r>
            <a:r>
              <a:rPr lang="pl-PL" sz="1400" dirty="0" err="1">
                <a:solidFill>
                  <a:schemeClr val="tx1">
                    <a:lumMod val="65000"/>
                    <a:lumOff val="35000"/>
                  </a:schemeClr>
                </a:solidFill>
                <a:latin typeface="Titillium Lt" pitchFamily="50" charset="-18"/>
              </a:rPr>
              <a:t>veleseq</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uatur</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Dolorup</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tatur</a:t>
            </a:r>
            <a:r>
              <a:rPr lang="pl-PL" sz="1400" dirty="0">
                <a:solidFill>
                  <a:schemeClr val="tx1">
                    <a:lumMod val="65000"/>
                    <a:lumOff val="35000"/>
                  </a:schemeClr>
                </a:solidFill>
                <a:latin typeface="Titillium Lt" pitchFamily="50" charset="-18"/>
              </a:rPr>
              <a:t>? Ed </a:t>
            </a:r>
            <a:r>
              <a:rPr lang="pl-PL" sz="1400" dirty="0" err="1">
                <a:solidFill>
                  <a:schemeClr val="tx1">
                    <a:lumMod val="65000"/>
                    <a:lumOff val="35000"/>
                  </a:schemeClr>
                </a:solidFill>
                <a:latin typeface="Titillium Lt" pitchFamily="50" charset="-18"/>
              </a:rPr>
              <a:t>minum</a:t>
            </a:r>
            <a:r>
              <a:rPr lang="pl-PL" sz="1400" dirty="0">
                <a:solidFill>
                  <a:schemeClr val="tx1">
                    <a:lumMod val="65000"/>
                    <a:lumOff val="35000"/>
                  </a:schemeClr>
                </a:solidFill>
                <a:latin typeface="Titillium Lt" pitchFamily="50" charset="-18"/>
              </a:rPr>
              <a:t> qui </a:t>
            </a:r>
            <a:r>
              <a:rPr lang="pl-PL" sz="1400" dirty="0" err="1">
                <a:solidFill>
                  <a:schemeClr val="tx1">
                    <a:lumMod val="65000"/>
                    <a:lumOff val="35000"/>
                  </a:schemeClr>
                </a:solidFill>
                <a:latin typeface="Titillium Lt" pitchFamily="50" charset="-18"/>
              </a:rPr>
              <a:t>illuptae</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Bernam</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eossiti</a:t>
            </a:r>
            <a:r>
              <a:rPr lang="pl-PL" sz="1400" dirty="0">
                <a:solidFill>
                  <a:schemeClr val="tx1">
                    <a:lumMod val="65000"/>
                    <a:lumOff val="35000"/>
                  </a:schemeClr>
                </a:solidFill>
                <a:latin typeface="Titillium Lt" pitchFamily="50" charset="-18"/>
              </a:rPr>
              <a:t> vel </a:t>
            </a:r>
            <a:r>
              <a:rPr lang="pl-PL" sz="1400" dirty="0" err="1">
                <a:solidFill>
                  <a:schemeClr val="tx1">
                    <a:lumMod val="65000"/>
                    <a:lumOff val="35000"/>
                  </a:schemeClr>
                </a:solidFill>
                <a:latin typeface="Titillium Lt" pitchFamily="50" charset="-18"/>
              </a:rPr>
              <a:t>inveliatur</a:t>
            </a:r>
            <a:r>
              <a:rPr lang="pl-PL" sz="1400" dirty="0">
                <a:solidFill>
                  <a:schemeClr val="tx1">
                    <a:lumMod val="65000"/>
                    <a:lumOff val="35000"/>
                  </a:schemeClr>
                </a:solidFill>
                <a:latin typeface="Titillium Lt" pitchFamily="50" charset="-18"/>
              </a:rPr>
              <a:t>?</a:t>
            </a:r>
          </a:p>
          <a:p>
            <a:r>
              <a:rPr lang="pl-PL" sz="1400" dirty="0" err="1">
                <a:solidFill>
                  <a:schemeClr val="tx1">
                    <a:lumMod val="65000"/>
                    <a:lumOff val="35000"/>
                  </a:schemeClr>
                </a:solidFill>
                <a:latin typeface="Titillium Lt" pitchFamily="50" charset="-18"/>
              </a:rPr>
              <a:t>Evel</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modiaectatem</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nis</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pedit</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doleni</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inctate</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velibus</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dolorep</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eriorrum</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neture</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plibus</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dolupta</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spiciam</a:t>
            </a:r>
            <a:r>
              <a:rPr lang="pl-PL" sz="1400" dirty="0">
                <a:solidFill>
                  <a:schemeClr val="tx1">
                    <a:lumMod val="65000"/>
                    <a:lumOff val="35000"/>
                  </a:schemeClr>
                </a:solidFill>
                <a:latin typeface="Titillium Lt" pitchFamily="50" charset="-18"/>
              </a:rPr>
              <a:t> et </a:t>
            </a:r>
            <a:r>
              <a:rPr lang="pl-PL" sz="1400" dirty="0" err="1">
                <a:solidFill>
                  <a:schemeClr val="tx1">
                    <a:lumMod val="65000"/>
                    <a:lumOff val="35000"/>
                  </a:schemeClr>
                </a:solidFill>
                <a:latin typeface="Titillium Lt" pitchFamily="50" charset="-18"/>
              </a:rPr>
              <a:t>quuntest</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que</a:t>
            </a:r>
            <a:r>
              <a:rPr lang="pl-PL" sz="1400" dirty="0">
                <a:solidFill>
                  <a:schemeClr val="tx1">
                    <a:lumMod val="65000"/>
                    <a:lumOff val="35000"/>
                  </a:schemeClr>
                </a:solidFill>
                <a:latin typeface="Titillium Lt" pitchFamily="50" charset="-18"/>
              </a:rPr>
              <a:t> sim </a:t>
            </a:r>
            <a:r>
              <a:rPr lang="pl-PL" sz="1400" dirty="0" err="1">
                <a:solidFill>
                  <a:schemeClr val="tx1">
                    <a:lumMod val="65000"/>
                    <a:lumOff val="35000"/>
                  </a:schemeClr>
                </a:solidFill>
                <a:latin typeface="Titillium Lt" pitchFamily="50" charset="-18"/>
              </a:rPr>
              <a:t>fugiam</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aceatem</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nonsequisqui</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is</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nat</a:t>
            </a:r>
            <a:r>
              <a:rPr lang="pl-PL" sz="1400" dirty="0">
                <a:solidFill>
                  <a:schemeClr val="tx1">
                    <a:lumMod val="65000"/>
                    <a:lumOff val="35000"/>
                  </a:schemeClr>
                </a:solidFill>
                <a:latin typeface="Titillium Lt" pitchFamily="50" charset="-18"/>
              </a:rPr>
              <a:t> lat.</a:t>
            </a:r>
          </a:p>
        </p:txBody>
      </p:sp>
      <p:sp>
        <p:nvSpPr>
          <p:cNvPr id="7" name="Symbol zastępczy tekstu 13"/>
          <p:cNvSpPr>
            <a:spLocks noGrp="1"/>
          </p:cNvSpPr>
          <p:nvPr>
            <p:ph type="body" sz="quarter" idx="11" hasCustomPrompt="1"/>
          </p:nvPr>
        </p:nvSpPr>
        <p:spPr>
          <a:xfrm>
            <a:off x="611560" y="771550"/>
            <a:ext cx="3816424" cy="432346"/>
          </a:xfrm>
        </p:spPr>
        <p:txBody>
          <a:bodyPr/>
          <a:lstStyle>
            <a:lvl1pPr marL="0" indent="0">
              <a:buNone/>
              <a:defRPr sz="2000">
                <a:solidFill>
                  <a:schemeClr val="bg2"/>
                </a:solidFill>
              </a:defRPr>
            </a:lvl1pPr>
          </a:lstStyle>
          <a:p>
            <a:pPr lvl="0"/>
            <a:r>
              <a:rPr lang="pl-PL" dirty="0"/>
              <a:t>NAGŁÓWEK</a:t>
            </a:r>
          </a:p>
        </p:txBody>
      </p:sp>
      <p:sp>
        <p:nvSpPr>
          <p:cNvPr id="3" name="Symbol zastępczy obrazu 2"/>
          <p:cNvSpPr>
            <a:spLocks noGrp="1"/>
          </p:cNvSpPr>
          <p:nvPr>
            <p:ph type="pic" sz="quarter" idx="12"/>
          </p:nvPr>
        </p:nvSpPr>
        <p:spPr>
          <a:xfrm>
            <a:off x="4787900" y="0"/>
            <a:ext cx="4356100" cy="5143500"/>
          </a:xfrm>
        </p:spPr>
        <p:txBody>
          <a:bodyPr/>
          <a:lstStyle/>
          <a:p>
            <a:endParaRPr lang="pl-PL" dirty="0"/>
          </a:p>
        </p:txBody>
      </p:sp>
    </p:spTree>
    <p:extLst>
      <p:ext uri="{BB962C8B-B14F-4D97-AF65-F5344CB8AC3E}">
        <p14:creationId xmlns:p14="http://schemas.microsoft.com/office/powerpoint/2010/main" val="2665609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ajd tekst - zdjęcie 2">
    <p:bg>
      <p:bgRef idx="1001">
        <a:schemeClr val="bg2"/>
      </p:bgRef>
    </p:bg>
    <p:spTree>
      <p:nvGrpSpPr>
        <p:cNvPr id="1" name=""/>
        <p:cNvGrpSpPr/>
        <p:nvPr/>
      </p:nvGrpSpPr>
      <p:grpSpPr>
        <a:xfrm>
          <a:off x="0" y="0"/>
          <a:ext cx="0" cy="0"/>
          <a:chOff x="0" y="0"/>
          <a:chExt cx="0" cy="0"/>
        </a:xfrm>
      </p:grpSpPr>
      <p:pic>
        <p:nvPicPr>
          <p:cNvPr id="8" name="Obraz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954636" cy="668424"/>
          </a:xfrm>
          <a:prstGeom prst="rect">
            <a:avLst/>
          </a:prstGeom>
        </p:spPr>
      </p:pic>
      <p:sp>
        <p:nvSpPr>
          <p:cNvPr id="6" name="Symbol zastępczy tekstu 3"/>
          <p:cNvSpPr>
            <a:spLocks noGrp="1"/>
          </p:cNvSpPr>
          <p:nvPr>
            <p:ph type="body" sz="half" idx="2" hasCustomPrompt="1"/>
          </p:nvPr>
        </p:nvSpPr>
        <p:spPr>
          <a:xfrm>
            <a:off x="611560" y="1275606"/>
            <a:ext cx="3816424" cy="3384376"/>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pl-PL" sz="1400" dirty="0" err="1">
                <a:solidFill>
                  <a:schemeClr val="tx1">
                    <a:lumMod val="65000"/>
                    <a:lumOff val="35000"/>
                  </a:schemeClr>
                </a:solidFill>
                <a:latin typeface="Titillium Lt" pitchFamily="50" charset="-18"/>
              </a:rPr>
              <a:t>Name</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pliquae</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velenderunt</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eum</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estisti</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istint</a:t>
            </a:r>
            <a:r>
              <a:rPr lang="pl-PL" sz="1400" dirty="0">
                <a:solidFill>
                  <a:schemeClr val="tx1">
                    <a:lumMod val="65000"/>
                    <a:lumOff val="35000"/>
                  </a:schemeClr>
                </a:solidFill>
                <a:latin typeface="Titillium Lt" pitchFamily="50" charset="-18"/>
              </a:rPr>
              <a:t> et repera </a:t>
            </a:r>
            <a:r>
              <a:rPr lang="pl-PL" sz="1400" dirty="0" err="1">
                <a:solidFill>
                  <a:schemeClr val="tx1">
                    <a:lumMod val="65000"/>
                    <a:lumOff val="35000"/>
                  </a:schemeClr>
                </a:solidFill>
                <a:latin typeface="Titillium Lt" pitchFamily="50" charset="-18"/>
              </a:rPr>
              <a:t>nihilia</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commodit</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temo</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quat</a:t>
            </a:r>
            <a:r>
              <a:rPr lang="pl-PL" sz="1400" dirty="0">
                <a:solidFill>
                  <a:schemeClr val="tx1">
                    <a:lumMod val="65000"/>
                    <a:lumOff val="35000"/>
                  </a:schemeClr>
                </a:solidFill>
                <a:latin typeface="Titillium Lt" pitchFamily="50" charset="-18"/>
              </a:rPr>
              <a:t> mil </a:t>
            </a:r>
            <a:r>
              <a:rPr lang="pl-PL" sz="1400" dirty="0" err="1">
                <a:solidFill>
                  <a:schemeClr val="tx1">
                    <a:lumMod val="65000"/>
                    <a:lumOff val="35000"/>
                  </a:schemeClr>
                </a:solidFill>
                <a:latin typeface="Titillium Lt" pitchFamily="50" charset="-18"/>
              </a:rPr>
              <a:t>magnis</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autes</a:t>
            </a:r>
            <a:r>
              <a:rPr lang="pl-PL" sz="1400" dirty="0">
                <a:solidFill>
                  <a:schemeClr val="tx1">
                    <a:lumMod val="65000"/>
                    <a:lumOff val="35000"/>
                  </a:schemeClr>
                </a:solidFill>
                <a:latin typeface="Titillium Lt" pitchFamily="50" charset="-18"/>
              </a:rPr>
              <a:t> et </a:t>
            </a:r>
            <a:r>
              <a:rPr lang="pl-PL" sz="1400" dirty="0" err="1">
                <a:solidFill>
                  <a:schemeClr val="tx1">
                    <a:lumMod val="65000"/>
                    <a:lumOff val="35000"/>
                  </a:schemeClr>
                </a:solidFill>
                <a:latin typeface="Titillium Lt" pitchFamily="50" charset="-18"/>
              </a:rPr>
              <a:t>voloris</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voluptaquo</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occatis</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aliquid</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eum</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faceris</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plaborit</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ut</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asped</a:t>
            </a:r>
            <a:r>
              <a:rPr lang="pl-PL" sz="1400" dirty="0">
                <a:solidFill>
                  <a:schemeClr val="tx1">
                    <a:lumMod val="65000"/>
                    <a:lumOff val="35000"/>
                  </a:schemeClr>
                </a:solidFill>
                <a:latin typeface="Titillium Lt" pitchFamily="50" charset="-18"/>
              </a:rPr>
              <a:t> min et </a:t>
            </a:r>
            <a:r>
              <a:rPr lang="pl-PL" sz="1400" dirty="0" err="1">
                <a:solidFill>
                  <a:schemeClr val="tx1">
                    <a:lumMod val="65000"/>
                    <a:lumOff val="35000"/>
                  </a:schemeClr>
                </a:solidFill>
                <a:latin typeface="Titillium Lt" pitchFamily="50" charset="-18"/>
              </a:rPr>
              <a:t>veleseq</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uatur</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Dolorup</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tatur</a:t>
            </a:r>
            <a:r>
              <a:rPr lang="pl-PL" sz="1400" dirty="0">
                <a:solidFill>
                  <a:schemeClr val="tx1">
                    <a:lumMod val="65000"/>
                    <a:lumOff val="35000"/>
                  </a:schemeClr>
                </a:solidFill>
                <a:latin typeface="Titillium Lt" pitchFamily="50" charset="-18"/>
              </a:rPr>
              <a:t>? Ed </a:t>
            </a:r>
            <a:r>
              <a:rPr lang="pl-PL" sz="1400" dirty="0" err="1">
                <a:solidFill>
                  <a:schemeClr val="tx1">
                    <a:lumMod val="65000"/>
                    <a:lumOff val="35000"/>
                  </a:schemeClr>
                </a:solidFill>
                <a:latin typeface="Titillium Lt" pitchFamily="50" charset="-18"/>
              </a:rPr>
              <a:t>minum</a:t>
            </a:r>
            <a:r>
              <a:rPr lang="pl-PL" sz="1400" dirty="0">
                <a:solidFill>
                  <a:schemeClr val="tx1">
                    <a:lumMod val="65000"/>
                    <a:lumOff val="35000"/>
                  </a:schemeClr>
                </a:solidFill>
                <a:latin typeface="Titillium Lt" pitchFamily="50" charset="-18"/>
              </a:rPr>
              <a:t> qui </a:t>
            </a:r>
            <a:r>
              <a:rPr lang="pl-PL" sz="1400" dirty="0" err="1">
                <a:solidFill>
                  <a:schemeClr val="tx1">
                    <a:lumMod val="65000"/>
                    <a:lumOff val="35000"/>
                  </a:schemeClr>
                </a:solidFill>
                <a:latin typeface="Titillium Lt" pitchFamily="50" charset="-18"/>
              </a:rPr>
              <a:t>illuptae</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Bernam</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eossiti</a:t>
            </a:r>
            <a:r>
              <a:rPr lang="pl-PL" sz="1400" dirty="0">
                <a:solidFill>
                  <a:schemeClr val="tx1">
                    <a:lumMod val="65000"/>
                    <a:lumOff val="35000"/>
                  </a:schemeClr>
                </a:solidFill>
                <a:latin typeface="Titillium Lt" pitchFamily="50" charset="-18"/>
              </a:rPr>
              <a:t> vel </a:t>
            </a:r>
            <a:r>
              <a:rPr lang="pl-PL" sz="1400" dirty="0" err="1">
                <a:solidFill>
                  <a:schemeClr val="tx1">
                    <a:lumMod val="65000"/>
                    <a:lumOff val="35000"/>
                  </a:schemeClr>
                </a:solidFill>
                <a:latin typeface="Titillium Lt" pitchFamily="50" charset="-18"/>
              </a:rPr>
              <a:t>inveliatur</a:t>
            </a:r>
            <a:r>
              <a:rPr lang="pl-PL" sz="1400" dirty="0">
                <a:solidFill>
                  <a:schemeClr val="tx1">
                    <a:lumMod val="65000"/>
                    <a:lumOff val="35000"/>
                  </a:schemeClr>
                </a:solidFill>
                <a:latin typeface="Titillium Lt" pitchFamily="50" charset="-18"/>
              </a:rPr>
              <a:t>?</a:t>
            </a:r>
          </a:p>
          <a:p>
            <a:r>
              <a:rPr lang="pl-PL" sz="1400" dirty="0" err="1">
                <a:solidFill>
                  <a:schemeClr val="tx1">
                    <a:lumMod val="65000"/>
                    <a:lumOff val="35000"/>
                  </a:schemeClr>
                </a:solidFill>
                <a:latin typeface="Titillium Lt" pitchFamily="50" charset="-18"/>
              </a:rPr>
              <a:t>Evel</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modiaectatem</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nis</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pedit</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doleni</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inctate</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velibus</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dolorep</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eriorrum</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neture</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plibus</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dolupta</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spiciam</a:t>
            </a:r>
            <a:r>
              <a:rPr lang="pl-PL" sz="1400" dirty="0">
                <a:solidFill>
                  <a:schemeClr val="tx1">
                    <a:lumMod val="65000"/>
                    <a:lumOff val="35000"/>
                  </a:schemeClr>
                </a:solidFill>
                <a:latin typeface="Titillium Lt" pitchFamily="50" charset="-18"/>
              </a:rPr>
              <a:t> et </a:t>
            </a:r>
            <a:r>
              <a:rPr lang="pl-PL" sz="1400" dirty="0" err="1">
                <a:solidFill>
                  <a:schemeClr val="tx1">
                    <a:lumMod val="65000"/>
                    <a:lumOff val="35000"/>
                  </a:schemeClr>
                </a:solidFill>
                <a:latin typeface="Titillium Lt" pitchFamily="50" charset="-18"/>
              </a:rPr>
              <a:t>quuntest</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que</a:t>
            </a:r>
            <a:r>
              <a:rPr lang="pl-PL" sz="1400" dirty="0">
                <a:solidFill>
                  <a:schemeClr val="tx1">
                    <a:lumMod val="65000"/>
                    <a:lumOff val="35000"/>
                  </a:schemeClr>
                </a:solidFill>
                <a:latin typeface="Titillium Lt" pitchFamily="50" charset="-18"/>
              </a:rPr>
              <a:t> sim </a:t>
            </a:r>
            <a:r>
              <a:rPr lang="pl-PL" sz="1400" dirty="0" err="1">
                <a:solidFill>
                  <a:schemeClr val="tx1">
                    <a:lumMod val="65000"/>
                    <a:lumOff val="35000"/>
                  </a:schemeClr>
                </a:solidFill>
                <a:latin typeface="Titillium Lt" pitchFamily="50" charset="-18"/>
              </a:rPr>
              <a:t>fugiam</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aceatem</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nonsequisqui</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is</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nat</a:t>
            </a:r>
            <a:r>
              <a:rPr lang="pl-PL" sz="1400" dirty="0">
                <a:solidFill>
                  <a:schemeClr val="tx1">
                    <a:lumMod val="65000"/>
                    <a:lumOff val="35000"/>
                  </a:schemeClr>
                </a:solidFill>
                <a:latin typeface="Titillium Lt" pitchFamily="50" charset="-18"/>
              </a:rPr>
              <a:t> lat.</a:t>
            </a:r>
          </a:p>
          <a:p>
            <a:r>
              <a:rPr lang="pl-PL" sz="1400" dirty="0" err="1">
                <a:solidFill>
                  <a:schemeClr val="tx1">
                    <a:lumMod val="65000"/>
                    <a:lumOff val="35000"/>
                  </a:schemeClr>
                </a:solidFill>
                <a:latin typeface="Titillium Lt" pitchFamily="50" charset="-18"/>
              </a:rPr>
              <a:t>Ipsamusdae</a:t>
            </a:r>
            <a:r>
              <a:rPr lang="pl-PL" sz="1400" dirty="0">
                <a:solidFill>
                  <a:schemeClr val="tx1">
                    <a:lumMod val="65000"/>
                    <a:lumOff val="35000"/>
                  </a:schemeClr>
                </a:solidFill>
                <a:latin typeface="Titillium Lt" pitchFamily="50" charset="-18"/>
              </a:rPr>
              <a:t> aut </a:t>
            </a:r>
            <a:r>
              <a:rPr lang="pl-PL" sz="1400" dirty="0" err="1">
                <a:solidFill>
                  <a:schemeClr val="tx1">
                    <a:lumMod val="65000"/>
                    <a:lumOff val="35000"/>
                  </a:schemeClr>
                </a:solidFill>
                <a:latin typeface="Titillium Lt" pitchFamily="50" charset="-18"/>
              </a:rPr>
              <a:t>eos</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aturi</a:t>
            </a:r>
            <a:r>
              <a:rPr lang="pl-PL" sz="1400" dirty="0">
                <a:solidFill>
                  <a:schemeClr val="tx1">
                    <a:lumMod val="65000"/>
                    <a:lumOff val="35000"/>
                  </a:schemeClr>
                </a:solidFill>
                <a:latin typeface="Titillium Lt" pitchFamily="50" charset="-18"/>
              </a:rPr>
              <a:t> non </a:t>
            </a:r>
            <a:r>
              <a:rPr lang="pl-PL" sz="1400" dirty="0" err="1">
                <a:solidFill>
                  <a:schemeClr val="tx1">
                    <a:lumMod val="65000"/>
                    <a:lumOff val="35000"/>
                  </a:schemeClr>
                </a:solidFill>
                <a:latin typeface="Titillium Lt" pitchFamily="50" charset="-18"/>
              </a:rPr>
              <a:t>repreped</a:t>
            </a:r>
            <a:r>
              <a:rPr lang="pl-PL" sz="1400" dirty="0">
                <a:solidFill>
                  <a:schemeClr val="tx1">
                    <a:lumMod val="65000"/>
                    <a:lumOff val="35000"/>
                  </a:schemeClr>
                </a:solidFill>
                <a:latin typeface="Titillium Lt" pitchFamily="50" charset="-18"/>
              </a:rPr>
              <a:t> qui </a:t>
            </a:r>
            <a:r>
              <a:rPr lang="pl-PL" sz="1400" dirty="0" err="1">
                <a:solidFill>
                  <a:schemeClr val="tx1">
                    <a:lumMod val="65000"/>
                    <a:lumOff val="35000"/>
                  </a:schemeClr>
                </a:solidFill>
                <a:latin typeface="Titillium Lt" pitchFamily="50" charset="-18"/>
              </a:rPr>
              <a:t>cuptaquias</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mod</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quosapicabo</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Itatusto</a:t>
            </a:r>
            <a:r>
              <a:rPr lang="pl-PL" sz="1400" dirty="0">
                <a:solidFill>
                  <a:schemeClr val="tx1">
                    <a:lumMod val="65000"/>
                    <a:lumOff val="35000"/>
                  </a:schemeClr>
                </a:solidFill>
                <a:latin typeface="Titillium Lt" pitchFamily="50" charset="-18"/>
              </a:rPr>
              <a:t> id </a:t>
            </a:r>
            <a:r>
              <a:rPr lang="pl-PL" sz="1400" dirty="0" err="1">
                <a:solidFill>
                  <a:schemeClr val="tx1">
                    <a:lumMod val="65000"/>
                    <a:lumOff val="35000"/>
                  </a:schemeClr>
                </a:solidFill>
                <a:latin typeface="Titillium Lt" pitchFamily="50" charset="-18"/>
              </a:rPr>
              <a:t>unt</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voluptur</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cusam</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utecatu</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ressim</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ut</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inimpos</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derchic</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totatisto</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int</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aute</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nonecab</a:t>
            </a:r>
            <a:r>
              <a:rPr lang="pl-PL" sz="1400" dirty="0">
                <a:solidFill>
                  <a:schemeClr val="tx1">
                    <a:lumMod val="65000"/>
                    <a:lumOff val="35000"/>
                  </a:schemeClr>
                </a:solidFill>
                <a:latin typeface="Titillium Lt" pitchFamily="50" charset="-18"/>
              </a:rPr>
              <a:t> </a:t>
            </a:r>
            <a:r>
              <a:rPr lang="pl-PL" sz="1400" dirty="0" err="1">
                <a:solidFill>
                  <a:schemeClr val="tx1">
                    <a:lumMod val="65000"/>
                    <a:lumOff val="35000"/>
                  </a:schemeClr>
                </a:solidFill>
                <a:latin typeface="Titillium Lt" pitchFamily="50" charset="-18"/>
              </a:rPr>
              <a:t>orectiusciis</a:t>
            </a:r>
            <a:r>
              <a:rPr lang="pl-PL" sz="1400" dirty="0">
                <a:solidFill>
                  <a:schemeClr val="tx1">
                    <a:lumMod val="65000"/>
                    <a:lumOff val="35000"/>
                  </a:schemeClr>
                </a:solidFill>
                <a:latin typeface="Titillium Lt" pitchFamily="50" charset="-18"/>
              </a:rPr>
              <a:t> </a:t>
            </a:r>
          </a:p>
        </p:txBody>
      </p:sp>
      <p:sp>
        <p:nvSpPr>
          <p:cNvPr id="7" name="Symbol zastępczy tekstu 13"/>
          <p:cNvSpPr>
            <a:spLocks noGrp="1"/>
          </p:cNvSpPr>
          <p:nvPr>
            <p:ph type="body" sz="quarter" idx="11" hasCustomPrompt="1"/>
          </p:nvPr>
        </p:nvSpPr>
        <p:spPr>
          <a:xfrm>
            <a:off x="611560" y="771550"/>
            <a:ext cx="3095625" cy="432346"/>
          </a:xfrm>
        </p:spPr>
        <p:txBody>
          <a:bodyPr/>
          <a:lstStyle>
            <a:lvl1pPr marL="0" indent="0">
              <a:buNone/>
              <a:defRPr sz="2000">
                <a:solidFill>
                  <a:schemeClr val="tx1"/>
                </a:solidFill>
              </a:defRPr>
            </a:lvl1pPr>
          </a:lstStyle>
          <a:p>
            <a:pPr lvl="0"/>
            <a:r>
              <a:rPr lang="pl-PL" dirty="0"/>
              <a:t>NAGŁÓWEK</a:t>
            </a:r>
          </a:p>
        </p:txBody>
      </p:sp>
      <p:sp>
        <p:nvSpPr>
          <p:cNvPr id="3" name="Symbol zastępczy obrazu 2"/>
          <p:cNvSpPr>
            <a:spLocks noGrp="1"/>
          </p:cNvSpPr>
          <p:nvPr>
            <p:ph type="pic" sz="quarter" idx="12"/>
          </p:nvPr>
        </p:nvSpPr>
        <p:spPr>
          <a:xfrm>
            <a:off x="4787900" y="0"/>
            <a:ext cx="4356100" cy="5143500"/>
          </a:xfrm>
        </p:spPr>
        <p:txBody>
          <a:bodyPr/>
          <a:lstStyle/>
          <a:p>
            <a:endParaRPr lang="pl-PL" dirty="0"/>
          </a:p>
        </p:txBody>
      </p:sp>
    </p:spTree>
    <p:extLst>
      <p:ext uri="{BB962C8B-B14F-4D97-AF65-F5344CB8AC3E}">
        <p14:creationId xmlns:p14="http://schemas.microsoft.com/office/powerpoint/2010/main" val="316030636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4D7FDD9-4C5A-47E5-8778-CE424A6F4277}" type="datetimeFigureOut">
              <a:rPr lang="pl-PL" smtClean="0"/>
              <a:t>2019-10-08</a:t>
            </a:fld>
            <a:endParaRPr lang="pl-PL" dirty="0"/>
          </a:p>
        </p:txBody>
      </p:sp>
      <p:sp>
        <p:nvSpPr>
          <p:cNvPr id="5" name="Symbol zastępczy stopki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6" name="Symbol zastępczy numeru slajd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2CFA7A2-0D0F-43AF-9130-DC003B586C44}" type="slidenum">
              <a:rPr lang="pl-PL" smtClean="0"/>
              <a:t>‹#›</a:t>
            </a:fld>
            <a:endParaRPr lang="pl-PL" dirty="0"/>
          </a:p>
        </p:txBody>
      </p:sp>
    </p:spTree>
    <p:extLst>
      <p:ext uri="{BB962C8B-B14F-4D97-AF65-F5344CB8AC3E}">
        <p14:creationId xmlns:p14="http://schemas.microsoft.com/office/powerpoint/2010/main" val="51686869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2" r:id="rId5"/>
    <p:sldLayoutId id="2147483673" r:id="rId6"/>
    <p:sldLayoutId id="2147483674"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4.jp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sv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6.sv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4" name="Prostokąt 3"/>
          <p:cNvSpPr/>
          <p:nvPr/>
        </p:nvSpPr>
        <p:spPr>
          <a:xfrm>
            <a:off x="1354" y="3867894"/>
            <a:ext cx="9141291" cy="672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5" name="Obraz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0" y="3874800"/>
            <a:ext cx="1946738" cy="665723"/>
          </a:xfrm>
          <a:prstGeom prst="rect">
            <a:avLst/>
          </a:prstGeom>
        </p:spPr>
      </p:pic>
      <p:sp>
        <p:nvSpPr>
          <p:cNvPr id="6" name="Tytuł 5"/>
          <p:cNvSpPr>
            <a:spLocks noGrp="1"/>
          </p:cNvSpPr>
          <p:nvPr>
            <p:ph type="title"/>
          </p:nvPr>
        </p:nvSpPr>
        <p:spPr/>
        <p:txBody>
          <a:bodyPr>
            <a:normAutofit fontScale="90000"/>
          </a:bodyPr>
          <a:lstStyle/>
          <a:p>
            <a:r>
              <a:rPr lang="en-US" b="1" dirty="0"/>
              <a:t>Turkey Innovative Approach to Combustion Byproducts</a:t>
            </a:r>
            <a:endParaRPr lang="pl-PL" dirty="0"/>
          </a:p>
        </p:txBody>
      </p:sp>
      <p:sp>
        <p:nvSpPr>
          <p:cNvPr id="7" name="Symbol zastępczy tekstu 6"/>
          <p:cNvSpPr>
            <a:spLocks noGrp="1"/>
          </p:cNvSpPr>
          <p:nvPr>
            <p:ph type="body" sz="quarter" idx="10"/>
          </p:nvPr>
        </p:nvSpPr>
        <p:spPr/>
        <p:txBody>
          <a:bodyPr/>
          <a:lstStyle/>
          <a:p>
            <a:r>
              <a:rPr lang="en-US" b="1" dirty="0"/>
              <a:t>SBB Energy</a:t>
            </a:r>
            <a:r>
              <a:rPr lang="pl-PL" b="1" dirty="0"/>
              <a:t> –</a:t>
            </a:r>
            <a:r>
              <a:rPr lang="en-US" b="1" dirty="0"/>
              <a:t> ABH</a:t>
            </a:r>
            <a:endParaRPr lang="pl-PL" dirty="0"/>
          </a:p>
        </p:txBody>
      </p:sp>
      <p:pic>
        <p:nvPicPr>
          <p:cNvPr id="8" name="Obraz 7">
            <a:extLst>
              <a:ext uri="{FF2B5EF4-FFF2-40B4-BE49-F238E27FC236}">
                <a16:creationId xmlns:a16="http://schemas.microsoft.com/office/drawing/2014/main" id="{617377DE-2062-456A-A686-9F754B0C26A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469" t="23401" r="4469" b="23400"/>
          <a:stretch/>
        </p:blipFill>
        <p:spPr>
          <a:xfrm>
            <a:off x="1954638" y="4024188"/>
            <a:ext cx="871676" cy="360040"/>
          </a:xfrm>
          <a:prstGeom prst="rect">
            <a:avLst/>
          </a:prstGeom>
        </p:spPr>
      </p:pic>
      <p:pic>
        <p:nvPicPr>
          <p:cNvPr id="1026" name="Picture 2" descr="cid:image002.jpg@01D10FF8.B26F4E00">
            <a:extLst>
              <a:ext uri="{FF2B5EF4-FFF2-40B4-BE49-F238E27FC236}">
                <a16:creationId xmlns:a16="http://schemas.microsoft.com/office/drawing/2014/main" id="{1D72CC29-6030-4179-8A11-3C463B51EA1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2311" y="4024188"/>
            <a:ext cx="836637" cy="349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4705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id:image002.jpg@01D10FF8.B26F4E00">
            <a:extLst>
              <a:ext uri="{FF2B5EF4-FFF2-40B4-BE49-F238E27FC236}">
                <a16:creationId xmlns:a16="http://schemas.microsoft.com/office/drawing/2014/main" id="{570316D8-377E-488F-B00F-6BDEE13C42F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123478"/>
            <a:ext cx="836637" cy="349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ole tekstowe 5">
            <a:extLst>
              <a:ext uri="{FF2B5EF4-FFF2-40B4-BE49-F238E27FC236}">
                <a16:creationId xmlns:a16="http://schemas.microsoft.com/office/drawing/2014/main" id="{6BF69484-866A-4934-9465-E9D1FE55C0EA}"/>
              </a:ext>
            </a:extLst>
          </p:cNvPr>
          <p:cNvSpPr txBox="1"/>
          <p:nvPr/>
        </p:nvSpPr>
        <p:spPr>
          <a:xfrm>
            <a:off x="3702152" y="81961"/>
            <a:ext cx="4760816" cy="442694"/>
          </a:xfrm>
          <a:prstGeom prst="rect">
            <a:avLst/>
          </a:prstGeom>
        </p:spPr>
        <p:txBody>
          <a:bodyPr vert="horz" wrap="square" lIns="91440" tIns="45720" rIns="91440" bIns="45720" rtlCol="0" anchor="ctr">
            <a:normAutofit/>
          </a:bodyPr>
          <a:lstStyle/>
          <a:p>
            <a:pPr algn="ctr"/>
            <a:r>
              <a:rPr lang="en-US" sz="2000" b="1" dirty="0">
                <a:latin typeface="+mn-lt"/>
              </a:rPr>
              <a:t>Magnesium fertilizer market</a:t>
            </a:r>
          </a:p>
        </p:txBody>
      </p:sp>
      <p:sp>
        <p:nvSpPr>
          <p:cNvPr id="12" name="Prostokąt 11">
            <a:extLst>
              <a:ext uri="{FF2B5EF4-FFF2-40B4-BE49-F238E27FC236}">
                <a16:creationId xmlns:a16="http://schemas.microsoft.com/office/drawing/2014/main" id="{793C9411-2333-4CEB-8570-AB72D6DEC221}"/>
              </a:ext>
            </a:extLst>
          </p:cNvPr>
          <p:cNvSpPr/>
          <p:nvPr/>
        </p:nvSpPr>
        <p:spPr>
          <a:xfrm>
            <a:off x="6970456" y="4866501"/>
            <a:ext cx="2173544" cy="276999"/>
          </a:xfrm>
          <a:prstGeom prst="rect">
            <a:avLst/>
          </a:prstGeom>
        </p:spPr>
        <p:txBody>
          <a:bodyPr wrap="none">
            <a:spAutoFit/>
          </a:bodyPr>
          <a:lstStyle/>
          <a:p>
            <a:r>
              <a:rPr lang="pl-PL" sz="1200" i="1" dirty="0"/>
              <a:t>Source: Maia Research Analysis </a:t>
            </a:r>
          </a:p>
        </p:txBody>
      </p:sp>
      <p:sp>
        <p:nvSpPr>
          <p:cNvPr id="13" name="Prostokąt 12">
            <a:extLst>
              <a:ext uri="{FF2B5EF4-FFF2-40B4-BE49-F238E27FC236}">
                <a16:creationId xmlns:a16="http://schemas.microsoft.com/office/drawing/2014/main" id="{12343DEE-66B2-460D-9F58-65B2B0D4B2C9}"/>
              </a:ext>
            </a:extLst>
          </p:cNvPr>
          <p:cNvSpPr/>
          <p:nvPr/>
        </p:nvSpPr>
        <p:spPr>
          <a:xfrm>
            <a:off x="179512" y="699542"/>
            <a:ext cx="8856984" cy="4524315"/>
          </a:xfrm>
          <a:prstGeom prst="rect">
            <a:avLst/>
          </a:prstGeom>
          <a:noFill/>
        </p:spPr>
        <p:txBody>
          <a:bodyPr wrap="square">
            <a:spAutoFit/>
          </a:bodyPr>
          <a:lstStyle/>
          <a:p>
            <a:pPr marL="285750" indent="-285750" algn="just">
              <a:buFont typeface="Arial" panose="020B0604020202020204" pitchFamily="34" charset="0"/>
              <a:buChar char="•"/>
            </a:pPr>
            <a:r>
              <a:rPr lang="en-GB" dirty="0"/>
              <a:t>Global Magnesium Sulphate has very broad market in 21st century and it has been evaluated as </a:t>
            </a:r>
            <a:r>
              <a:rPr lang="pl-PL" b="1" dirty="0"/>
              <a:t>$755.72 MM</a:t>
            </a:r>
            <a:r>
              <a:rPr lang="en-GB" dirty="0"/>
              <a:t>. Count</a:t>
            </a:r>
            <a:r>
              <a:rPr lang="pl-PL" dirty="0"/>
              <a:t>r</a:t>
            </a:r>
            <a:r>
              <a:rPr lang="en-GB" dirty="0"/>
              <a:t>ies located in APAC region like India, China and Japan where healthcare and agriculture sector together contributes more than 40% of total GDP. The value of Magnesium Sulphate markets is expected to be </a:t>
            </a:r>
            <a:r>
              <a:rPr lang="pl-PL" b="1" dirty="0"/>
              <a:t>$</a:t>
            </a:r>
            <a:r>
              <a:rPr lang="en-GB" b="1" dirty="0"/>
              <a:t>1071.42 M</a:t>
            </a:r>
            <a:r>
              <a:rPr lang="pl-PL" b="1" dirty="0"/>
              <a:t>M</a:t>
            </a:r>
            <a:r>
              <a:rPr lang="en-GB" b="1" dirty="0"/>
              <a:t> </a:t>
            </a:r>
            <a:r>
              <a:rPr lang="en-GB" dirty="0"/>
              <a:t>by 2025.</a:t>
            </a:r>
            <a:endParaRPr lang="pl-PL" dirty="0"/>
          </a:p>
          <a:p>
            <a:pPr algn="just"/>
            <a:endParaRPr lang="pl-PL" dirty="0"/>
          </a:p>
          <a:p>
            <a:pPr marL="342900" indent="-342900" algn="just">
              <a:buFont typeface="Arial" panose="020B0604020202020204" pitchFamily="34" charset="0"/>
              <a:buChar char="•"/>
            </a:pPr>
            <a:r>
              <a:rPr lang="en-US" dirty="0"/>
              <a:t>In Magnesium Sulphate market, the Agricultural holds an important share in terms of applications</a:t>
            </a:r>
            <a:r>
              <a:rPr lang="pl-PL" dirty="0"/>
              <a:t> and main recipients.</a:t>
            </a:r>
          </a:p>
          <a:p>
            <a:pPr marL="342900" indent="-342900" algn="just">
              <a:buFont typeface="Arial" panose="020B0604020202020204" pitchFamily="34" charset="0"/>
              <a:buChar char="•"/>
            </a:pPr>
            <a:endParaRPr lang="pl-PL" dirty="0"/>
          </a:p>
          <a:p>
            <a:pPr marL="342900" indent="-342900" algn="just">
              <a:buFont typeface="Arial" panose="020B0604020202020204" pitchFamily="34" charset="0"/>
              <a:buChar char="•"/>
            </a:pPr>
            <a:endParaRPr lang="pl-PL" dirty="0"/>
          </a:p>
          <a:p>
            <a:pPr marL="342900" indent="-342900" algn="just">
              <a:buFont typeface="Arial" panose="020B0604020202020204" pitchFamily="34" charset="0"/>
              <a:buChar char="•"/>
            </a:pPr>
            <a:endParaRPr lang="pl-PL" dirty="0"/>
          </a:p>
          <a:p>
            <a:pPr marL="342900" indent="-342900" algn="just">
              <a:buFont typeface="Arial" panose="020B0604020202020204" pitchFamily="34" charset="0"/>
              <a:buChar char="•"/>
            </a:pPr>
            <a:endParaRPr lang="pl-PL" dirty="0"/>
          </a:p>
          <a:p>
            <a:pPr marL="342900" indent="-342900" algn="just">
              <a:buFont typeface="Arial" panose="020B0604020202020204" pitchFamily="34" charset="0"/>
              <a:buChar char="•"/>
            </a:pPr>
            <a:endParaRPr lang="pl-PL" dirty="0"/>
          </a:p>
          <a:p>
            <a:pPr marL="342900" indent="-342900" algn="just">
              <a:buFont typeface="Arial" panose="020B0604020202020204" pitchFamily="34" charset="0"/>
              <a:buChar char="•"/>
            </a:pPr>
            <a:endParaRPr lang="pl-PL" dirty="0"/>
          </a:p>
          <a:p>
            <a:pPr marL="342900" indent="-342900" algn="just">
              <a:buFont typeface="Arial" panose="020B0604020202020204" pitchFamily="34" charset="0"/>
              <a:buChar char="•"/>
            </a:pPr>
            <a:endParaRPr lang="pl-PL" dirty="0"/>
          </a:p>
          <a:p>
            <a:pPr marL="342900" indent="-342900" algn="just">
              <a:buFont typeface="Arial" panose="020B0604020202020204" pitchFamily="34" charset="0"/>
              <a:buChar char="•"/>
            </a:pPr>
            <a:endParaRPr lang="pl-PL" dirty="0"/>
          </a:p>
          <a:p>
            <a:pPr algn="just"/>
            <a:endParaRPr lang="pl-PL" dirty="0"/>
          </a:p>
        </p:txBody>
      </p:sp>
      <p:sp>
        <p:nvSpPr>
          <p:cNvPr id="14" name="pole tekstowe 13">
            <a:extLst>
              <a:ext uri="{FF2B5EF4-FFF2-40B4-BE49-F238E27FC236}">
                <a16:creationId xmlns:a16="http://schemas.microsoft.com/office/drawing/2014/main" id="{6599DEA2-CA58-42B3-B461-0DA28E2B0DB5}"/>
              </a:ext>
            </a:extLst>
          </p:cNvPr>
          <p:cNvSpPr txBox="1"/>
          <p:nvPr/>
        </p:nvSpPr>
        <p:spPr>
          <a:xfrm>
            <a:off x="2744341" y="2835176"/>
            <a:ext cx="6292155" cy="2308324"/>
          </a:xfrm>
          <a:prstGeom prst="rect">
            <a:avLst/>
          </a:prstGeom>
          <a:noFill/>
        </p:spPr>
        <p:txBody>
          <a:bodyPr wrap="square" rtlCol="0">
            <a:spAutoFit/>
          </a:bodyPr>
          <a:lstStyle/>
          <a:p>
            <a:pPr marL="285750" indent="-285750" algn="just">
              <a:buFont typeface="Arial" panose="020B0604020202020204" pitchFamily="34" charset="0"/>
              <a:buChar char="•"/>
            </a:pPr>
            <a:r>
              <a:rPr lang="pl-PL" dirty="0"/>
              <a:t>The global production of ready - made mineral fertilizers in 2018 amounted to almost 4.1 million Mg and was nearly 32.5% higher compared to 2014. </a:t>
            </a:r>
          </a:p>
          <a:p>
            <a:pPr marL="285750" indent="-285750" algn="just">
              <a:buFont typeface="Arial" panose="020B0604020202020204" pitchFamily="34" charset="0"/>
              <a:buChar char="•"/>
            </a:pPr>
            <a:endParaRPr lang="pl-PL" dirty="0"/>
          </a:p>
          <a:p>
            <a:pPr marL="285750" indent="-285750" algn="just">
              <a:buFont typeface="Arial" panose="020B0604020202020204" pitchFamily="34" charset="0"/>
              <a:buChar char="•"/>
            </a:pPr>
            <a:r>
              <a:rPr lang="pl-PL" dirty="0"/>
              <a:t>Nowadays, </a:t>
            </a:r>
            <a:r>
              <a:rPr lang="en-GB" dirty="0"/>
              <a:t>Asia-Pacific</a:t>
            </a:r>
            <a:r>
              <a:rPr lang="pl-PL" dirty="0"/>
              <a:t> region</a:t>
            </a:r>
            <a:r>
              <a:rPr lang="en-GB" dirty="0"/>
              <a:t> is</a:t>
            </a:r>
            <a:r>
              <a:rPr lang="pl-PL" dirty="0"/>
              <a:t> recognized as</a:t>
            </a:r>
            <a:r>
              <a:rPr lang="en-GB" dirty="0"/>
              <a:t> one of the major markets</a:t>
            </a:r>
            <a:r>
              <a:rPr lang="pl-PL" dirty="0"/>
              <a:t> for </a:t>
            </a:r>
            <a:r>
              <a:rPr lang="en-GB" dirty="0"/>
              <a:t>Magnesium Sulphate</a:t>
            </a:r>
            <a:r>
              <a:rPr lang="pl-PL" dirty="0"/>
              <a:t> Fertilizers, with</a:t>
            </a:r>
            <a:r>
              <a:rPr lang="en-GB" dirty="0"/>
              <a:t> India</a:t>
            </a:r>
            <a:r>
              <a:rPr lang="pl-PL" dirty="0"/>
              <a:t> </a:t>
            </a:r>
            <a:r>
              <a:rPr lang="pl-PL" dirty="0" err="1"/>
              <a:t>playing</a:t>
            </a:r>
            <a:r>
              <a:rPr lang="pl-PL" dirty="0"/>
              <a:t> main role.</a:t>
            </a:r>
            <a:r>
              <a:rPr lang="en-GB" dirty="0"/>
              <a:t> </a:t>
            </a:r>
            <a:endParaRPr lang="pl-PL" dirty="0"/>
          </a:p>
          <a:p>
            <a:endParaRPr lang="pl-PL" dirty="0"/>
          </a:p>
        </p:txBody>
      </p:sp>
      <p:pic>
        <p:nvPicPr>
          <p:cNvPr id="15" name="Obraz 14">
            <a:extLst>
              <a:ext uri="{FF2B5EF4-FFF2-40B4-BE49-F238E27FC236}">
                <a16:creationId xmlns:a16="http://schemas.microsoft.com/office/drawing/2014/main" id="{D88D151B-5372-49DC-AA11-E8745AB51A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2643758"/>
            <a:ext cx="2376264" cy="2376264"/>
          </a:xfrm>
          <a:prstGeom prst="rect">
            <a:avLst/>
          </a:prstGeom>
        </p:spPr>
      </p:pic>
    </p:spTree>
    <p:extLst>
      <p:ext uri="{BB962C8B-B14F-4D97-AF65-F5344CB8AC3E}">
        <p14:creationId xmlns:p14="http://schemas.microsoft.com/office/powerpoint/2010/main" val="591206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id:image002.jpg@01D10FF8.B26F4E00">
            <a:extLst>
              <a:ext uri="{FF2B5EF4-FFF2-40B4-BE49-F238E27FC236}">
                <a16:creationId xmlns:a16="http://schemas.microsoft.com/office/drawing/2014/main" id="{570316D8-377E-488F-B00F-6BDEE13C42F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123478"/>
            <a:ext cx="836637" cy="349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ole tekstowe 5">
            <a:extLst>
              <a:ext uri="{FF2B5EF4-FFF2-40B4-BE49-F238E27FC236}">
                <a16:creationId xmlns:a16="http://schemas.microsoft.com/office/drawing/2014/main" id="{6BF69484-866A-4934-9465-E9D1FE55C0EA}"/>
              </a:ext>
            </a:extLst>
          </p:cNvPr>
          <p:cNvSpPr txBox="1"/>
          <p:nvPr/>
        </p:nvSpPr>
        <p:spPr>
          <a:xfrm>
            <a:off x="3702152" y="81961"/>
            <a:ext cx="4760816" cy="442694"/>
          </a:xfrm>
          <a:prstGeom prst="rect">
            <a:avLst/>
          </a:prstGeom>
        </p:spPr>
        <p:txBody>
          <a:bodyPr vert="horz" wrap="square" lIns="91440" tIns="45720" rIns="91440" bIns="45720" rtlCol="0" anchor="ctr">
            <a:normAutofit/>
          </a:bodyPr>
          <a:lstStyle/>
          <a:p>
            <a:pPr algn="ctr"/>
            <a:r>
              <a:rPr lang="en-US" sz="2000" b="1" dirty="0">
                <a:latin typeface="+mn-lt"/>
              </a:rPr>
              <a:t>Magnesium fertilizer market</a:t>
            </a:r>
          </a:p>
        </p:txBody>
      </p:sp>
      <p:graphicFrame>
        <p:nvGraphicFramePr>
          <p:cNvPr id="16" name="Wykres 15">
            <a:extLst>
              <a:ext uri="{FF2B5EF4-FFF2-40B4-BE49-F238E27FC236}">
                <a16:creationId xmlns:a16="http://schemas.microsoft.com/office/drawing/2014/main" id="{D677EE40-05F0-42BC-8DE8-B25EE3EF0FB2}"/>
              </a:ext>
            </a:extLst>
          </p:cNvPr>
          <p:cNvGraphicFramePr/>
          <p:nvPr>
            <p:extLst>
              <p:ext uri="{D42A27DB-BD31-4B8C-83A1-F6EECF244321}">
                <p14:modId xmlns:p14="http://schemas.microsoft.com/office/powerpoint/2010/main" val="2572523035"/>
              </p:ext>
            </p:extLst>
          </p:nvPr>
        </p:nvGraphicFramePr>
        <p:xfrm>
          <a:off x="947139" y="523482"/>
          <a:ext cx="7457723" cy="4272535"/>
        </p:xfrm>
        <a:graphic>
          <a:graphicData uri="http://schemas.openxmlformats.org/drawingml/2006/chart">
            <c:chart xmlns:c="http://schemas.openxmlformats.org/drawingml/2006/chart" xmlns:r="http://schemas.openxmlformats.org/officeDocument/2006/relationships" r:id="rId3"/>
          </a:graphicData>
        </a:graphic>
      </p:graphicFrame>
      <p:sp>
        <p:nvSpPr>
          <p:cNvPr id="17" name="pole tekstowe 16">
            <a:extLst>
              <a:ext uri="{FF2B5EF4-FFF2-40B4-BE49-F238E27FC236}">
                <a16:creationId xmlns:a16="http://schemas.microsoft.com/office/drawing/2014/main" id="{0DE56007-AD87-425B-B5C1-EE42CCF515D0}"/>
              </a:ext>
            </a:extLst>
          </p:cNvPr>
          <p:cNvSpPr txBox="1"/>
          <p:nvPr/>
        </p:nvSpPr>
        <p:spPr>
          <a:xfrm>
            <a:off x="0" y="4674131"/>
            <a:ext cx="9144000" cy="461665"/>
          </a:xfrm>
          <a:prstGeom prst="rect">
            <a:avLst/>
          </a:prstGeom>
          <a:noFill/>
        </p:spPr>
        <p:txBody>
          <a:bodyPr wrap="square" rtlCol="0">
            <a:spAutoFit/>
          </a:bodyPr>
          <a:lstStyle/>
          <a:p>
            <a:pPr algn="ctr"/>
            <a:r>
              <a:rPr lang="pl-PL" sz="1200" b="1" dirty="0">
                <a:solidFill>
                  <a:srgbClr val="173558"/>
                </a:solidFill>
                <a:latin typeface="Azo Sans" panose="020B0604020202020204" charset="-18"/>
              </a:rPr>
              <a:t>Fig. </a:t>
            </a:r>
            <a:r>
              <a:rPr lang="en-US" sz="1200" dirty="0">
                <a:solidFill>
                  <a:srgbClr val="173558"/>
                </a:solidFill>
                <a:latin typeface="Azo Sans" panose="020B0604020202020204" charset="-18"/>
              </a:rPr>
              <a:t>Table Global Magnesium </a:t>
            </a:r>
            <a:r>
              <a:rPr lang="en-US" sz="1200" dirty="0" err="1">
                <a:solidFill>
                  <a:srgbClr val="173558"/>
                </a:solidFill>
                <a:latin typeface="Azo Sans" panose="020B0604020202020204" charset="-18"/>
              </a:rPr>
              <a:t>Sulphate</a:t>
            </a:r>
            <a:r>
              <a:rPr lang="en-US" sz="1200" dirty="0">
                <a:solidFill>
                  <a:srgbClr val="173558"/>
                </a:solidFill>
                <a:latin typeface="Azo Sans" panose="020B0604020202020204" charset="-18"/>
              </a:rPr>
              <a:t> Consumption Growth Rate by Application (2019- 2025) </a:t>
            </a:r>
            <a:r>
              <a:rPr lang="en-US" sz="1200" b="1" dirty="0">
                <a:solidFill>
                  <a:srgbClr val="173558"/>
                </a:solidFill>
                <a:latin typeface="Azo Sans" panose="020B0604020202020204" charset="-18"/>
              </a:rPr>
              <a:t>(K Tons)</a:t>
            </a:r>
            <a:r>
              <a:rPr lang="pl-PL" sz="1200" b="1" dirty="0">
                <a:solidFill>
                  <a:srgbClr val="173558"/>
                </a:solidFill>
                <a:latin typeface="Azo Sans" panose="020B0604020202020204" charset="-18"/>
              </a:rPr>
              <a:t> </a:t>
            </a:r>
          </a:p>
          <a:p>
            <a:pPr algn="ctr"/>
            <a:r>
              <a:rPr lang="pl-PL" sz="1100" dirty="0">
                <a:solidFill>
                  <a:srgbClr val="173558"/>
                </a:solidFill>
                <a:latin typeface="Azo Sans" panose="020B0604020202020204" charset="-18"/>
              </a:rPr>
              <a:t>(Source: Maia Research Analysis)</a:t>
            </a:r>
          </a:p>
        </p:txBody>
      </p:sp>
      <p:sp>
        <p:nvSpPr>
          <p:cNvPr id="19" name="Prostokąt 18">
            <a:extLst>
              <a:ext uri="{FF2B5EF4-FFF2-40B4-BE49-F238E27FC236}">
                <a16:creationId xmlns:a16="http://schemas.microsoft.com/office/drawing/2014/main" id="{FC26B9C2-F992-4022-A3BB-8B31691C9670}"/>
              </a:ext>
            </a:extLst>
          </p:cNvPr>
          <p:cNvSpPr/>
          <p:nvPr/>
        </p:nvSpPr>
        <p:spPr>
          <a:xfrm>
            <a:off x="1212096" y="700745"/>
            <a:ext cx="7099566" cy="467336"/>
          </a:xfrm>
          <a:prstGeom prst="rect">
            <a:avLst/>
          </a:prstGeom>
          <a:noFill/>
          <a:ln w="28575">
            <a:solidFill>
              <a:srgbClr val="EC64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 name="pole tekstowe 19">
            <a:extLst>
              <a:ext uri="{FF2B5EF4-FFF2-40B4-BE49-F238E27FC236}">
                <a16:creationId xmlns:a16="http://schemas.microsoft.com/office/drawing/2014/main" id="{5ED8C063-AF87-4255-8624-537DA0574EA0}"/>
              </a:ext>
            </a:extLst>
          </p:cNvPr>
          <p:cNvSpPr txBox="1"/>
          <p:nvPr/>
        </p:nvSpPr>
        <p:spPr>
          <a:xfrm>
            <a:off x="5804358" y="780524"/>
            <a:ext cx="2693704" cy="307777"/>
          </a:xfrm>
          <a:prstGeom prst="rect">
            <a:avLst/>
          </a:prstGeom>
          <a:noFill/>
        </p:spPr>
        <p:txBody>
          <a:bodyPr wrap="square" rtlCol="0">
            <a:spAutoFit/>
          </a:bodyPr>
          <a:lstStyle/>
          <a:p>
            <a:r>
              <a:rPr lang="pl-PL" sz="1400" dirty="0">
                <a:solidFill>
                  <a:srgbClr val="EC6474"/>
                </a:solidFill>
                <a:latin typeface="Azo Sans" panose="020B0604020202020204" charset="-18"/>
              </a:rPr>
              <a:t>CAGR (2019-2025) 7.70%</a:t>
            </a:r>
          </a:p>
        </p:txBody>
      </p:sp>
      <p:sp>
        <p:nvSpPr>
          <p:cNvPr id="21" name="pole tekstowe 20">
            <a:extLst>
              <a:ext uri="{FF2B5EF4-FFF2-40B4-BE49-F238E27FC236}">
                <a16:creationId xmlns:a16="http://schemas.microsoft.com/office/drawing/2014/main" id="{90914DB2-C8C1-4E65-8567-2E0F767F2255}"/>
              </a:ext>
            </a:extLst>
          </p:cNvPr>
          <p:cNvSpPr txBox="1"/>
          <p:nvPr/>
        </p:nvSpPr>
        <p:spPr>
          <a:xfrm>
            <a:off x="5804358" y="1212999"/>
            <a:ext cx="2693704" cy="261610"/>
          </a:xfrm>
          <a:prstGeom prst="rect">
            <a:avLst/>
          </a:prstGeom>
          <a:noFill/>
        </p:spPr>
        <p:txBody>
          <a:bodyPr wrap="square" rtlCol="0">
            <a:spAutoFit/>
          </a:bodyPr>
          <a:lstStyle/>
          <a:p>
            <a:r>
              <a:rPr lang="pl-PL" sz="1100" dirty="0">
                <a:solidFill>
                  <a:srgbClr val="173558"/>
                </a:solidFill>
                <a:latin typeface="Azo Sans" panose="020B0604020202020204" charset="-18"/>
              </a:rPr>
              <a:t>CAGR (2019-2025) 6.73%</a:t>
            </a:r>
          </a:p>
        </p:txBody>
      </p:sp>
      <p:sp>
        <p:nvSpPr>
          <p:cNvPr id="22" name="pole tekstowe 21">
            <a:extLst>
              <a:ext uri="{FF2B5EF4-FFF2-40B4-BE49-F238E27FC236}">
                <a16:creationId xmlns:a16="http://schemas.microsoft.com/office/drawing/2014/main" id="{25EC8796-4B60-4F79-9277-39F52F28E1AB}"/>
              </a:ext>
            </a:extLst>
          </p:cNvPr>
          <p:cNvSpPr txBox="1"/>
          <p:nvPr/>
        </p:nvSpPr>
        <p:spPr>
          <a:xfrm>
            <a:off x="5804358" y="1645474"/>
            <a:ext cx="2693704" cy="261610"/>
          </a:xfrm>
          <a:prstGeom prst="rect">
            <a:avLst/>
          </a:prstGeom>
          <a:noFill/>
        </p:spPr>
        <p:txBody>
          <a:bodyPr wrap="square" rtlCol="0">
            <a:spAutoFit/>
          </a:bodyPr>
          <a:lstStyle/>
          <a:p>
            <a:r>
              <a:rPr lang="pl-PL" sz="1100" dirty="0">
                <a:solidFill>
                  <a:srgbClr val="173558"/>
                </a:solidFill>
                <a:latin typeface="Azo Sans" panose="020B0604020202020204" charset="-18"/>
              </a:rPr>
              <a:t>CAGR (2019-2025) 8.24%</a:t>
            </a:r>
          </a:p>
        </p:txBody>
      </p:sp>
      <p:sp>
        <p:nvSpPr>
          <p:cNvPr id="23" name="pole tekstowe 22">
            <a:extLst>
              <a:ext uri="{FF2B5EF4-FFF2-40B4-BE49-F238E27FC236}">
                <a16:creationId xmlns:a16="http://schemas.microsoft.com/office/drawing/2014/main" id="{C27089EC-499F-4319-B12E-0705EE97831C}"/>
              </a:ext>
            </a:extLst>
          </p:cNvPr>
          <p:cNvSpPr txBox="1"/>
          <p:nvPr/>
        </p:nvSpPr>
        <p:spPr>
          <a:xfrm>
            <a:off x="5804358" y="2036904"/>
            <a:ext cx="2693704" cy="261610"/>
          </a:xfrm>
          <a:prstGeom prst="rect">
            <a:avLst/>
          </a:prstGeom>
          <a:noFill/>
        </p:spPr>
        <p:txBody>
          <a:bodyPr wrap="square" rtlCol="0">
            <a:spAutoFit/>
          </a:bodyPr>
          <a:lstStyle/>
          <a:p>
            <a:r>
              <a:rPr lang="pl-PL" sz="1100" dirty="0">
                <a:solidFill>
                  <a:srgbClr val="173558"/>
                </a:solidFill>
                <a:latin typeface="Azo Sans" panose="020B0604020202020204" charset="-18"/>
              </a:rPr>
              <a:t>CAGR (2019-2025) 8.28%</a:t>
            </a:r>
          </a:p>
        </p:txBody>
      </p:sp>
      <p:sp>
        <p:nvSpPr>
          <p:cNvPr id="24" name="pole tekstowe 23">
            <a:extLst>
              <a:ext uri="{FF2B5EF4-FFF2-40B4-BE49-F238E27FC236}">
                <a16:creationId xmlns:a16="http://schemas.microsoft.com/office/drawing/2014/main" id="{F325ED29-1C5F-452A-90E9-A5090F75B95D}"/>
              </a:ext>
            </a:extLst>
          </p:cNvPr>
          <p:cNvSpPr txBox="1"/>
          <p:nvPr/>
        </p:nvSpPr>
        <p:spPr>
          <a:xfrm>
            <a:off x="5804358" y="2464872"/>
            <a:ext cx="2693704" cy="261610"/>
          </a:xfrm>
          <a:prstGeom prst="rect">
            <a:avLst/>
          </a:prstGeom>
          <a:noFill/>
        </p:spPr>
        <p:txBody>
          <a:bodyPr wrap="square" rtlCol="0">
            <a:spAutoFit/>
          </a:bodyPr>
          <a:lstStyle/>
          <a:p>
            <a:r>
              <a:rPr lang="pl-PL" sz="1100" dirty="0">
                <a:solidFill>
                  <a:srgbClr val="173558"/>
                </a:solidFill>
                <a:latin typeface="Azo Sans" panose="020B0604020202020204" charset="-18"/>
              </a:rPr>
              <a:t>CAGR (2019-2025) 7.34%</a:t>
            </a:r>
          </a:p>
        </p:txBody>
      </p:sp>
      <p:sp>
        <p:nvSpPr>
          <p:cNvPr id="25" name="pole tekstowe 24">
            <a:extLst>
              <a:ext uri="{FF2B5EF4-FFF2-40B4-BE49-F238E27FC236}">
                <a16:creationId xmlns:a16="http://schemas.microsoft.com/office/drawing/2014/main" id="{1FCAB939-B170-4178-B2B9-2313729CB2AF}"/>
              </a:ext>
            </a:extLst>
          </p:cNvPr>
          <p:cNvSpPr txBox="1"/>
          <p:nvPr/>
        </p:nvSpPr>
        <p:spPr>
          <a:xfrm>
            <a:off x="6217730" y="3035950"/>
            <a:ext cx="2693704" cy="261610"/>
          </a:xfrm>
          <a:prstGeom prst="rect">
            <a:avLst/>
          </a:prstGeom>
          <a:noFill/>
        </p:spPr>
        <p:txBody>
          <a:bodyPr wrap="square" rtlCol="0">
            <a:spAutoFit/>
          </a:bodyPr>
          <a:lstStyle/>
          <a:p>
            <a:r>
              <a:rPr lang="pl-PL" sz="1100" dirty="0">
                <a:solidFill>
                  <a:srgbClr val="173558"/>
                </a:solidFill>
                <a:latin typeface="Azo Sans" panose="020B0604020202020204" charset="-18"/>
              </a:rPr>
              <a:t>CAGR (2019-2025) 7.86%</a:t>
            </a:r>
          </a:p>
        </p:txBody>
      </p:sp>
    </p:spTree>
    <p:extLst>
      <p:ext uri="{BB962C8B-B14F-4D97-AF65-F5344CB8AC3E}">
        <p14:creationId xmlns:p14="http://schemas.microsoft.com/office/powerpoint/2010/main" val="4247998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id:image002.jpg@01D10FF8.B26F4E00">
            <a:extLst>
              <a:ext uri="{FF2B5EF4-FFF2-40B4-BE49-F238E27FC236}">
                <a16:creationId xmlns:a16="http://schemas.microsoft.com/office/drawing/2014/main" id="{570316D8-377E-488F-B00F-6BDEE13C42F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123478"/>
            <a:ext cx="836637" cy="349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ole tekstowe 5">
            <a:extLst>
              <a:ext uri="{FF2B5EF4-FFF2-40B4-BE49-F238E27FC236}">
                <a16:creationId xmlns:a16="http://schemas.microsoft.com/office/drawing/2014/main" id="{6BF69484-866A-4934-9465-E9D1FE55C0EA}"/>
              </a:ext>
            </a:extLst>
          </p:cNvPr>
          <p:cNvSpPr txBox="1"/>
          <p:nvPr/>
        </p:nvSpPr>
        <p:spPr>
          <a:xfrm>
            <a:off x="3702152" y="81961"/>
            <a:ext cx="4760816" cy="442694"/>
          </a:xfrm>
          <a:prstGeom prst="rect">
            <a:avLst/>
          </a:prstGeom>
        </p:spPr>
        <p:txBody>
          <a:bodyPr vert="horz" wrap="square" lIns="91440" tIns="45720" rIns="91440" bIns="45720" rtlCol="0" anchor="ctr">
            <a:normAutofit/>
          </a:bodyPr>
          <a:lstStyle/>
          <a:p>
            <a:pPr algn="ctr"/>
            <a:r>
              <a:rPr lang="en-US" sz="2000" b="1" dirty="0">
                <a:latin typeface="+mn-lt"/>
              </a:rPr>
              <a:t>Magnesium fertilizer market</a:t>
            </a:r>
          </a:p>
        </p:txBody>
      </p:sp>
      <p:sp>
        <p:nvSpPr>
          <p:cNvPr id="9" name="Prostokąt 8">
            <a:extLst>
              <a:ext uri="{FF2B5EF4-FFF2-40B4-BE49-F238E27FC236}">
                <a16:creationId xmlns:a16="http://schemas.microsoft.com/office/drawing/2014/main" id="{64800A0B-4AEE-4F06-8D2F-6D0D979B6498}"/>
              </a:ext>
            </a:extLst>
          </p:cNvPr>
          <p:cNvSpPr/>
          <p:nvPr/>
        </p:nvSpPr>
        <p:spPr>
          <a:xfrm>
            <a:off x="4215804" y="5744651"/>
            <a:ext cx="4579202" cy="276999"/>
          </a:xfrm>
          <a:prstGeom prst="rect">
            <a:avLst/>
          </a:prstGeom>
        </p:spPr>
        <p:txBody>
          <a:bodyPr wrap="none">
            <a:spAutoFit/>
          </a:bodyPr>
          <a:lstStyle/>
          <a:p>
            <a:r>
              <a:rPr lang="en-US" sz="1200" i="1" dirty="0">
                <a:solidFill>
                  <a:prstClr val="black"/>
                </a:solidFill>
                <a:latin typeface="Calibri"/>
              </a:rPr>
              <a:t>Source: Global Magnesium </a:t>
            </a:r>
            <a:r>
              <a:rPr lang="en-US" sz="1200" i="1" dirty="0" err="1">
                <a:solidFill>
                  <a:prstClr val="black"/>
                </a:solidFill>
                <a:latin typeface="Calibri"/>
              </a:rPr>
              <a:t>Sulphate</a:t>
            </a:r>
            <a:r>
              <a:rPr lang="en-US" sz="1200" i="1" dirty="0">
                <a:solidFill>
                  <a:prstClr val="black"/>
                </a:solidFill>
                <a:latin typeface="Calibri"/>
              </a:rPr>
              <a:t> Market Insights, Forecast to 2025.</a:t>
            </a:r>
            <a:endParaRPr lang="pl-PL" sz="1200" i="1" dirty="0">
              <a:solidFill>
                <a:prstClr val="black"/>
              </a:solidFill>
              <a:latin typeface="Calibri"/>
            </a:endParaRPr>
          </a:p>
        </p:txBody>
      </p:sp>
      <p:sp>
        <p:nvSpPr>
          <p:cNvPr id="11" name="Prostokąt 10">
            <a:extLst>
              <a:ext uri="{FF2B5EF4-FFF2-40B4-BE49-F238E27FC236}">
                <a16:creationId xmlns:a16="http://schemas.microsoft.com/office/drawing/2014/main" id="{042A5668-215C-46DF-BEA4-CE271EC978CC}"/>
              </a:ext>
            </a:extLst>
          </p:cNvPr>
          <p:cNvSpPr/>
          <p:nvPr/>
        </p:nvSpPr>
        <p:spPr>
          <a:xfrm>
            <a:off x="5581482" y="1540698"/>
            <a:ext cx="2880320" cy="2062103"/>
          </a:xfrm>
          <a:prstGeom prst="rect">
            <a:avLst/>
          </a:prstGeom>
          <a:noFill/>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pl-PL" sz="2400" b="0" i="0" u="none" strike="noStrike" kern="0" cap="none" spc="0" normalizeH="0" baseline="0" noProof="0" dirty="0">
                <a:ln>
                  <a:noFill/>
                </a:ln>
                <a:solidFill>
                  <a:prstClr val="black"/>
                </a:solidFill>
                <a:effectLst/>
                <a:uLnTx/>
                <a:uFillTx/>
                <a:latin typeface="Calibri"/>
              </a:rPr>
              <a:t/>
            </a:r>
            <a:br>
              <a:rPr kumimoji="0" lang="pl-PL" sz="2400" b="0" i="0" u="none" strike="noStrike" kern="0" cap="none" spc="0" normalizeH="0" baseline="0" noProof="0" dirty="0">
                <a:ln>
                  <a:noFill/>
                </a:ln>
                <a:solidFill>
                  <a:prstClr val="black"/>
                </a:solidFill>
                <a:effectLst/>
                <a:uLnTx/>
                <a:uFillTx/>
                <a:latin typeface="Calibri"/>
              </a:rPr>
            </a:br>
            <a:r>
              <a:rPr kumimoji="0" lang="en-GB" sz="1600" b="0" i="0" u="none" strike="noStrike" kern="0" cap="none" spc="0" normalizeH="0" baseline="0" noProof="0" dirty="0">
                <a:ln>
                  <a:noFill/>
                </a:ln>
                <a:solidFill>
                  <a:prstClr val="black"/>
                </a:solidFill>
                <a:effectLst/>
                <a:uLnTx/>
                <a:uFillTx/>
                <a:latin typeface="Calibri"/>
              </a:rPr>
              <a:t>Asia-Pacific is one of the major markets</a:t>
            </a:r>
            <a:r>
              <a:rPr kumimoji="0" lang="pl-PL" sz="1600" b="0" i="0" u="none" strike="noStrike" kern="0" cap="none" spc="0" normalizeH="0" baseline="0" noProof="0" dirty="0">
                <a:ln>
                  <a:noFill/>
                </a:ln>
                <a:solidFill>
                  <a:prstClr val="black"/>
                </a:solidFill>
                <a:effectLst/>
                <a:uLnTx/>
                <a:uFillTx/>
                <a:latin typeface="Calibri"/>
              </a:rPr>
              <a:t>, </a:t>
            </a:r>
            <a:r>
              <a:rPr kumimoji="0" lang="en-GB" sz="1600" b="0" i="0" u="none" strike="noStrike" kern="0" cap="none" spc="0" normalizeH="0" baseline="0" noProof="0" dirty="0">
                <a:ln>
                  <a:noFill/>
                </a:ln>
                <a:solidFill>
                  <a:prstClr val="black"/>
                </a:solidFill>
                <a:effectLst/>
                <a:uLnTx/>
                <a:uFillTx/>
                <a:latin typeface="Calibri"/>
              </a:rPr>
              <a:t>wherein India is expected to be the potential agricultural economy in the coming years. </a:t>
            </a:r>
            <a:endParaRPr kumimoji="0" lang="pl-PL" sz="1600" b="0" i="0" u="none" strike="noStrike" kern="0" cap="none" spc="0" normalizeH="0" baseline="0" noProof="0" dirty="0">
              <a:ln>
                <a:noFill/>
              </a:ln>
              <a:solidFill>
                <a:prstClr val="black"/>
              </a:solidFill>
              <a:effectLst/>
              <a:uLnTx/>
              <a:uFillTx/>
              <a:latin typeface="Calibri"/>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pl-PL" sz="2400" b="0" i="0" u="none" strike="noStrike" kern="0" cap="none" spc="0" normalizeH="0" baseline="0" noProof="0" dirty="0">
              <a:ln>
                <a:noFill/>
              </a:ln>
              <a:solidFill>
                <a:prstClr val="black"/>
              </a:solidFill>
              <a:effectLst/>
              <a:uLnTx/>
              <a:uFillTx/>
              <a:latin typeface="Calibri"/>
            </a:endParaRPr>
          </a:p>
        </p:txBody>
      </p:sp>
      <p:graphicFrame>
        <p:nvGraphicFramePr>
          <p:cNvPr id="13" name="Wykres 12">
            <a:extLst>
              <a:ext uri="{FF2B5EF4-FFF2-40B4-BE49-F238E27FC236}">
                <a16:creationId xmlns:a16="http://schemas.microsoft.com/office/drawing/2014/main" id="{FB4E6B63-0C5F-4731-8AB4-F2E36EA93885}"/>
              </a:ext>
            </a:extLst>
          </p:cNvPr>
          <p:cNvGraphicFramePr>
            <a:graphicFrameLocks/>
          </p:cNvGraphicFramePr>
          <p:nvPr>
            <p:extLst>
              <p:ext uri="{D42A27DB-BD31-4B8C-83A1-F6EECF244321}">
                <p14:modId xmlns:p14="http://schemas.microsoft.com/office/powerpoint/2010/main" val="3299647119"/>
              </p:ext>
            </p:extLst>
          </p:nvPr>
        </p:nvGraphicFramePr>
        <p:xfrm>
          <a:off x="0" y="286601"/>
          <a:ext cx="5748913" cy="48554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09711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id:image002.jpg@01D10FF8.B26F4E00">
            <a:extLst>
              <a:ext uri="{FF2B5EF4-FFF2-40B4-BE49-F238E27FC236}">
                <a16:creationId xmlns:a16="http://schemas.microsoft.com/office/drawing/2014/main" id="{570316D8-377E-488F-B00F-6BDEE13C42F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123478"/>
            <a:ext cx="836637" cy="349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ole tekstowe 5">
            <a:extLst>
              <a:ext uri="{FF2B5EF4-FFF2-40B4-BE49-F238E27FC236}">
                <a16:creationId xmlns:a16="http://schemas.microsoft.com/office/drawing/2014/main" id="{6BF69484-866A-4934-9465-E9D1FE55C0EA}"/>
              </a:ext>
            </a:extLst>
          </p:cNvPr>
          <p:cNvSpPr txBox="1"/>
          <p:nvPr/>
        </p:nvSpPr>
        <p:spPr>
          <a:xfrm>
            <a:off x="3702152" y="81961"/>
            <a:ext cx="4760816" cy="442694"/>
          </a:xfrm>
          <a:prstGeom prst="rect">
            <a:avLst/>
          </a:prstGeom>
        </p:spPr>
        <p:txBody>
          <a:bodyPr vert="horz" wrap="square" lIns="91440" tIns="45720" rIns="91440" bIns="45720" rtlCol="0" anchor="ctr">
            <a:normAutofit/>
          </a:bodyPr>
          <a:lstStyle/>
          <a:p>
            <a:pPr algn="ctr"/>
            <a:r>
              <a:rPr lang="en-US" sz="2000" b="1" dirty="0">
                <a:latin typeface="+mn-lt"/>
              </a:rPr>
              <a:t>Magnesium fertilizer market</a:t>
            </a:r>
          </a:p>
        </p:txBody>
      </p:sp>
      <p:sp>
        <p:nvSpPr>
          <p:cNvPr id="13" name="Prostokąt 12">
            <a:extLst>
              <a:ext uri="{FF2B5EF4-FFF2-40B4-BE49-F238E27FC236}">
                <a16:creationId xmlns:a16="http://schemas.microsoft.com/office/drawing/2014/main" id="{0B941CEC-5E6A-4741-AEA7-1285DFEA2718}"/>
              </a:ext>
            </a:extLst>
          </p:cNvPr>
          <p:cNvSpPr/>
          <p:nvPr/>
        </p:nvSpPr>
        <p:spPr>
          <a:xfrm>
            <a:off x="4491701" y="4866501"/>
            <a:ext cx="4652299" cy="276999"/>
          </a:xfrm>
          <a:prstGeom prst="rect">
            <a:avLst/>
          </a:prstGeom>
        </p:spPr>
        <p:txBody>
          <a:bodyPr wrap="none">
            <a:spAutoFit/>
          </a:bodyPr>
          <a:lstStyle/>
          <a:p>
            <a:r>
              <a:rPr lang="pl-PL" sz="1200" i="1" dirty="0" err="1"/>
              <a:t>Based</a:t>
            </a:r>
            <a:r>
              <a:rPr lang="pl-PL" sz="1200" i="1" dirty="0"/>
              <a:t> on </a:t>
            </a:r>
            <a:r>
              <a:rPr lang="en-US" sz="1200" i="1" dirty="0"/>
              <a:t>Global Magnesium </a:t>
            </a:r>
            <a:r>
              <a:rPr lang="en-US" sz="1200" i="1" dirty="0" err="1"/>
              <a:t>Sulphate</a:t>
            </a:r>
            <a:r>
              <a:rPr lang="en-US" sz="1200" i="1" dirty="0"/>
              <a:t> Market Insights, Forecast to 2025.</a:t>
            </a:r>
            <a:endParaRPr lang="pl-PL" sz="1200" i="1" dirty="0"/>
          </a:p>
        </p:txBody>
      </p:sp>
      <p:sp>
        <p:nvSpPr>
          <p:cNvPr id="14" name="Prostokąt 13">
            <a:extLst>
              <a:ext uri="{FF2B5EF4-FFF2-40B4-BE49-F238E27FC236}">
                <a16:creationId xmlns:a16="http://schemas.microsoft.com/office/drawing/2014/main" id="{29616B48-B150-454C-A66F-29407C3E79FF}"/>
              </a:ext>
            </a:extLst>
          </p:cNvPr>
          <p:cNvSpPr/>
          <p:nvPr/>
        </p:nvSpPr>
        <p:spPr>
          <a:xfrm>
            <a:off x="5982255" y="1556087"/>
            <a:ext cx="2932700" cy="2308324"/>
          </a:xfrm>
          <a:prstGeom prst="rect">
            <a:avLst/>
          </a:prstGeom>
        </p:spPr>
        <p:txBody>
          <a:bodyPr wrap="square">
            <a:spAutoFit/>
          </a:bodyPr>
          <a:lstStyle/>
          <a:p>
            <a:pPr algn="just"/>
            <a:r>
              <a:rPr lang="pl-PL" dirty="0" err="1"/>
              <a:t>Since</a:t>
            </a:r>
            <a:r>
              <a:rPr lang="pl-PL" dirty="0"/>
              <a:t> 2014, </a:t>
            </a:r>
            <a:r>
              <a:rPr lang="pl-PL" dirty="0" err="1"/>
              <a:t>there</a:t>
            </a:r>
            <a:r>
              <a:rPr lang="pl-PL" dirty="0"/>
              <a:t> </a:t>
            </a:r>
            <a:r>
              <a:rPr lang="pl-PL" dirty="0" err="1"/>
              <a:t>has</a:t>
            </a:r>
            <a:r>
              <a:rPr lang="pl-PL" dirty="0"/>
              <a:t> </a:t>
            </a:r>
            <a:r>
              <a:rPr lang="pl-PL" dirty="0" err="1"/>
              <a:t>been</a:t>
            </a:r>
            <a:r>
              <a:rPr lang="pl-PL" dirty="0"/>
              <a:t> </a:t>
            </a:r>
            <a:r>
              <a:rPr lang="pl-PL" dirty="0" err="1"/>
              <a:t>an</a:t>
            </a:r>
            <a:r>
              <a:rPr lang="pl-PL" dirty="0"/>
              <a:t> </a:t>
            </a:r>
            <a:r>
              <a:rPr lang="pl-PL" dirty="0" err="1"/>
              <a:t>increase</a:t>
            </a:r>
            <a:r>
              <a:rPr lang="pl-PL" dirty="0"/>
              <a:t> in the production of </a:t>
            </a:r>
            <a:r>
              <a:rPr lang="pl-PL" dirty="0" err="1"/>
              <a:t>magnesium</a:t>
            </a:r>
            <a:r>
              <a:rPr lang="pl-PL" dirty="0"/>
              <a:t> </a:t>
            </a:r>
            <a:r>
              <a:rPr lang="pl-PL" dirty="0" err="1"/>
              <a:t>sulfate</a:t>
            </a:r>
            <a:r>
              <a:rPr lang="pl-PL" dirty="0"/>
              <a:t>, </a:t>
            </a:r>
            <a:r>
              <a:rPr lang="pl-PL" dirty="0" err="1"/>
              <a:t>which</a:t>
            </a:r>
            <a:r>
              <a:rPr lang="pl-PL" dirty="0"/>
              <a:t> is a </a:t>
            </a:r>
            <a:r>
              <a:rPr lang="pl-PL" dirty="0" err="1"/>
              <a:t>consequence</a:t>
            </a:r>
            <a:r>
              <a:rPr lang="pl-PL" dirty="0"/>
              <a:t> of the </a:t>
            </a:r>
            <a:r>
              <a:rPr lang="pl-PL" dirty="0" err="1"/>
              <a:t>rapidly</a:t>
            </a:r>
            <a:r>
              <a:rPr lang="pl-PL" dirty="0"/>
              <a:t> </a:t>
            </a:r>
            <a:r>
              <a:rPr lang="pl-PL" dirty="0" err="1"/>
              <a:t>growing</a:t>
            </a:r>
            <a:r>
              <a:rPr lang="pl-PL" dirty="0"/>
              <a:t> </a:t>
            </a:r>
            <a:r>
              <a:rPr lang="pl-PL" dirty="0" err="1"/>
              <a:t>demand</a:t>
            </a:r>
            <a:r>
              <a:rPr lang="pl-PL" dirty="0"/>
              <a:t> for fertilizers in developing </a:t>
            </a:r>
            <a:r>
              <a:rPr lang="pl-PL" dirty="0" err="1"/>
              <a:t>countries</a:t>
            </a:r>
            <a:r>
              <a:rPr lang="pl-PL" dirty="0"/>
              <a:t>, in </a:t>
            </a:r>
            <a:r>
              <a:rPr lang="pl-PL" dirty="0" err="1"/>
              <a:t>particular</a:t>
            </a:r>
            <a:r>
              <a:rPr lang="pl-PL" dirty="0"/>
              <a:t> in China, </a:t>
            </a:r>
            <a:r>
              <a:rPr lang="pl-PL" dirty="0" err="1"/>
              <a:t>India</a:t>
            </a:r>
            <a:r>
              <a:rPr lang="pl-PL" dirty="0"/>
              <a:t> and </a:t>
            </a:r>
            <a:r>
              <a:rPr lang="pl-PL" dirty="0" err="1"/>
              <a:t>Brazil</a:t>
            </a:r>
            <a:r>
              <a:rPr lang="pl-PL" dirty="0"/>
              <a:t>. </a:t>
            </a:r>
          </a:p>
        </p:txBody>
      </p:sp>
      <p:grpSp>
        <p:nvGrpSpPr>
          <p:cNvPr id="2" name="Grupa 1">
            <a:extLst>
              <a:ext uri="{FF2B5EF4-FFF2-40B4-BE49-F238E27FC236}">
                <a16:creationId xmlns:a16="http://schemas.microsoft.com/office/drawing/2014/main" id="{4A84AC82-F349-410F-A5FB-5BB27E89B479}"/>
              </a:ext>
            </a:extLst>
          </p:cNvPr>
          <p:cNvGrpSpPr/>
          <p:nvPr/>
        </p:nvGrpSpPr>
        <p:grpSpPr>
          <a:xfrm>
            <a:off x="204743" y="1195107"/>
            <a:ext cx="5599467" cy="3006900"/>
            <a:chOff x="3635896" y="524655"/>
            <a:chExt cx="5134240" cy="2757074"/>
          </a:xfrm>
        </p:grpSpPr>
        <p:pic>
          <p:nvPicPr>
            <p:cNvPr id="15" name="Picture 2">
              <a:extLst>
                <a:ext uri="{FF2B5EF4-FFF2-40B4-BE49-F238E27FC236}">
                  <a16:creationId xmlns:a16="http://schemas.microsoft.com/office/drawing/2014/main" id="{A3E03F2F-883C-49A6-9FA5-040507400E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524655"/>
              <a:ext cx="5129439" cy="275707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pole tekstowe 17">
              <a:extLst>
                <a:ext uri="{FF2B5EF4-FFF2-40B4-BE49-F238E27FC236}">
                  <a16:creationId xmlns:a16="http://schemas.microsoft.com/office/drawing/2014/main" id="{F2995563-3E70-4801-81E6-3960BBECF782}"/>
                </a:ext>
              </a:extLst>
            </p:cNvPr>
            <p:cNvSpPr txBox="1"/>
            <p:nvPr/>
          </p:nvSpPr>
          <p:spPr>
            <a:xfrm>
              <a:off x="3719055" y="1064694"/>
              <a:ext cx="1584176" cy="523220"/>
            </a:xfrm>
            <a:prstGeom prst="rect">
              <a:avLst/>
            </a:prstGeom>
            <a:noFill/>
          </p:spPr>
          <p:txBody>
            <a:bodyPr wrap="square" rtlCol="0">
              <a:spAutoFit/>
            </a:bodyPr>
            <a:lstStyle>
              <a:defPPr>
                <a:defRPr lang="pl-PL"/>
              </a:defPPr>
              <a:lvl1pPr algn="ctr">
                <a:defRPr sz="1400"/>
              </a:lvl1pPr>
            </a:lstStyle>
            <a:p>
              <a:r>
                <a:rPr lang="pl-PL" dirty="0" err="1"/>
                <a:t>North</a:t>
              </a:r>
              <a:r>
                <a:rPr lang="pl-PL" dirty="0"/>
                <a:t> </a:t>
              </a:r>
              <a:r>
                <a:rPr lang="pl-PL" dirty="0" err="1"/>
                <a:t>America</a:t>
              </a:r>
              <a:r>
                <a:rPr lang="pl-PL" dirty="0"/>
                <a:t/>
              </a:r>
              <a:br>
                <a:rPr lang="pl-PL" dirty="0"/>
              </a:br>
              <a:r>
                <a:rPr lang="pl-PL" dirty="0"/>
                <a:t>35,4 % </a:t>
              </a:r>
            </a:p>
          </p:txBody>
        </p:sp>
        <p:sp>
          <p:nvSpPr>
            <p:cNvPr id="26" name="pole tekstowe 25">
              <a:extLst>
                <a:ext uri="{FF2B5EF4-FFF2-40B4-BE49-F238E27FC236}">
                  <a16:creationId xmlns:a16="http://schemas.microsoft.com/office/drawing/2014/main" id="{A533F78F-8D89-4D78-AD91-A3D03B374A4E}"/>
                </a:ext>
              </a:extLst>
            </p:cNvPr>
            <p:cNvSpPr txBox="1"/>
            <p:nvPr/>
          </p:nvSpPr>
          <p:spPr>
            <a:xfrm>
              <a:off x="4283968" y="1903192"/>
              <a:ext cx="1584176" cy="738664"/>
            </a:xfrm>
            <a:prstGeom prst="rect">
              <a:avLst/>
            </a:prstGeom>
            <a:noFill/>
          </p:spPr>
          <p:txBody>
            <a:bodyPr wrap="square" rtlCol="0">
              <a:spAutoFit/>
            </a:bodyPr>
            <a:lstStyle>
              <a:defPPr>
                <a:defRPr lang="pl-PL"/>
              </a:defPPr>
              <a:lvl1pPr algn="ctr">
                <a:defRPr sz="1400"/>
              </a:lvl1pPr>
            </a:lstStyle>
            <a:p>
              <a:r>
                <a:rPr lang="pl-PL" dirty="0"/>
                <a:t>Central &amp; </a:t>
              </a:r>
            </a:p>
            <a:p>
              <a:r>
                <a:rPr lang="pl-PL" dirty="0" err="1"/>
                <a:t>South</a:t>
              </a:r>
              <a:r>
                <a:rPr lang="pl-PL" dirty="0"/>
                <a:t> </a:t>
              </a:r>
              <a:r>
                <a:rPr lang="pl-PL" dirty="0" err="1"/>
                <a:t>America</a:t>
              </a:r>
              <a:r>
                <a:rPr lang="pl-PL" dirty="0"/>
                <a:t/>
              </a:r>
              <a:br>
                <a:rPr lang="pl-PL" dirty="0"/>
              </a:br>
              <a:r>
                <a:rPr lang="pl-PL" dirty="0"/>
                <a:t>50,2 % </a:t>
              </a:r>
            </a:p>
          </p:txBody>
        </p:sp>
        <p:sp>
          <p:nvSpPr>
            <p:cNvPr id="27" name="pole tekstowe 26">
              <a:extLst>
                <a:ext uri="{FF2B5EF4-FFF2-40B4-BE49-F238E27FC236}">
                  <a16:creationId xmlns:a16="http://schemas.microsoft.com/office/drawing/2014/main" id="{979E8686-019F-4D3B-BFD9-7852264E9521}"/>
                </a:ext>
              </a:extLst>
            </p:cNvPr>
            <p:cNvSpPr txBox="1"/>
            <p:nvPr/>
          </p:nvSpPr>
          <p:spPr>
            <a:xfrm>
              <a:off x="5724128" y="1772873"/>
              <a:ext cx="1386408" cy="738664"/>
            </a:xfrm>
            <a:prstGeom prst="rect">
              <a:avLst/>
            </a:prstGeom>
            <a:noFill/>
          </p:spPr>
          <p:txBody>
            <a:bodyPr wrap="square" rtlCol="0">
              <a:spAutoFit/>
            </a:bodyPr>
            <a:lstStyle>
              <a:defPPr>
                <a:defRPr lang="pl-PL"/>
              </a:defPPr>
              <a:lvl1pPr algn="ctr">
                <a:defRPr sz="1400"/>
              </a:lvl1pPr>
            </a:lstStyle>
            <a:p>
              <a:r>
                <a:rPr lang="pl-PL" dirty="0"/>
                <a:t>Middle East </a:t>
              </a:r>
            </a:p>
            <a:p>
              <a:r>
                <a:rPr lang="pl-PL" dirty="0"/>
                <a:t>and </a:t>
              </a:r>
              <a:r>
                <a:rPr lang="pl-PL" dirty="0" err="1"/>
                <a:t>Africa</a:t>
              </a:r>
              <a:r>
                <a:rPr lang="pl-PL" dirty="0"/>
                <a:t/>
              </a:r>
              <a:br>
                <a:rPr lang="pl-PL" dirty="0"/>
              </a:br>
              <a:r>
                <a:rPr lang="pl-PL" dirty="0"/>
                <a:t>43,2 % </a:t>
              </a:r>
            </a:p>
          </p:txBody>
        </p:sp>
        <p:sp>
          <p:nvSpPr>
            <p:cNvPr id="28" name="pole tekstowe 27">
              <a:extLst>
                <a:ext uri="{FF2B5EF4-FFF2-40B4-BE49-F238E27FC236}">
                  <a16:creationId xmlns:a16="http://schemas.microsoft.com/office/drawing/2014/main" id="{0511E834-53FD-4F40-8691-C95D5EF5B7C7}"/>
                </a:ext>
              </a:extLst>
            </p:cNvPr>
            <p:cNvSpPr txBox="1"/>
            <p:nvPr/>
          </p:nvSpPr>
          <p:spPr>
            <a:xfrm>
              <a:off x="5602223" y="1014922"/>
              <a:ext cx="1386408" cy="523220"/>
            </a:xfrm>
            <a:prstGeom prst="rect">
              <a:avLst/>
            </a:prstGeom>
            <a:noFill/>
          </p:spPr>
          <p:txBody>
            <a:bodyPr wrap="square" rtlCol="0">
              <a:spAutoFit/>
            </a:bodyPr>
            <a:lstStyle/>
            <a:p>
              <a:pPr algn="ctr"/>
              <a:r>
                <a:rPr lang="pl-PL" sz="1400" dirty="0"/>
                <a:t>Europe</a:t>
              </a:r>
              <a:br>
                <a:rPr lang="pl-PL" sz="1400" dirty="0"/>
              </a:br>
              <a:r>
                <a:rPr lang="pl-PL" sz="1400" dirty="0"/>
                <a:t>40,5 % </a:t>
              </a:r>
            </a:p>
          </p:txBody>
        </p:sp>
        <p:sp>
          <p:nvSpPr>
            <p:cNvPr id="29" name="pole tekstowe 28">
              <a:extLst>
                <a:ext uri="{FF2B5EF4-FFF2-40B4-BE49-F238E27FC236}">
                  <a16:creationId xmlns:a16="http://schemas.microsoft.com/office/drawing/2014/main" id="{46A1E57C-879C-4295-BB59-277305DB0C47}"/>
                </a:ext>
              </a:extLst>
            </p:cNvPr>
            <p:cNvSpPr txBox="1"/>
            <p:nvPr/>
          </p:nvSpPr>
          <p:spPr>
            <a:xfrm>
              <a:off x="7433625" y="1772873"/>
              <a:ext cx="1336511" cy="523220"/>
            </a:xfrm>
            <a:prstGeom prst="rect">
              <a:avLst/>
            </a:prstGeom>
            <a:noFill/>
          </p:spPr>
          <p:txBody>
            <a:bodyPr wrap="square" rtlCol="0">
              <a:spAutoFit/>
            </a:bodyPr>
            <a:lstStyle>
              <a:defPPr>
                <a:defRPr lang="pl-PL"/>
              </a:defPPr>
              <a:lvl1pPr algn="ctr">
                <a:defRPr sz="1400"/>
              </a:lvl1pPr>
            </a:lstStyle>
            <a:p>
              <a:r>
                <a:rPr lang="pl-PL" dirty="0"/>
                <a:t>Asia Pacific</a:t>
              </a:r>
              <a:br>
                <a:rPr lang="pl-PL" dirty="0"/>
              </a:br>
              <a:r>
                <a:rPr lang="pl-PL" dirty="0"/>
                <a:t>46,4 % </a:t>
              </a:r>
            </a:p>
          </p:txBody>
        </p:sp>
      </p:grpSp>
      <p:sp>
        <p:nvSpPr>
          <p:cNvPr id="3" name="Prostokąt 2">
            <a:extLst>
              <a:ext uri="{FF2B5EF4-FFF2-40B4-BE49-F238E27FC236}">
                <a16:creationId xmlns:a16="http://schemas.microsoft.com/office/drawing/2014/main" id="{BE3B7829-2318-4B65-B67E-D7CE9F43BDFA}"/>
              </a:ext>
            </a:extLst>
          </p:cNvPr>
          <p:cNvSpPr/>
          <p:nvPr/>
        </p:nvSpPr>
        <p:spPr>
          <a:xfrm>
            <a:off x="1088289" y="4209527"/>
            <a:ext cx="3827138" cy="369332"/>
          </a:xfrm>
          <a:prstGeom prst="rect">
            <a:avLst/>
          </a:prstGeom>
        </p:spPr>
        <p:txBody>
          <a:bodyPr wrap="none">
            <a:spAutoFit/>
          </a:bodyPr>
          <a:lstStyle/>
          <a:p>
            <a:r>
              <a:rPr lang="pl-PL" dirty="0" err="1"/>
              <a:t>consumption</a:t>
            </a:r>
            <a:r>
              <a:rPr lang="pl-PL" dirty="0"/>
              <a:t> </a:t>
            </a:r>
            <a:r>
              <a:rPr lang="pl-PL" dirty="0" err="1"/>
              <a:t>increase</a:t>
            </a:r>
            <a:r>
              <a:rPr lang="pl-PL" dirty="0"/>
              <a:t> on the map in %</a:t>
            </a:r>
            <a:endParaRPr lang="en-GB" dirty="0"/>
          </a:p>
        </p:txBody>
      </p:sp>
    </p:spTree>
    <p:extLst>
      <p:ext uri="{BB962C8B-B14F-4D97-AF65-F5344CB8AC3E}">
        <p14:creationId xmlns:p14="http://schemas.microsoft.com/office/powerpoint/2010/main" val="1676511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half" idx="2"/>
          </p:nvPr>
        </p:nvSpPr>
        <p:spPr>
          <a:xfrm>
            <a:off x="611560" y="1275606"/>
            <a:ext cx="8280920" cy="3600400"/>
          </a:xfrm>
        </p:spPr>
        <p:txBody>
          <a:bodyPr>
            <a:normAutofit/>
          </a:bodyPr>
          <a:lstStyle/>
          <a:p>
            <a:pPr marL="457200" lvl="0" indent="-457200">
              <a:lnSpc>
                <a:spcPct val="150000"/>
              </a:lnSpc>
              <a:buFont typeface="+mj-lt"/>
              <a:buAutoNum type="arabicPeriod"/>
            </a:pPr>
            <a:r>
              <a:rPr lang="pl-PL" sz="2000" dirty="0" err="1">
                <a:solidFill>
                  <a:schemeClr val="bg1">
                    <a:lumMod val="75000"/>
                  </a:schemeClr>
                </a:solidFill>
              </a:rPr>
              <a:t>Introduction</a:t>
            </a:r>
            <a:endParaRPr lang="pl-PL" sz="2000" dirty="0">
              <a:solidFill>
                <a:schemeClr val="bg1">
                  <a:lumMod val="75000"/>
                </a:schemeClr>
              </a:solidFill>
            </a:endParaRPr>
          </a:p>
          <a:p>
            <a:pPr marL="457200" lvl="0" indent="-457200">
              <a:lnSpc>
                <a:spcPct val="150000"/>
              </a:lnSpc>
              <a:buFont typeface="+mj-lt"/>
              <a:buAutoNum type="arabicPeriod"/>
            </a:pPr>
            <a:r>
              <a:rPr lang="en-US" sz="2000" dirty="0">
                <a:solidFill>
                  <a:schemeClr val="bg1">
                    <a:lumMod val="75000"/>
                  </a:schemeClr>
                </a:solidFill>
              </a:rPr>
              <a:t>Innovative magnesium FGD vs standard calcium FGD</a:t>
            </a:r>
            <a:endParaRPr lang="pl-PL" sz="2000" dirty="0">
              <a:solidFill>
                <a:schemeClr val="bg1">
                  <a:lumMod val="75000"/>
                </a:schemeClr>
              </a:solidFill>
            </a:endParaRPr>
          </a:p>
          <a:p>
            <a:pPr marL="457200" lvl="0" indent="-457200">
              <a:lnSpc>
                <a:spcPct val="150000"/>
              </a:lnSpc>
              <a:buFont typeface="+mj-lt"/>
              <a:buAutoNum type="arabicPeriod"/>
            </a:pPr>
            <a:r>
              <a:rPr lang="en-US" sz="2000" dirty="0">
                <a:solidFill>
                  <a:schemeClr val="bg1">
                    <a:lumMod val="75000"/>
                  </a:schemeClr>
                </a:solidFill>
              </a:rPr>
              <a:t>Combustion Byproducts </a:t>
            </a:r>
            <a:r>
              <a:rPr lang="pl-PL" sz="2000" dirty="0">
                <a:solidFill>
                  <a:schemeClr val="bg1">
                    <a:lumMod val="75000"/>
                  </a:schemeClr>
                </a:solidFill>
              </a:rPr>
              <a:t>- </a:t>
            </a:r>
            <a:r>
              <a:rPr lang="en-US" sz="2000" dirty="0">
                <a:solidFill>
                  <a:schemeClr val="bg1">
                    <a:lumMod val="75000"/>
                  </a:schemeClr>
                </a:solidFill>
              </a:rPr>
              <a:t>application as fertilizer</a:t>
            </a:r>
            <a:endParaRPr lang="pl-PL" sz="2000" dirty="0">
              <a:solidFill>
                <a:schemeClr val="bg1">
                  <a:lumMod val="75000"/>
                </a:schemeClr>
              </a:solidFill>
            </a:endParaRPr>
          </a:p>
          <a:p>
            <a:pPr marL="457200" lvl="0" indent="-457200">
              <a:lnSpc>
                <a:spcPct val="150000"/>
              </a:lnSpc>
              <a:buFont typeface="+mj-lt"/>
              <a:buAutoNum type="arabicPeriod"/>
            </a:pPr>
            <a:r>
              <a:rPr lang="en-US" sz="2000" b="1" dirty="0">
                <a:solidFill>
                  <a:schemeClr val="tx1">
                    <a:lumMod val="50000"/>
                  </a:schemeClr>
                </a:solidFill>
              </a:rPr>
              <a:t>Kangal</a:t>
            </a:r>
            <a:r>
              <a:rPr lang="pl-PL" sz="2000" b="1" dirty="0">
                <a:solidFill>
                  <a:schemeClr val="tx1">
                    <a:lumMod val="50000"/>
                  </a:schemeClr>
                </a:solidFill>
              </a:rPr>
              <a:t> Termik Santrali -</a:t>
            </a:r>
            <a:r>
              <a:rPr lang="en-US" sz="2000" b="1" dirty="0">
                <a:solidFill>
                  <a:schemeClr val="tx1">
                    <a:lumMod val="50000"/>
                  </a:schemeClr>
                </a:solidFill>
              </a:rPr>
              <a:t> case study</a:t>
            </a:r>
            <a:endParaRPr lang="pl-PL" sz="2000" b="1" dirty="0">
              <a:solidFill>
                <a:schemeClr val="tx1">
                  <a:lumMod val="50000"/>
                </a:schemeClr>
              </a:solidFill>
            </a:endParaRPr>
          </a:p>
          <a:p>
            <a:pPr marL="457200" lvl="0" indent="-457200">
              <a:lnSpc>
                <a:spcPct val="150000"/>
              </a:lnSpc>
              <a:buFont typeface="+mj-lt"/>
              <a:buAutoNum type="arabicPeriod"/>
            </a:pPr>
            <a:r>
              <a:rPr lang="en-US" sz="2000" dirty="0">
                <a:solidFill>
                  <a:schemeClr val="bg1">
                    <a:lumMod val="75000"/>
                  </a:schemeClr>
                </a:solidFill>
              </a:rPr>
              <a:t>Summary</a:t>
            </a:r>
            <a:endParaRPr lang="pl-PL" sz="2000" dirty="0">
              <a:solidFill>
                <a:schemeClr val="bg1">
                  <a:lumMod val="75000"/>
                </a:schemeClr>
              </a:solidFill>
            </a:endParaRPr>
          </a:p>
        </p:txBody>
      </p:sp>
      <p:sp>
        <p:nvSpPr>
          <p:cNvPr id="4" name="Symbol zastępczy tekstu 3"/>
          <p:cNvSpPr>
            <a:spLocks noGrp="1"/>
          </p:cNvSpPr>
          <p:nvPr>
            <p:ph type="body" sz="quarter" idx="11"/>
          </p:nvPr>
        </p:nvSpPr>
        <p:spPr/>
        <p:txBody>
          <a:bodyPr>
            <a:normAutofit lnSpcReduction="10000"/>
          </a:bodyPr>
          <a:lstStyle/>
          <a:p>
            <a:r>
              <a:rPr lang="pl-PL" sz="2400" b="1" dirty="0">
                <a:solidFill>
                  <a:srgbClr val="003777"/>
                </a:solidFill>
              </a:rPr>
              <a:t>Agenda</a:t>
            </a:r>
          </a:p>
        </p:txBody>
      </p:sp>
      <p:pic>
        <p:nvPicPr>
          <p:cNvPr id="5" name="Picture 2" descr="cid:image002.jpg@01D10FF8.B26F4E00">
            <a:extLst>
              <a:ext uri="{FF2B5EF4-FFF2-40B4-BE49-F238E27FC236}">
                <a16:creationId xmlns:a16="http://schemas.microsoft.com/office/drawing/2014/main" id="{570316D8-377E-488F-B00F-6BDEE13C42F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123478"/>
            <a:ext cx="836637" cy="349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0494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a16="http://schemas.microsoft.com/office/drawing/2014/main" id="{D522DF06-C1CC-4714-B7B3-F78C94483BB6}"/>
              </a:ext>
            </a:extLst>
          </p:cNvPr>
          <p:cNvPicPr>
            <a:picLocks noChangeAspect="1"/>
          </p:cNvPicPr>
          <p:nvPr/>
        </p:nvPicPr>
        <p:blipFill>
          <a:blip r:embed="rId2"/>
          <a:stretch>
            <a:fillRect/>
          </a:stretch>
        </p:blipFill>
        <p:spPr>
          <a:xfrm>
            <a:off x="3628961" y="0"/>
            <a:ext cx="5515039" cy="5143500"/>
          </a:xfrm>
          <a:prstGeom prst="rect">
            <a:avLst/>
          </a:prstGeom>
        </p:spPr>
      </p:pic>
      <p:pic>
        <p:nvPicPr>
          <p:cNvPr id="4" name="Obraz 3">
            <a:extLst>
              <a:ext uri="{FF2B5EF4-FFF2-40B4-BE49-F238E27FC236}">
                <a16:creationId xmlns:a16="http://schemas.microsoft.com/office/drawing/2014/main" id="{19A85EA1-E789-4ADE-8EC8-2BC209B09C4D}"/>
              </a:ext>
            </a:extLst>
          </p:cNvPr>
          <p:cNvPicPr>
            <a:picLocks noChangeAspect="1"/>
          </p:cNvPicPr>
          <p:nvPr/>
        </p:nvPicPr>
        <p:blipFill>
          <a:blip r:embed="rId3"/>
          <a:stretch>
            <a:fillRect/>
          </a:stretch>
        </p:blipFill>
        <p:spPr>
          <a:xfrm>
            <a:off x="395536" y="2139701"/>
            <a:ext cx="2808312" cy="864097"/>
          </a:xfrm>
          <a:prstGeom prst="rect">
            <a:avLst/>
          </a:prstGeom>
        </p:spPr>
      </p:pic>
    </p:spTree>
    <p:extLst>
      <p:ext uri="{BB962C8B-B14F-4D97-AF65-F5344CB8AC3E}">
        <p14:creationId xmlns:p14="http://schemas.microsoft.com/office/powerpoint/2010/main" val="1678557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descr="Obraz zawierający niebo, fabryka, zewnętrzne, budynek&#10;&#10;Opis wygenerowany automatycznie">
            <a:extLst>
              <a:ext uri="{FF2B5EF4-FFF2-40B4-BE49-F238E27FC236}">
                <a16:creationId xmlns:a16="http://schemas.microsoft.com/office/drawing/2014/main" id="{29573A5E-C455-4C25-A390-F4263B2853CE}"/>
              </a:ext>
            </a:extLst>
          </p:cNvPr>
          <p:cNvPicPr>
            <a:picLocks noChangeAspect="1"/>
          </p:cNvPicPr>
          <p:nvPr/>
        </p:nvPicPr>
        <p:blipFill rotWithShape="1">
          <a:blip r:embed="rId2">
            <a:extLst>
              <a:ext uri="{28A0092B-C50C-407E-A947-70E740481C1C}">
                <a14:useLocalDpi xmlns:a14="http://schemas.microsoft.com/office/drawing/2010/main" val="0"/>
              </a:ext>
            </a:extLst>
          </a:blip>
          <a:srcRect t="-44"/>
          <a:stretch/>
        </p:blipFill>
        <p:spPr>
          <a:xfrm>
            <a:off x="0" y="0"/>
            <a:ext cx="9144000" cy="5141214"/>
          </a:xfrm>
          <a:prstGeom prst="rect">
            <a:avLst/>
          </a:prstGeom>
        </p:spPr>
      </p:pic>
      <p:pic>
        <p:nvPicPr>
          <p:cNvPr id="5" name="Obraz 4">
            <a:extLst>
              <a:ext uri="{FF2B5EF4-FFF2-40B4-BE49-F238E27FC236}">
                <a16:creationId xmlns:a16="http://schemas.microsoft.com/office/drawing/2014/main" id="{69429422-00A6-4D18-B7DD-6B24CF9656A9}"/>
              </a:ext>
            </a:extLst>
          </p:cNvPr>
          <p:cNvPicPr>
            <a:picLocks noChangeAspect="1"/>
          </p:cNvPicPr>
          <p:nvPr/>
        </p:nvPicPr>
        <p:blipFill rotWithShape="1">
          <a:blip r:embed="rId3" cstate="print">
            <a:alphaModFix amt="70000"/>
            <a:extLst>
              <a:ext uri="{28A0092B-C50C-407E-A947-70E740481C1C}">
                <a14:useLocalDpi xmlns:a14="http://schemas.microsoft.com/office/drawing/2010/main" val="0"/>
              </a:ext>
            </a:extLst>
          </a:blip>
          <a:srcRect l="4469" t="23401" r="4469" b="23400"/>
          <a:stretch/>
        </p:blipFill>
        <p:spPr>
          <a:xfrm>
            <a:off x="107504" y="123479"/>
            <a:ext cx="871676" cy="360040"/>
          </a:xfrm>
          <a:prstGeom prst="rect">
            <a:avLst/>
          </a:prstGeom>
        </p:spPr>
      </p:pic>
      <p:pic>
        <p:nvPicPr>
          <p:cNvPr id="8" name="Picture 2" descr="cid:image002.jpg@01D10FF8.B26F4E00">
            <a:extLst>
              <a:ext uri="{FF2B5EF4-FFF2-40B4-BE49-F238E27FC236}">
                <a16:creationId xmlns:a16="http://schemas.microsoft.com/office/drawing/2014/main" id="{663A6E53-F1C4-4EAA-9608-24692273199F}"/>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1001872" y="123479"/>
            <a:ext cx="862129"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rostokąt 1">
            <a:extLst>
              <a:ext uri="{FF2B5EF4-FFF2-40B4-BE49-F238E27FC236}">
                <a16:creationId xmlns:a16="http://schemas.microsoft.com/office/drawing/2014/main" id="{7BF8B0B4-9E27-48DB-B87C-32959CD9F083}"/>
              </a:ext>
            </a:extLst>
          </p:cNvPr>
          <p:cNvSpPr/>
          <p:nvPr/>
        </p:nvSpPr>
        <p:spPr>
          <a:xfrm>
            <a:off x="107504" y="4443958"/>
            <a:ext cx="2351541" cy="369332"/>
          </a:xfrm>
          <a:prstGeom prst="rect">
            <a:avLst/>
          </a:prstGeom>
        </p:spPr>
        <p:txBody>
          <a:bodyPr wrap="none">
            <a:spAutoFit/>
          </a:bodyPr>
          <a:lstStyle/>
          <a:p>
            <a:r>
              <a:rPr lang="en-US" b="1" dirty="0">
                <a:solidFill>
                  <a:schemeClr val="bg1"/>
                </a:solidFill>
              </a:rPr>
              <a:t>Kangal</a:t>
            </a:r>
            <a:r>
              <a:rPr lang="pl-PL" b="1" dirty="0">
                <a:solidFill>
                  <a:schemeClr val="bg1"/>
                </a:solidFill>
              </a:rPr>
              <a:t> Termik Santrali </a:t>
            </a:r>
            <a:endParaRPr lang="pl-PL" dirty="0">
              <a:solidFill>
                <a:schemeClr val="bg1"/>
              </a:solidFill>
            </a:endParaRPr>
          </a:p>
        </p:txBody>
      </p:sp>
    </p:spTree>
    <p:extLst>
      <p:ext uri="{BB962C8B-B14F-4D97-AF65-F5344CB8AC3E}">
        <p14:creationId xmlns:p14="http://schemas.microsoft.com/office/powerpoint/2010/main" val="4160753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 name="Obraz 184" descr="Obraz zawierający niebo, fabryka, zewnętrzne, budynek&#10;&#10;Opis wygenerowany automatycznie">
            <a:extLst>
              <a:ext uri="{FF2B5EF4-FFF2-40B4-BE49-F238E27FC236}">
                <a16:creationId xmlns:a16="http://schemas.microsoft.com/office/drawing/2014/main" id="{212E0933-FAF6-4B03-BB4B-BE48F9781338}"/>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44"/>
          <a:stretch/>
        </p:blipFill>
        <p:spPr>
          <a:xfrm>
            <a:off x="0" y="0"/>
            <a:ext cx="9144000" cy="5141214"/>
          </a:xfrm>
          <a:prstGeom prst="rect">
            <a:avLst/>
          </a:prstGeom>
        </p:spPr>
      </p:pic>
      <p:pic>
        <p:nvPicPr>
          <p:cNvPr id="181" name="Picture 2" descr="cid:image002.jpg@01D10FF8.B26F4E00">
            <a:extLst>
              <a:ext uri="{FF2B5EF4-FFF2-40B4-BE49-F238E27FC236}">
                <a16:creationId xmlns:a16="http://schemas.microsoft.com/office/drawing/2014/main" id="{41C5E6E3-09D1-4756-B94D-682E6BDB7F68}"/>
              </a:ext>
            </a:extLst>
          </p:cNvPr>
          <p:cNvPicPr>
            <a:picLocks noChangeAspect="1" noChangeArrowheads="1"/>
          </p:cNvPicPr>
          <p:nvPr/>
        </p:nvPicPr>
        <p:blipFill>
          <a:blip r:embed="rId3" cstate="print">
            <a:alphaModFix amt="50000"/>
            <a:extLst>
              <a:ext uri="{28A0092B-C50C-407E-A947-70E740481C1C}">
                <a14:useLocalDpi xmlns:a14="http://schemas.microsoft.com/office/drawing/2010/main" val="0"/>
              </a:ext>
            </a:extLst>
          </a:blip>
          <a:srcRect/>
          <a:stretch>
            <a:fillRect/>
          </a:stretch>
        </p:blipFill>
        <p:spPr bwMode="auto">
          <a:xfrm>
            <a:off x="1907704" y="123478"/>
            <a:ext cx="836637" cy="349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 name="pole tekstowe 183">
            <a:extLst>
              <a:ext uri="{FF2B5EF4-FFF2-40B4-BE49-F238E27FC236}">
                <a16:creationId xmlns:a16="http://schemas.microsoft.com/office/drawing/2014/main" id="{B0473C48-A996-4922-9BFF-863B038869E2}"/>
              </a:ext>
            </a:extLst>
          </p:cNvPr>
          <p:cNvSpPr txBox="1"/>
          <p:nvPr/>
        </p:nvSpPr>
        <p:spPr>
          <a:xfrm>
            <a:off x="3702152" y="81961"/>
            <a:ext cx="4760816" cy="442694"/>
          </a:xfrm>
          <a:prstGeom prst="rect">
            <a:avLst/>
          </a:prstGeom>
        </p:spPr>
        <p:txBody>
          <a:bodyPr vert="horz" wrap="square" lIns="91440" tIns="45720" rIns="91440" bIns="45720" rtlCol="0" anchor="ctr">
            <a:normAutofit fontScale="85000" lnSpcReduction="10000"/>
          </a:bodyPr>
          <a:lstStyle/>
          <a:p>
            <a:pPr algn="ctr"/>
            <a:r>
              <a:rPr lang="en-US" sz="2000" b="1" dirty="0"/>
              <a:t>Kangal Power Plant general characteristics</a:t>
            </a:r>
          </a:p>
        </p:txBody>
      </p:sp>
      <p:graphicFrame>
        <p:nvGraphicFramePr>
          <p:cNvPr id="6" name="Tabela 5">
            <a:extLst>
              <a:ext uri="{FF2B5EF4-FFF2-40B4-BE49-F238E27FC236}">
                <a16:creationId xmlns:a16="http://schemas.microsoft.com/office/drawing/2014/main" id="{DFA72938-D2FB-4487-B30D-70CABB6DE638}"/>
              </a:ext>
            </a:extLst>
          </p:cNvPr>
          <p:cNvGraphicFramePr>
            <a:graphicFrameLocks noGrp="1"/>
          </p:cNvGraphicFramePr>
          <p:nvPr>
            <p:extLst>
              <p:ext uri="{D42A27DB-BD31-4B8C-83A1-F6EECF244321}">
                <p14:modId xmlns:p14="http://schemas.microsoft.com/office/powerpoint/2010/main" val="3019644104"/>
              </p:ext>
            </p:extLst>
          </p:nvPr>
        </p:nvGraphicFramePr>
        <p:xfrm>
          <a:off x="251520" y="1313680"/>
          <a:ext cx="8640960" cy="2513853"/>
        </p:xfrm>
        <a:graphic>
          <a:graphicData uri="http://schemas.openxmlformats.org/drawingml/2006/table">
            <a:tbl>
              <a:tblPr firstRow="1" bandRow="1">
                <a:tableStyleId>{08FB837D-C827-4EFA-A057-4D05807E0F7C}</a:tableStyleId>
              </a:tblPr>
              <a:tblGrid>
                <a:gridCol w="3603378">
                  <a:extLst>
                    <a:ext uri="{9D8B030D-6E8A-4147-A177-3AD203B41FA5}">
                      <a16:colId xmlns:a16="http://schemas.microsoft.com/office/drawing/2014/main" val="898559747"/>
                    </a:ext>
                  </a:extLst>
                </a:gridCol>
                <a:gridCol w="1679194">
                  <a:extLst>
                    <a:ext uri="{9D8B030D-6E8A-4147-A177-3AD203B41FA5}">
                      <a16:colId xmlns:a16="http://schemas.microsoft.com/office/drawing/2014/main" val="582233783"/>
                    </a:ext>
                  </a:extLst>
                </a:gridCol>
                <a:gridCol w="1679194">
                  <a:extLst>
                    <a:ext uri="{9D8B030D-6E8A-4147-A177-3AD203B41FA5}">
                      <a16:colId xmlns:a16="http://schemas.microsoft.com/office/drawing/2014/main" val="2624443209"/>
                    </a:ext>
                  </a:extLst>
                </a:gridCol>
                <a:gridCol w="1679194">
                  <a:extLst>
                    <a:ext uri="{9D8B030D-6E8A-4147-A177-3AD203B41FA5}">
                      <a16:colId xmlns:a16="http://schemas.microsoft.com/office/drawing/2014/main" val="1656511507"/>
                    </a:ext>
                  </a:extLst>
                </a:gridCol>
              </a:tblGrid>
              <a:tr h="273571">
                <a:tc>
                  <a:txBody>
                    <a:bodyPr/>
                    <a:lstStyle/>
                    <a:p>
                      <a:endParaRPr lang="en-GB" dirty="0"/>
                    </a:p>
                  </a:txBody>
                  <a:tcPr/>
                </a:tc>
                <a:tc>
                  <a:txBody>
                    <a:bodyPr/>
                    <a:lstStyle/>
                    <a:p>
                      <a:pPr algn="ctr"/>
                      <a:r>
                        <a:rPr lang="pl-PL" dirty="0"/>
                        <a:t>UNIT 1</a:t>
                      </a:r>
                      <a:endParaRPr lang="en-GB" dirty="0"/>
                    </a:p>
                  </a:txBody>
                  <a:tcPr/>
                </a:tc>
                <a:tc>
                  <a:txBody>
                    <a:bodyPr/>
                    <a:lstStyle/>
                    <a:p>
                      <a:pPr algn="ctr"/>
                      <a:r>
                        <a:rPr lang="pl-PL" dirty="0"/>
                        <a:t>UNIT 2</a:t>
                      </a:r>
                      <a:endParaRPr lang="en-GB" dirty="0"/>
                    </a:p>
                  </a:txBody>
                  <a:tcPr/>
                </a:tc>
                <a:tc>
                  <a:txBody>
                    <a:bodyPr/>
                    <a:lstStyle/>
                    <a:p>
                      <a:pPr algn="ctr"/>
                      <a:r>
                        <a:rPr lang="pl-PL" dirty="0"/>
                        <a:t>UNIT 3</a:t>
                      </a:r>
                      <a:endParaRPr lang="en-GB" dirty="0"/>
                    </a:p>
                  </a:txBody>
                  <a:tcPr/>
                </a:tc>
                <a:extLst>
                  <a:ext uri="{0D108BD9-81ED-4DB2-BD59-A6C34878D82A}">
                    <a16:rowId xmlns:a16="http://schemas.microsoft.com/office/drawing/2014/main" val="3703138643"/>
                  </a:ext>
                </a:extLst>
              </a:tr>
              <a:tr h="273571">
                <a:tc>
                  <a:txBody>
                    <a:bodyPr/>
                    <a:lstStyle/>
                    <a:p>
                      <a:r>
                        <a:rPr lang="en-US" b="1" noProof="0" dirty="0">
                          <a:solidFill>
                            <a:schemeClr val="tx1">
                              <a:lumMod val="50000"/>
                            </a:schemeClr>
                          </a:solidFill>
                        </a:rPr>
                        <a:t>Commissioned</a:t>
                      </a:r>
                    </a:p>
                  </a:txBody>
                  <a:tcPr/>
                </a:tc>
                <a:tc>
                  <a:txBody>
                    <a:bodyPr/>
                    <a:lstStyle/>
                    <a:p>
                      <a:pPr algn="ctr"/>
                      <a:r>
                        <a:rPr lang="pl-PL" b="1" dirty="0">
                          <a:solidFill>
                            <a:schemeClr val="tx1">
                              <a:lumMod val="50000"/>
                            </a:schemeClr>
                          </a:solidFill>
                        </a:rPr>
                        <a:t>1989</a:t>
                      </a:r>
                      <a:endParaRPr lang="en-GB" b="1" dirty="0">
                        <a:solidFill>
                          <a:schemeClr val="tx1">
                            <a:lumMod val="50000"/>
                          </a:schemeClr>
                        </a:solidFill>
                      </a:endParaRPr>
                    </a:p>
                  </a:txBody>
                  <a:tcPr anchor="ctr"/>
                </a:tc>
                <a:tc>
                  <a:txBody>
                    <a:bodyPr/>
                    <a:lstStyle/>
                    <a:p>
                      <a:pPr algn="ctr"/>
                      <a:r>
                        <a:rPr lang="pl-PL" b="1" dirty="0">
                          <a:solidFill>
                            <a:schemeClr val="tx1">
                              <a:lumMod val="50000"/>
                            </a:schemeClr>
                          </a:solidFill>
                        </a:rPr>
                        <a:t>1990</a:t>
                      </a:r>
                      <a:endParaRPr lang="en-GB" b="1" dirty="0">
                        <a:solidFill>
                          <a:schemeClr val="tx1">
                            <a:lumMod val="50000"/>
                          </a:schemeClr>
                        </a:solidFill>
                      </a:endParaRPr>
                    </a:p>
                  </a:txBody>
                  <a:tcPr anchor="ctr"/>
                </a:tc>
                <a:tc>
                  <a:txBody>
                    <a:bodyPr/>
                    <a:lstStyle/>
                    <a:p>
                      <a:pPr algn="ctr"/>
                      <a:r>
                        <a:rPr lang="pl-PL" b="1" dirty="0">
                          <a:solidFill>
                            <a:schemeClr val="tx1">
                              <a:lumMod val="50000"/>
                            </a:schemeClr>
                          </a:solidFill>
                        </a:rPr>
                        <a:t>2000</a:t>
                      </a:r>
                      <a:endParaRPr lang="en-GB" b="1" dirty="0">
                        <a:solidFill>
                          <a:schemeClr val="tx1">
                            <a:lumMod val="50000"/>
                          </a:schemeClr>
                        </a:solidFill>
                      </a:endParaRPr>
                    </a:p>
                  </a:txBody>
                  <a:tcPr anchor="ctr"/>
                </a:tc>
                <a:extLst>
                  <a:ext uri="{0D108BD9-81ED-4DB2-BD59-A6C34878D82A}">
                    <a16:rowId xmlns:a16="http://schemas.microsoft.com/office/drawing/2014/main" val="653959825"/>
                  </a:ext>
                </a:extLst>
              </a:tr>
              <a:tr h="273571">
                <a:tc>
                  <a:txBody>
                    <a:bodyPr/>
                    <a:lstStyle/>
                    <a:p>
                      <a:r>
                        <a:rPr lang="pl-PL" b="1" dirty="0">
                          <a:solidFill>
                            <a:schemeClr val="tx1">
                              <a:lumMod val="50000"/>
                            </a:schemeClr>
                          </a:solidFill>
                        </a:rPr>
                        <a:t>Power [MW]</a:t>
                      </a:r>
                      <a:endParaRPr lang="en-GB" b="1" dirty="0">
                        <a:solidFill>
                          <a:schemeClr val="tx1">
                            <a:lumMod val="50000"/>
                          </a:schemeClr>
                        </a:solidFill>
                      </a:endParaRPr>
                    </a:p>
                  </a:txBody>
                  <a:tcPr/>
                </a:tc>
                <a:tc>
                  <a:txBody>
                    <a:bodyPr/>
                    <a:lstStyle/>
                    <a:p>
                      <a:pPr algn="ctr"/>
                      <a:r>
                        <a:rPr lang="pl-PL" b="1" dirty="0">
                          <a:solidFill>
                            <a:schemeClr val="tx1">
                              <a:lumMod val="50000"/>
                            </a:schemeClr>
                          </a:solidFill>
                        </a:rPr>
                        <a:t>150</a:t>
                      </a:r>
                      <a:endParaRPr lang="en-GB" b="1" dirty="0">
                        <a:solidFill>
                          <a:schemeClr val="tx1">
                            <a:lumMod val="50000"/>
                          </a:schemeClr>
                        </a:solidFill>
                      </a:endParaRPr>
                    </a:p>
                  </a:txBody>
                  <a:tcPr anchor="ctr"/>
                </a:tc>
                <a:tc>
                  <a:txBody>
                    <a:bodyPr/>
                    <a:lstStyle/>
                    <a:p>
                      <a:pPr algn="ctr"/>
                      <a:r>
                        <a:rPr lang="pl-PL" b="1" dirty="0">
                          <a:solidFill>
                            <a:schemeClr val="tx1">
                              <a:lumMod val="50000"/>
                            </a:schemeClr>
                          </a:solidFill>
                        </a:rPr>
                        <a:t>150</a:t>
                      </a:r>
                      <a:endParaRPr lang="en-GB" b="1" dirty="0">
                        <a:solidFill>
                          <a:schemeClr val="tx1">
                            <a:lumMod val="50000"/>
                          </a:schemeClr>
                        </a:solidFill>
                      </a:endParaRPr>
                    </a:p>
                  </a:txBody>
                  <a:tcPr anchor="ctr"/>
                </a:tc>
                <a:tc>
                  <a:txBody>
                    <a:bodyPr/>
                    <a:lstStyle/>
                    <a:p>
                      <a:pPr algn="ctr"/>
                      <a:r>
                        <a:rPr lang="pl-PL" b="1" dirty="0">
                          <a:solidFill>
                            <a:schemeClr val="tx1">
                              <a:lumMod val="50000"/>
                            </a:schemeClr>
                          </a:solidFill>
                        </a:rPr>
                        <a:t>157</a:t>
                      </a:r>
                      <a:endParaRPr lang="en-GB" b="1" dirty="0">
                        <a:solidFill>
                          <a:schemeClr val="tx1">
                            <a:lumMod val="50000"/>
                          </a:schemeClr>
                        </a:solidFill>
                      </a:endParaRPr>
                    </a:p>
                  </a:txBody>
                  <a:tcPr anchor="ctr"/>
                </a:tc>
                <a:extLst>
                  <a:ext uri="{0D108BD9-81ED-4DB2-BD59-A6C34878D82A}">
                    <a16:rowId xmlns:a16="http://schemas.microsoft.com/office/drawing/2014/main" val="137258658"/>
                  </a:ext>
                </a:extLst>
              </a:tr>
              <a:tr h="472191">
                <a:tc>
                  <a:txBody>
                    <a:bodyPr/>
                    <a:lstStyle/>
                    <a:p>
                      <a:r>
                        <a:rPr lang="en-US" b="1" noProof="0" dirty="0">
                          <a:solidFill>
                            <a:schemeClr val="tx1">
                              <a:lumMod val="50000"/>
                            </a:schemeClr>
                          </a:solidFill>
                        </a:rPr>
                        <a:t>Flue</a:t>
                      </a:r>
                      <a:r>
                        <a:rPr lang="pl-PL" b="1" dirty="0">
                          <a:solidFill>
                            <a:schemeClr val="tx1">
                              <a:lumMod val="50000"/>
                            </a:schemeClr>
                          </a:solidFill>
                        </a:rPr>
                        <a:t> </a:t>
                      </a:r>
                      <a:r>
                        <a:rPr lang="en-US" b="1" noProof="0" dirty="0">
                          <a:solidFill>
                            <a:schemeClr val="tx1">
                              <a:lumMod val="50000"/>
                            </a:schemeClr>
                          </a:solidFill>
                        </a:rPr>
                        <a:t>gas flow (dry)</a:t>
                      </a:r>
                      <a:r>
                        <a:rPr lang="pl-PL" b="1" dirty="0">
                          <a:solidFill>
                            <a:schemeClr val="tx1">
                              <a:lumMod val="50000"/>
                            </a:schemeClr>
                          </a:solidFill>
                        </a:rPr>
                        <a:t> [Nm</a:t>
                      </a:r>
                      <a:r>
                        <a:rPr lang="pl-PL" b="1" baseline="30000" dirty="0">
                          <a:solidFill>
                            <a:schemeClr val="tx1">
                              <a:lumMod val="50000"/>
                            </a:schemeClr>
                          </a:solidFill>
                        </a:rPr>
                        <a:t>3</a:t>
                      </a:r>
                      <a:r>
                        <a:rPr lang="pl-PL" b="1" dirty="0">
                          <a:solidFill>
                            <a:schemeClr val="tx1">
                              <a:lumMod val="50000"/>
                            </a:schemeClr>
                          </a:solidFill>
                        </a:rPr>
                        <a:t>/h]</a:t>
                      </a:r>
                      <a:endParaRPr lang="en-GB" b="1" dirty="0">
                        <a:solidFill>
                          <a:schemeClr val="tx1">
                            <a:lumMod val="50000"/>
                          </a:schemeClr>
                        </a:solidFill>
                      </a:endParaRPr>
                    </a:p>
                  </a:txBody>
                  <a:tcPr/>
                </a:tc>
                <a:tc>
                  <a:txBody>
                    <a:bodyPr/>
                    <a:lstStyle/>
                    <a:p>
                      <a:pPr algn="ctr"/>
                      <a:r>
                        <a:rPr lang="pl-PL" b="1" dirty="0">
                          <a:solidFill>
                            <a:schemeClr val="tx1">
                              <a:lumMod val="50000"/>
                            </a:schemeClr>
                          </a:solidFill>
                        </a:rPr>
                        <a:t>860,000</a:t>
                      </a:r>
                      <a:endParaRPr lang="en-GB" b="1" dirty="0">
                        <a:solidFill>
                          <a:schemeClr val="tx1">
                            <a:lumMod val="50000"/>
                          </a:schemeClr>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dirty="0">
                          <a:solidFill>
                            <a:schemeClr val="tx1">
                              <a:lumMod val="50000"/>
                            </a:schemeClr>
                          </a:solidFill>
                        </a:rPr>
                        <a:t>860,000</a:t>
                      </a:r>
                      <a:endParaRPr lang="en-GB" b="1" dirty="0">
                        <a:solidFill>
                          <a:schemeClr val="tx1">
                            <a:lumMod val="50000"/>
                          </a:schemeClr>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dirty="0">
                          <a:solidFill>
                            <a:schemeClr val="tx1">
                              <a:lumMod val="50000"/>
                            </a:schemeClr>
                          </a:solidFill>
                        </a:rPr>
                        <a:t>860,000</a:t>
                      </a:r>
                      <a:endParaRPr lang="en-GB" b="1" dirty="0">
                        <a:solidFill>
                          <a:schemeClr val="tx1">
                            <a:lumMod val="50000"/>
                          </a:schemeClr>
                        </a:solidFill>
                      </a:endParaRPr>
                    </a:p>
                  </a:txBody>
                  <a:tcPr anchor="ctr"/>
                </a:tc>
                <a:extLst>
                  <a:ext uri="{0D108BD9-81ED-4DB2-BD59-A6C34878D82A}">
                    <a16:rowId xmlns:a16="http://schemas.microsoft.com/office/drawing/2014/main" val="2613283118"/>
                  </a:ext>
                </a:extLst>
              </a:tr>
              <a:tr h="472191">
                <a:tc>
                  <a:txBody>
                    <a:bodyPr/>
                    <a:lstStyle/>
                    <a:p>
                      <a:r>
                        <a:rPr lang="pl-PL" b="1" dirty="0">
                          <a:solidFill>
                            <a:schemeClr val="tx1">
                              <a:lumMod val="50000"/>
                            </a:schemeClr>
                          </a:solidFill>
                        </a:rPr>
                        <a:t>SO</a:t>
                      </a:r>
                      <a:r>
                        <a:rPr lang="pl-PL" sz="1800" b="1" kern="1200" baseline="-25000" dirty="0">
                          <a:solidFill>
                            <a:schemeClr val="tx1">
                              <a:lumMod val="50000"/>
                            </a:schemeClr>
                          </a:solidFill>
                          <a:latin typeface="+mn-lt"/>
                          <a:ea typeface="+mn-ea"/>
                          <a:cs typeface="+mn-cs"/>
                        </a:rPr>
                        <a:t>2</a:t>
                      </a:r>
                      <a:r>
                        <a:rPr lang="pl-PL" b="1" dirty="0">
                          <a:solidFill>
                            <a:schemeClr val="tx1">
                              <a:lumMod val="50000"/>
                            </a:schemeClr>
                          </a:solidFill>
                        </a:rPr>
                        <a:t> (</a:t>
                      </a:r>
                      <a:r>
                        <a:rPr lang="pl-PL" b="1" dirty="0" err="1">
                          <a:solidFill>
                            <a:schemeClr val="tx1">
                              <a:lumMod val="50000"/>
                            </a:schemeClr>
                          </a:solidFill>
                        </a:rPr>
                        <a:t>dry</a:t>
                      </a:r>
                      <a:r>
                        <a:rPr lang="pl-PL" b="1" dirty="0">
                          <a:solidFill>
                            <a:schemeClr val="tx1">
                              <a:lumMod val="50000"/>
                            </a:schemeClr>
                          </a:solidFill>
                        </a:rPr>
                        <a:t>, 6% O</a:t>
                      </a:r>
                      <a:r>
                        <a:rPr lang="pl-PL" b="1" baseline="-25000" dirty="0">
                          <a:solidFill>
                            <a:schemeClr val="tx1">
                              <a:lumMod val="50000"/>
                            </a:schemeClr>
                          </a:solidFill>
                        </a:rPr>
                        <a:t>2</a:t>
                      </a:r>
                      <a:r>
                        <a:rPr lang="pl-PL" b="1" dirty="0">
                          <a:solidFill>
                            <a:schemeClr val="tx1">
                              <a:lumMod val="50000"/>
                            </a:schemeClr>
                          </a:solidFill>
                        </a:rPr>
                        <a:t>), max [mg/Nm</a:t>
                      </a:r>
                      <a:r>
                        <a:rPr lang="pl-PL" sz="1800" b="1" kern="1200" baseline="30000" dirty="0">
                          <a:solidFill>
                            <a:schemeClr val="tx1">
                              <a:lumMod val="50000"/>
                            </a:schemeClr>
                          </a:solidFill>
                          <a:latin typeface="+mn-lt"/>
                          <a:ea typeface="+mn-ea"/>
                          <a:cs typeface="+mn-cs"/>
                        </a:rPr>
                        <a:t>3</a:t>
                      </a:r>
                      <a:r>
                        <a:rPr lang="pl-PL" b="1" dirty="0">
                          <a:solidFill>
                            <a:schemeClr val="tx1">
                              <a:lumMod val="50000"/>
                            </a:schemeClr>
                          </a:solidFill>
                        </a:rPr>
                        <a:t>]</a:t>
                      </a:r>
                      <a:endParaRPr lang="en-GB" b="1" dirty="0">
                        <a:solidFill>
                          <a:schemeClr val="tx1">
                            <a:lumMod val="50000"/>
                          </a:schemeClr>
                        </a:solidFill>
                      </a:endParaRPr>
                    </a:p>
                  </a:txBody>
                  <a:tcPr/>
                </a:tc>
                <a:tc gridSpan="3">
                  <a:txBody>
                    <a:bodyPr/>
                    <a:lstStyle/>
                    <a:p>
                      <a:pPr algn="ctr"/>
                      <a:r>
                        <a:rPr lang="pl-PL" b="1" dirty="0">
                          <a:solidFill>
                            <a:schemeClr val="tx1">
                              <a:lumMod val="50000"/>
                            </a:schemeClr>
                          </a:solidFill>
                        </a:rPr>
                        <a:t>12,500</a:t>
                      </a:r>
                      <a:endParaRPr lang="en-GB" b="1" dirty="0">
                        <a:solidFill>
                          <a:schemeClr val="tx1">
                            <a:lumMod val="50000"/>
                          </a:schemeClr>
                        </a:solidFill>
                      </a:endParaRPr>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p>
                  </a:txBody>
                  <a:tcPr anchor="ctr"/>
                </a:tc>
                <a:extLst>
                  <a:ext uri="{0D108BD9-81ED-4DB2-BD59-A6C34878D82A}">
                    <a16:rowId xmlns:a16="http://schemas.microsoft.com/office/drawing/2014/main" val="3147180454"/>
                  </a:ext>
                </a:extLst>
              </a:tr>
              <a:tr h="472191">
                <a:tc>
                  <a:txBody>
                    <a:bodyPr/>
                    <a:lstStyle/>
                    <a:p>
                      <a:r>
                        <a:rPr lang="en-US" b="1" noProof="0" dirty="0">
                          <a:solidFill>
                            <a:schemeClr val="tx1">
                              <a:lumMod val="50000"/>
                            </a:schemeClr>
                          </a:solidFill>
                        </a:rPr>
                        <a:t>Average annual operation time [h</a:t>
                      </a:r>
                      <a:r>
                        <a:rPr lang="pl-PL" b="1" noProof="0" dirty="0">
                          <a:solidFill>
                            <a:schemeClr val="tx1">
                              <a:lumMod val="50000"/>
                            </a:schemeClr>
                          </a:solidFill>
                        </a:rPr>
                        <a:t>]</a:t>
                      </a:r>
                      <a:endParaRPr lang="en-US" b="1" noProof="0" dirty="0">
                        <a:solidFill>
                          <a:schemeClr val="tx1">
                            <a:lumMod val="50000"/>
                          </a:schemeClr>
                        </a:solidFill>
                      </a:endParaRPr>
                    </a:p>
                  </a:txBody>
                  <a:tcPr/>
                </a:tc>
                <a:tc>
                  <a:txBody>
                    <a:bodyPr/>
                    <a:lstStyle/>
                    <a:p>
                      <a:pPr algn="ctr"/>
                      <a:r>
                        <a:rPr lang="pl-PL" b="1" dirty="0">
                          <a:solidFill>
                            <a:schemeClr val="tx1">
                              <a:lumMod val="50000"/>
                            </a:schemeClr>
                          </a:solidFill>
                        </a:rPr>
                        <a:t>7, 500</a:t>
                      </a:r>
                      <a:endParaRPr lang="en-GB" b="1" dirty="0">
                        <a:solidFill>
                          <a:schemeClr val="tx1">
                            <a:lumMod val="50000"/>
                          </a:schemeClr>
                        </a:solidFill>
                      </a:endParaRPr>
                    </a:p>
                  </a:txBody>
                  <a:tcPr anchor="ctr"/>
                </a:tc>
                <a:tc>
                  <a:txBody>
                    <a:bodyPr/>
                    <a:lstStyle/>
                    <a:p>
                      <a:pPr algn="ctr"/>
                      <a:r>
                        <a:rPr lang="pl-PL" b="1" dirty="0">
                          <a:solidFill>
                            <a:schemeClr val="tx1">
                              <a:lumMod val="50000"/>
                            </a:schemeClr>
                          </a:solidFill>
                        </a:rPr>
                        <a:t>7,800</a:t>
                      </a:r>
                      <a:endParaRPr lang="en-GB" b="1" dirty="0">
                        <a:solidFill>
                          <a:schemeClr val="tx1">
                            <a:lumMod val="50000"/>
                          </a:schemeClr>
                        </a:solidFill>
                      </a:endParaRPr>
                    </a:p>
                  </a:txBody>
                  <a:tcPr anchor="ctr"/>
                </a:tc>
                <a:tc>
                  <a:txBody>
                    <a:bodyPr/>
                    <a:lstStyle/>
                    <a:p>
                      <a:pPr algn="ctr"/>
                      <a:r>
                        <a:rPr lang="pl-PL" b="1" dirty="0">
                          <a:solidFill>
                            <a:schemeClr val="tx1">
                              <a:lumMod val="50000"/>
                            </a:schemeClr>
                          </a:solidFill>
                        </a:rPr>
                        <a:t>7,700</a:t>
                      </a:r>
                      <a:endParaRPr lang="en-GB" b="1" dirty="0">
                        <a:solidFill>
                          <a:schemeClr val="tx1">
                            <a:lumMod val="50000"/>
                          </a:schemeClr>
                        </a:solidFill>
                      </a:endParaRPr>
                    </a:p>
                  </a:txBody>
                  <a:tcPr anchor="ctr"/>
                </a:tc>
                <a:extLst>
                  <a:ext uri="{0D108BD9-81ED-4DB2-BD59-A6C34878D82A}">
                    <a16:rowId xmlns:a16="http://schemas.microsoft.com/office/drawing/2014/main" val="227653977"/>
                  </a:ext>
                </a:extLst>
              </a:tr>
            </a:tbl>
          </a:graphicData>
        </a:graphic>
      </p:graphicFrame>
    </p:spTree>
    <p:extLst>
      <p:ext uri="{BB962C8B-B14F-4D97-AF65-F5344CB8AC3E}">
        <p14:creationId xmlns:p14="http://schemas.microsoft.com/office/powerpoint/2010/main" val="1505281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 name="Picture 2" descr="cid:image002.jpg@01D10FF8.B26F4E00">
            <a:extLst>
              <a:ext uri="{FF2B5EF4-FFF2-40B4-BE49-F238E27FC236}">
                <a16:creationId xmlns:a16="http://schemas.microsoft.com/office/drawing/2014/main" id="{41C5E6E3-09D1-4756-B94D-682E6BDB7F68}"/>
              </a:ext>
            </a:extLst>
          </p:cNvPr>
          <p:cNvPicPr>
            <a:picLocks noChangeAspect="1" noChangeArrowheads="1"/>
          </p:cNvPicPr>
          <p:nvPr/>
        </p:nvPicPr>
        <p:blipFill>
          <a:blip r:embed="rId2" cstate="print">
            <a:alphaModFix amt="50000"/>
            <a:extLst>
              <a:ext uri="{28A0092B-C50C-407E-A947-70E740481C1C}">
                <a14:useLocalDpi xmlns:a14="http://schemas.microsoft.com/office/drawing/2010/main" val="0"/>
              </a:ext>
            </a:extLst>
          </a:blip>
          <a:srcRect/>
          <a:stretch>
            <a:fillRect/>
          </a:stretch>
        </p:blipFill>
        <p:spPr bwMode="auto">
          <a:xfrm>
            <a:off x="1907704" y="123478"/>
            <a:ext cx="836637" cy="349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 name="pole tekstowe 183">
            <a:extLst>
              <a:ext uri="{FF2B5EF4-FFF2-40B4-BE49-F238E27FC236}">
                <a16:creationId xmlns:a16="http://schemas.microsoft.com/office/drawing/2014/main" id="{B0473C48-A996-4922-9BFF-863B038869E2}"/>
              </a:ext>
            </a:extLst>
          </p:cNvPr>
          <p:cNvSpPr txBox="1"/>
          <p:nvPr/>
        </p:nvSpPr>
        <p:spPr>
          <a:xfrm>
            <a:off x="3702152" y="81961"/>
            <a:ext cx="4760816" cy="442694"/>
          </a:xfrm>
          <a:prstGeom prst="rect">
            <a:avLst/>
          </a:prstGeom>
        </p:spPr>
        <p:txBody>
          <a:bodyPr vert="horz" wrap="square" lIns="91440" tIns="45720" rIns="91440" bIns="45720" rtlCol="0" anchor="ctr">
            <a:normAutofit fontScale="85000" lnSpcReduction="10000"/>
          </a:bodyPr>
          <a:lstStyle/>
          <a:p>
            <a:pPr algn="ctr"/>
            <a:r>
              <a:rPr lang="en-US" sz="2000" b="1" dirty="0"/>
              <a:t>Kangal Power Plant general characteristics</a:t>
            </a:r>
          </a:p>
        </p:txBody>
      </p:sp>
      <p:pic>
        <p:nvPicPr>
          <p:cNvPr id="8" name="Obraz 7">
            <a:extLst>
              <a:ext uri="{FF2B5EF4-FFF2-40B4-BE49-F238E27FC236}">
                <a16:creationId xmlns:a16="http://schemas.microsoft.com/office/drawing/2014/main" id="{ACE9573F-7283-4E3C-86D5-A96052C007E2}"/>
              </a:ext>
            </a:extLst>
          </p:cNvPr>
          <p:cNvPicPr>
            <a:picLocks noChangeAspect="1"/>
          </p:cNvPicPr>
          <p:nvPr/>
        </p:nvPicPr>
        <p:blipFill>
          <a:blip r:embed="rId3"/>
          <a:stretch>
            <a:fillRect/>
          </a:stretch>
        </p:blipFill>
        <p:spPr>
          <a:xfrm>
            <a:off x="107504" y="1563638"/>
            <a:ext cx="6333851" cy="3384376"/>
          </a:xfrm>
          <a:prstGeom prst="rect">
            <a:avLst/>
          </a:prstGeom>
        </p:spPr>
      </p:pic>
      <p:sp>
        <p:nvSpPr>
          <p:cNvPr id="3" name="Objaśnienie: linia 2">
            <a:extLst>
              <a:ext uri="{FF2B5EF4-FFF2-40B4-BE49-F238E27FC236}">
                <a16:creationId xmlns:a16="http://schemas.microsoft.com/office/drawing/2014/main" id="{3099A5F6-6155-4D4D-8DFE-E74BE9BAE8F0}"/>
              </a:ext>
            </a:extLst>
          </p:cNvPr>
          <p:cNvSpPr/>
          <p:nvPr/>
        </p:nvSpPr>
        <p:spPr>
          <a:xfrm>
            <a:off x="3203848" y="865339"/>
            <a:ext cx="1728192" cy="266251"/>
          </a:xfrm>
          <a:prstGeom prst="borderCallout1">
            <a:avLst>
              <a:gd name="adj1" fmla="val 47950"/>
              <a:gd name="adj2" fmla="val -156"/>
              <a:gd name="adj3" fmla="val 911402"/>
              <a:gd name="adj4" fmla="val -73030"/>
            </a:avLst>
          </a:prstGeom>
          <a:noFill/>
          <a:ln w="9525" cap="flat" cmpd="sng" algn="ctr">
            <a:solidFill>
              <a:schemeClr val="bg2">
                <a:lumMod val="10000"/>
              </a:schemeClr>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1"/>
          </a:fontRef>
        </p:style>
        <p:txBody>
          <a:bodyPr rtlCol="0" anchor="ctr"/>
          <a:lstStyle/>
          <a:p>
            <a:pPr algn="ctr"/>
            <a:r>
              <a:rPr lang="pl-PL" sz="1400" dirty="0">
                <a:solidFill>
                  <a:srgbClr val="003777"/>
                </a:solidFill>
              </a:rPr>
              <a:t>Absorbtion unit 3</a:t>
            </a:r>
          </a:p>
        </p:txBody>
      </p:sp>
      <p:sp>
        <p:nvSpPr>
          <p:cNvPr id="7" name="Objaśnienie: linia 6">
            <a:extLst>
              <a:ext uri="{FF2B5EF4-FFF2-40B4-BE49-F238E27FC236}">
                <a16:creationId xmlns:a16="http://schemas.microsoft.com/office/drawing/2014/main" id="{FDB126BE-B07E-41F5-B604-8B70808FCE0A}"/>
              </a:ext>
            </a:extLst>
          </p:cNvPr>
          <p:cNvSpPr/>
          <p:nvPr/>
        </p:nvSpPr>
        <p:spPr>
          <a:xfrm>
            <a:off x="4139952" y="1275443"/>
            <a:ext cx="1800200" cy="266251"/>
          </a:xfrm>
          <a:prstGeom prst="borderCallout1">
            <a:avLst>
              <a:gd name="adj1" fmla="val 47950"/>
              <a:gd name="adj2" fmla="val -156"/>
              <a:gd name="adj3" fmla="val 567967"/>
              <a:gd name="adj4" fmla="val -78972"/>
            </a:avLst>
          </a:prstGeom>
          <a:noFill/>
          <a:ln w="9525" cap="flat" cmpd="sng" algn="ctr">
            <a:solidFill>
              <a:schemeClr val="bg2">
                <a:lumMod val="10000"/>
              </a:schemeClr>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1"/>
          </a:fontRef>
        </p:style>
        <p:txBody>
          <a:bodyPr rtlCol="0" anchor="ctr"/>
          <a:lstStyle/>
          <a:p>
            <a:pPr algn="ctr"/>
            <a:r>
              <a:rPr lang="pl-PL" sz="1400" dirty="0">
                <a:solidFill>
                  <a:srgbClr val="003777"/>
                </a:solidFill>
              </a:rPr>
              <a:t>Absorbtion unit 1 &amp; 2</a:t>
            </a:r>
          </a:p>
        </p:txBody>
      </p:sp>
      <p:sp>
        <p:nvSpPr>
          <p:cNvPr id="9" name="Objaśnienie: linia 8">
            <a:extLst>
              <a:ext uri="{FF2B5EF4-FFF2-40B4-BE49-F238E27FC236}">
                <a16:creationId xmlns:a16="http://schemas.microsoft.com/office/drawing/2014/main" id="{FA4986AD-07C2-4F3F-B131-B8055F42DA72}"/>
              </a:ext>
            </a:extLst>
          </p:cNvPr>
          <p:cNvSpPr/>
          <p:nvPr/>
        </p:nvSpPr>
        <p:spPr>
          <a:xfrm>
            <a:off x="6228184" y="1275443"/>
            <a:ext cx="1800200" cy="473103"/>
          </a:xfrm>
          <a:prstGeom prst="borderCallout1">
            <a:avLst>
              <a:gd name="adj1" fmla="val 47950"/>
              <a:gd name="adj2" fmla="val -156"/>
              <a:gd name="adj3" fmla="val 373656"/>
              <a:gd name="adj4" fmla="val -90380"/>
            </a:avLst>
          </a:prstGeom>
          <a:noFill/>
          <a:ln w="9525" cap="flat" cmpd="sng" algn="ctr">
            <a:solidFill>
              <a:schemeClr val="bg2">
                <a:lumMod val="10000"/>
              </a:schemeClr>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1"/>
          </a:fontRef>
        </p:style>
        <p:txBody>
          <a:bodyPr rtlCol="0" anchor="ctr"/>
          <a:lstStyle/>
          <a:p>
            <a:pPr algn="ctr"/>
            <a:r>
              <a:rPr lang="pl-PL" sz="1400" dirty="0">
                <a:solidFill>
                  <a:srgbClr val="003777"/>
                </a:solidFill>
              </a:rPr>
              <a:t>Filtration, Crystalization, Drying </a:t>
            </a:r>
          </a:p>
        </p:txBody>
      </p:sp>
      <p:sp>
        <p:nvSpPr>
          <p:cNvPr id="10" name="Objaśnienie: linia 9">
            <a:extLst>
              <a:ext uri="{FF2B5EF4-FFF2-40B4-BE49-F238E27FC236}">
                <a16:creationId xmlns:a16="http://schemas.microsoft.com/office/drawing/2014/main" id="{A8E687F1-DF8F-4BAA-9F14-837534E65F97}"/>
              </a:ext>
            </a:extLst>
          </p:cNvPr>
          <p:cNvSpPr/>
          <p:nvPr/>
        </p:nvSpPr>
        <p:spPr>
          <a:xfrm>
            <a:off x="6876256" y="3363838"/>
            <a:ext cx="1800200" cy="473103"/>
          </a:xfrm>
          <a:prstGeom prst="borderCallout1">
            <a:avLst>
              <a:gd name="adj1" fmla="val 47950"/>
              <a:gd name="adj2" fmla="val -156"/>
              <a:gd name="adj3" fmla="val 129776"/>
              <a:gd name="adj4" fmla="val -123350"/>
            </a:avLst>
          </a:prstGeom>
          <a:noFill/>
          <a:ln w="9525" cap="flat" cmpd="sng" algn="ctr">
            <a:solidFill>
              <a:schemeClr val="bg2">
                <a:lumMod val="10000"/>
              </a:schemeClr>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1"/>
          </a:fontRef>
        </p:style>
        <p:txBody>
          <a:bodyPr rtlCol="0" anchor="ctr"/>
          <a:lstStyle/>
          <a:p>
            <a:pPr algn="ctr"/>
            <a:r>
              <a:rPr lang="pl-PL" sz="1400" dirty="0">
                <a:solidFill>
                  <a:srgbClr val="003777"/>
                </a:solidFill>
              </a:rPr>
              <a:t>Packing warehouses</a:t>
            </a:r>
          </a:p>
        </p:txBody>
      </p:sp>
      <p:sp>
        <p:nvSpPr>
          <p:cNvPr id="11" name="Objaśnienie: linia 10">
            <a:extLst>
              <a:ext uri="{FF2B5EF4-FFF2-40B4-BE49-F238E27FC236}">
                <a16:creationId xmlns:a16="http://schemas.microsoft.com/office/drawing/2014/main" id="{DBD24257-2F93-47DE-8FCF-892218A396A5}"/>
              </a:ext>
            </a:extLst>
          </p:cNvPr>
          <p:cNvSpPr/>
          <p:nvPr/>
        </p:nvSpPr>
        <p:spPr>
          <a:xfrm>
            <a:off x="6804248" y="4083918"/>
            <a:ext cx="1800200" cy="473103"/>
          </a:xfrm>
          <a:prstGeom prst="borderCallout1">
            <a:avLst>
              <a:gd name="adj1" fmla="val 47950"/>
              <a:gd name="adj2" fmla="val -156"/>
              <a:gd name="adj3" fmla="val 5618"/>
              <a:gd name="adj4" fmla="val -183899"/>
            </a:avLst>
          </a:prstGeom>
          <a:noFill/>
          <a:ln w="9525" cap="flat" cmpd="sng" algn="ctr">
            <a:solidFill>
              <a:schemeClr val="bg2">
                <a:lumMod val="10000"/>
              </a:schemeClr>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1"/>
          </a:fontRef>
        </p:style>
        <p:txBody>
          <a:bodyPr rtlCol="0" anchor="ctr"/>
          <a:lstStyle/>
          <a:p>
            <a:pPr algn="ctr"/>
            <a:r>
              <a:rPr lang="pl-PL" sz="1400" dirty="0">
                <a:solidFill>
                  <a:srgbClr val="003777"/>
                </a:solidFill>
              </a:rPr>
              <a:t>Mixture concentration</a:t>
            </a:r>
          </a:p>
        </p:txBody>
      </p:sp>
    </p:spTree>
    <p:extLst>
      <p:ext uri="{BB962C8B-B14F-4D97-AF65-F5344CB8AC3E}">
        <p14:creationId xmlns:p14="http://schemas.microsoft.com/office/powerpoint/2010/main" val="2793885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az 11" descr="Obraz zawierający niebo, fabryka, zewnętrzne, budynek&#10;&#10;Opis wygenerowany automatycznie">
            <a:extLst>
              <a:ext uri="{FF2B5EF4-FFF2-40B4-BE49-F238E27FC236}">
                <a16:creationId xmlns:a16="http://schemas.microsoft.com/office/drawing/2014/main" id="{7B40BDE8-039C-4A3D-B2D7-AC36FA434A2E}"/>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44"/>
          <a:stretch/>
        </p:blipFill>
        <p:spPr>
          <a:xfrm>
            <a:off x="0" y="2286"/>
            <a:ext cx="9144000" cy="5141214"/>
          </a:xfrm>
          <a:prstGeom prst="rect">
            <a:avLst/>
          </a:prstGeom>
        </p:spPr>
      </p:pic>
      <p:sp>
        <p:nvSpPr>
          <p:cNvPr id="11" name="pole tekstowe 10">
            <a:extLst>
              <a:ext uri="{FF2B5EF4-FFF2-40B4-BE49-F238E27FC236}">
                <a16:creationId xmlns:a16="http://schemas.microsoft.com/office/drawing/2014/main" id="{561E61A8-9394-42F7-82B9-2BD3190286AE}"/>
              </a:ext>
            </a:extLst>
          </p:cNvPr>
          <p:cNvSpPr txBox="1"/>
          <p:nvPr/>
        </p:nvSpPr>
        <p:spPr>
          <a:xfrm>
            <a:off x="3702152" y="81961"/>
            <a:ext cx="4760816" cy="442694"/>
          </a:xfrm>
          <a:prstGeom prst="rect">
            <a:avLst/>
          </a:prstGeom>
        </p:spPr>
        <p:txBody>
          <a:bodyPr vert="horz" wrap="square" lIns="91440" tIns="45720" rIns="91440" bIns="45720" rtlCol="0" anchor="ctr">
            <a:normAutofit/>
          </a:bodyPr>
          <a:lstStyle/>
          <a:p>
            <a:pPr algn="ctr"/>
            <a:r>
              <a:rPr lang="en-US" sz="2000" b="1" dirty="0"/>
              <a:t>Emission reduction results</a:t>
            </a:r>
          </a:p>
        </p:txBody>
      </p:sp>
      <p:pic>
        <p:nvPicPr>
          <p:cNvPr id="14" name="Picture 2" descr="cid:image002.jpg@01D10FF8.B26F4E00">
            <a:extLst>
              <a:ext uri="{FF2B5EF4-FFF2-40B4-BE49-F238E27FC236}">
                <a16:creationId xmlns:a16="http://schemas.microsoft.com/office/drawing/2014/main" id="{1FD73E0B-0B56-4FFE-95E3-0C12B3E450E8}"/>
              </a:ext>
            </a:extLst>
          </p:cNvPr>
          <p:cNvPicPr>
            <a:picLocks noChangeAspect="1" noChangeArrowheads="1"/>
          </p:cNvPicPr>
          <p:nvPr/>
        </p:nvPicPr>
        <p:blipFill>
          <a:blip r:embed="rId3" cstate="print">
            <a:alphaModFix amt="50000"/>
            <a:extLst>
              <a:ext uri="{28A0092B-C50C-407E-A947-70E740481C1C}">
                <a14:useLocalDpi xmlns:a14="http://schemas.microsoft.com/office/drawing/2010/main" val="0"/>
              </a:ext>
            </a:extLst>
          </a:blip>
          <a:srcRect/>
          <a:stretch>
            <a:fillRect/>
          </a:stretch>
        </p:blipFill>
        <p:spPr bwMode="auto">
          <a:xfrm>
            <a:off x="1907704" y="123478"/>
            <a:ext cx="836637" cy="349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ela 5">
            <a:extLst>
              <a:ext uri="{FF2B5EF4-FFF2-40B4-BE49-F238E27FC236}">
                <a16:creationId xmlns:a16="http://schemas.microsoft.com/office/drawing/2014/main" id="{7C757128-D164-4A07-96DB-79A6DADDB7F9}"/>
              </a:ext>
            </a:extLst>
          </p:cNvPr>
          <p:cNvGraphicFramePr>
            <a:graphicFrameLocks noGrp="1"/>
          </p:cNvGraphicFramePr>
          <p:nvPr>
            <p:extLst>
              <p:ext uri="{D42A27DB-BD31-4B8C-83A1-F6EECF244321}">
                <p14:modId xmlns:p14="http://schemas.microsoft.com/office/powerpoint/2010/main" val="1132094279"/>
              </p:ext>
            </p:extLst>
          </p:nvPr>
        </p:nvGraphicFramePr>
        <p:xfrm>
          <a:off x="791580" y="1376181"/>
          <a:ext cx="7560840" cy="2391138"/>
        </p:xfrm>
        <a:graphic>
          <a:graphicData uri="http://schemas.openxmlformats.org/drawingml/2006/table">
            <a:tbl>
              <a:tblPr firstRow="1" bandRow="1">
                <a:tableStyleId>{08FB837D-C827-4EFA-A057-4D05807E0F7C}</a:tableStyleId>
              </a:tblPr>
              <a:tblGrid>
                <a:gridCol w="1476164">
                  <a:extLst>
                    <a:ext uri="{9D8B030D-6E8A-4147-A177-3AD203B41FA5}">
                      <a16:colId xmlns:a16="http://schemas.microsoft.com/office/drawing/2014/main" val="898559747"/>
                    </a:ext>
                  </a:extLst>
                </a:gridCol>
                <a:gridCol w="1521169">
                  <a:extLst>
                    <a:ext uri="{9D8B030D-6E8A-4147-A177-3AD203B41FA5}">
                      <a16:colId xmlns:a16="http://schemas.microsoft.com/office/drawing/2014/main" val="582233783"/>
                    </a:ext>
                  </a:extLst>
                </a:gridCol>
                <a:gridCol w="1521169">
                  <a:extLst>
                    <a:ext uri="{9D8B030D-6E8A-4147-A177-3AD203B41FA5}">
                      <a16:colId xmlns:a16="http://schemas.microsoft.com/office/drawing/2014/main" val="2624443209"/>
                    </a:ext>
                  </a:extLst>
                </a:gridCol>
                <a:gridCol w="1521169">
                  <a:extLst>
                    <a:ext uri="{9D8B030D-6E8A-4147-A177-3AD203B41FA5}">
                      <a16:colId xmlns:a16="http://schemas.microsoft.com/office/drawing/2014/main" val="1656511507"/>
                    </a:ext>
                  </a:extLst>
                </a:gridCol>
                <a:gridCol w="1521169">
                  <a:extLst>
                    <a:ext uri="{9D8B030D-6E8A-4147-A177-3AD203B41FA5}">
                      <a16:colId xmlns:a16="http://schemas.microsoft.com/office/drawing/2014/main" val="1363496899"/>
                    </a:ext>
                  </a:extLst>
                </a:gridCol>
              </a:tblGrid>
              <a:tr h="836658">
                <a:tc>
                  <a:txBody>
                    <a:bodyPr/>
                    <a:lstStyle/>
                    <a:p>
                      <a:endParaRPr lang="en-GB" dirty="0"/>
                    </a:p>
                  </a:txBody>
                  <a:tcPr/>
                </a:tc>
                <a:tc>
                  <a:txBody>
                    <a:bodyPr/>
                    <a:lstStyle/>
                    <a:p>
                      <a:pPr algn="ctr"/>
                      <a:r>
                        <a:rPr lang="en-US" noProof="0" dirty="0"/>
                        <a:t>Current emission</a:t>
                      </a:r>
                    </a:p>
                  </a:txBody>
                  <a:tcPr anchor="ctr"/>
                </a:tc>
                <a:tc>
                  <a:txBody>
                    <a:bodyPr/>
                    <a:lstStyle/>
                    <a:p>
                      <a:pPr algn="ctr"/>
                      <a:r>
                        <a:rPr lang="en-US" noProof="0" dirty="0"/>
                        <a:t>Anticipated emission</a:t>
                      </a:r>
                    </a:p>
                  </a:txBody>
                  <a:tcPr anchor="ctr"/>
                </a:tc>
                <a:tc>
                  <a:txBody>
                    <a:bodyPr/>
                    <a:lstStyle/>
                    <a:p>
                      <a:pPr algn="ctr"/>
                      <a:r>
                        <a:rPr lang="en-US" noProof="0" dirty="0"/>
                        <a:t>Emission reduction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noProof="0" dirty="0"/>
                        <a:t>Emission reduction</a:t>
                      </a:r>
                    </a:p>
                  </a:txBody>
                  <a:tcPr anchor="ctr"/>
                </a:tc>
                <a:extLst>
                  <a:ext uri="{0D108BD9-81ED-4DB2-BD59-A6C34878D82A}">
                    <a16:rowId xmlns:a16="http://schemas.microsoft.com/office/drawing/2014/main" val="3703138643"/>
                  </a:ext>
                </a:extLst>
              </a:tr>
              <a:tr h="541791">
                <a:tc>
                  <a:txBody>
                    <a:bodyPr/>
                    <a:lstStyle/>
                    <a:p>
                      <a:r>
                        <a:rPr lang="en-US" noProof="0" dirty="0"/>
                        <a:t>Emission level [mg/Nm</a:t>
                      </a:r>
                      <a:r>
                        <a:rPr lang="en-US" baseline="30000" noProof="0" dirty="0"/>
                        <a:t>3</a:t>
                      </a:r>
                      <a:r>
                        <a:rPr lang="en-US" noProof="0" dirty="0"/>
                        <a:t>]</a:t>
                      </a:r>
                    </a:p>
                  </a:txBody>
                  <a:tcPr anchor="ctr"/>
                </a:tc>
                <a:tc>
                  <a:txBody>
                    <a:bodyPr/>
                    <a:lstStyle/>
                    <a:p>
                      <a:pPr algn="ctr"/>
                      <a:r>
                        <a:rPr lang="en-US" noProof="0" dirty="0"/>
                        <a:t>12 500</a:t>
                      </a:r>
                    </a:p>
                  </a:txBody>
                  <a:tcPr anchor="ctr"/>
                </a:tc>
                <a:tc>
                  <a:txBody>
                    <a:bodyPr/>
                    <a:lstStyle/>
                    <a:p>
                      <a:pPr algn="ctr"/>
                      <a:r>
                        <a:rPr lang="en-US" noProof="0" dirty="0"/>
                        <a:t>200</a:t>
                      </a:r>
                    </a:p>
                  </a:txBody>
                  <a:tcPr anchor="ctr"/>
                </a:tc>
                <a:tc>
                  <a:txBody>
                    <a:bodyPr/>
                    <a:lstStyle/>
                    <a:p>
                      <a:pPr algn="ctr"/>
                      <a:r>
                        <a:rPr lang="en-US" noProof="0" dirty="0"/>
                        <a:t>12 300</a:t>
                      </a:r>
                    </a:p>
                  </a:txBody>
                  <a:tcPr anchor="ct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4000" b="1" noProof="0" dirty="0"/>
                        <a:t>98.4%</a:t>
                      </a:r>
                      <a:endParaRPr lang="en-US" sz="4000" b="1" noProof="0" dirty="0"/>
                    </a:p>
                  </a:txBody>
                  <a:tcPr anchor="ctr">
                    <a:solidFill>
                      <a:srgbClr val="00B050">
                        <a:alpha val="40000"/>
                      </a:srgbClr>
                    </a:solidFill>
                  </a:tcPr>
                </a:tc>
                <a:extLst>
                  <a:ext uri="{0D108BD9-81ED-4DB2-BD59-A6C34878D82A}">
                    <a16:rowId xmlns:a16="http://schemas.microsoft.com/office/drawing/2014/main" val="653959825"/>
                  </a:ext>
                </a:extLst>
              </a:tr>
              <a:tr h="541791">
                <a:tc>
                  <a:txBody>
                    <a:bodyPr/>
                    <a:lstStyle/>
                    <a:p>
                      <a:r>
                        <a:rPr lang="en-US" sz="1800" kern="1200" noProof="0" dirty="0">
                          <a:solidFill>
                            <a:schemeClr val="dk1"/>
                          </a:solidFill>
                          <a:latin typeface="+mn-lt"/>
                          <a:ea typeface="+mn-ea"/>
                          <a:cs typeface="+mn-cs"/>
                        </a:rPr>
                        <a:t>SO</a:t>
                      </a:r>
                      <a:r>
                        <a:rPr lang="en-US" sz="1800" kern="1200" baseline="-25000" noProof="0" dirty="0">
                          <a:solidFill>
                            <a:schemeClr val="dk1"/>
                          </a:solidFill>
                          <a:latin typeface="+mn-lt"/>
                          <a:ea typeface="+mn-ea"/>
                          <a:cs typeface="+mn-cs"/>
                        </a:rPr>
                        <a:t>2</a:t>
                      </a:r>
                      <a:r>
                        <a:rPr lang="en-US" sz="1800" kern="1200" noProof="0" dirty="0">
                          <a:solidFill>
                            <a:schemeClr val="dk1"/>
                          </a:solidFill>
                          <a:latin typeface="+mn-lt"/>
                          <a:ea typeface="+mn-ea"/>
                          <a:cs typeface="+mn-cs"/>
                        </a:rPr>
                        <a:t> emission </a:t>
                      </a:r>
                      <a:r>
                        <a:rPr lang="pl-PL" sz="1800" kern="1200" noProof="0" dirty="0">
                          <a:solidFill>
                            <a:schemeClr val="dk1"/>
                          </a:solidFill>
                          <a:latin typeface="+mn-lt"/>
                          <a:ea typeface="+mn-ea"/>
                          <a:cs typeface="+mn-cs"/>
                        </a:rPr>
                        <a:t>[kg/MWh]</a:t>
                      </a:r>
                      <a:endParaRPr lang="en-US" sz="1800" kern="1200" noProof="0" dirty="0">
                        <a:solidFill>
                          <a:schemeClr val="dk1"/>
                        </a:solidFill>
                        <a:latin typeface="+mn-lt"/>
                        <a:ea typeface="+mn-ea"/>
                        <a:cs typeface="+mn-cs"/>
                      </a:endParaRPr>
                    </a:p>
                  </a:txBody>
                  <a:tcPr anchor="ctr"/>
                </a:tc>
                <a:tc>
                  <a:txBody>
                    <a:bodyPr/>
                    <a:lstStyle/>
                    <a:p>
                      <a:pPr algn="ctr"/>
                      <a:r>
                        <a:rPr lang="pl-PL" noProof="0" dirty="0"/>
                        <a:t>70.6</a:t>
                      </a:r>
                      <a:endParaRPr lang="en-GB" noProof="0" dirty="0"/>
                    </a:p>
                  </a:txBody>
                  <a:tcPr anchor="ctr"/>
                </a:tc>
                <a:tc>
                  <a:txBody>
                    <a:bodyPr/>
                    <a:lstStyle/>
                    <a:p>
                      <a:pPr algn="ctr"/>
                      <a:r>
                        <a:rPr lang="pl-PL" noProof="0" dirty="0"/>
                        <a:t>1.1</a:t>
                      </a:r>
                      <a:endParaRPr lang="en-GB" noProof="0" dirty="0"/>
                    </a:p>
                  </a:txBody>
                  <a:tcPr anchor="ctr"/>
                </a:tc>
                <a:tc>
                  <a:txBody>
                    <a:bodyPr/>
                    <a:lstStyle/>
                    <a:p>
                      <a:pPr algn="ctr"/>
                      <a:r>
                        <a:rPr lang="pl-PL" noProof="0" dirty="0"/>
                        <a:t>69.5</a:t>
                      </a:r>
                      <a:endParaRPr lang="en-GB" noProof="0" dirty="0"/>
                    </a:p>
                  </a:txBody>
                  <a:tcPr anchor="ct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1" noProof="0" dirty="0"/>
                    </a:p>
                  </a:txBody>
                  <a:tcPr anchor="ctr"/>
                </a:tc>
                <a:extLst>
                  <a:ext uri="{0D108BD9-81ED-4DB2-BD59-A6C34878D82A}">
                    <a16:rowId xmlns:a16="http://schemas.microsoft.com/office/drawing/2014/main" val="2675750744"/>
                  </a:ext>
                </a:extLst>
              </a:tr>
            </a:tbl>
          </a:graphicData>
        </a:graphic>
      </p:graphicFrame>
    </p:spTree>
    <p:extLst>
      <p:ext uri="{BB962C8B-B14F-4D97-AF65-F5344CB8AC3E}">
        <p14:creationId xmlns:p14="http://schemas.microsoft.com/office/powerpoint/2010/main" val="3452131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half" idx="2"/>
          </p:nvPr>
        </p:nvSpPr>
        <p:spPr>
          <a:xfrm>
            <a:off x="611560" y="1275606"/>
            <a:ext cx="8280920" cy="3600400"/>
          </a:xfrm>
        </p:spPr>
        <p:txBody>
          <a:bodyPr>
            <a:normAutofit/>
          </a:bodyPr>
          <a:lstStyle/>
          <a:p>
            <a:pPr marL="457200" lvl="0" indent="-457200">
              <a:lnSpc>
                <a:spcPct val="150000"/>
              </a:lnSpc>
              <a:buFont typeface="+mj-lt"/>
              <a:buAutoNum type="arabicPeriod"/>
            </a:pPr>
            <a:r>
              <a:rPr lang="pl-PL" sz="2000" dirty="0"/>
              <a:t>Introduction</a:t>
            </a:r>
          </a:p>
          <a:p>
            <a:pPr marL="457200" lvl="0" indent="-457200">
              <a:lnSpc>
                <a:spcPct val="150000"/>
              </a:lnSpc>
              <a:buFont typeface="+mj-lt"/>
              <a:buAutoNum type="arabicPeriod"/>
            </a:pPr>
            <a:r>
              <a:rPr lang="en-US" sz="2000" dirty="0"/>
              <a:t>Innovative magnesium FGD vs standard calcium FGD</a:t>
            </a:r>
            <a:endParaRPr lang="pl-PL" sz="2000" dirty="0"/>
          </a:p>
          <a:p>
            <a:pPr marL="457200" lvl="0" indent="-457200">
              <a:lnSpc>
                <a:spcPct val="150000"/>
              </a:lnSpc>
              <a:buFont typeface="+mj-lt"/>
              <a:buAutoNum type="arabicPeriod"/>
            </a:pPr>
            <a:r>
              <a:rPr lang="en-US" sz="2000" dirty="0"/>
              <a:t>Combustion Byproducts </a:t>
            </a:r>
            <a:r>
              <a:rPr lang="pl-PL" sz="2000" dirty="0"/>
              <a:t>- </a:t>
            </a:r>
            <a:r>
              <a:rPr lang="en-US" sz="2000" dirty="0"/>
              <a:t>application as fertilizer</a:t>
            </a:r>
            <a:endParaRPr lang="pl-PL" sz="2000" dirty="0"/>
          </a:p>
          <a:p>
            <a:pPr marL="457200" lvl="0" indent="-457200">
              <a:lnSpc>
                <a:spcPct val="150000"/>
              </a:lnSpc>
              <a:buFont typeface="+mj-lt"/>
              <a:buAutoNum type="arabicPeriod"/>
            </a:pPr>
            <a:r>
              <a:rPr lang="en-US" sz="2000" dirty="0"/>
              <a:t>Kangal</a:t>
            </a:r>
            <a:r>
              <a:rPr lang="pl-PL" sz="2000" dirty="0"/>
              <a:t> Tirmik -</a:t>
            </a:r>
            <a:r>
              <a:rPr lang="en-US" sz="2000" dirty="0"/>
              <a:t> case study</a:t>
            </a:r>
            <a:endParaRPr lang="pl-PL" sz="2000" dirty="0"/>
          </a:p>
          <a:p>
            <a:pPr marL="457200" lvl="0" indent="-457200">
              <a:lnSpc>
                <a:spcPct val="150000"/>
              </a:lnSpc>
              <a:buFont typeface="+mj-lt"/>
              <a:buAutoNum type="arabicPeriod"/>
            </a:pPr>
            <a:r>
              <a:rPr lang="en-US" sz="2000" dirty="0"/>
              <a:t>Summary</a:t>
            </a:r>
            <a:endParaRPr lang="pl-PL" sz="2000" dirty="0"/>
          </a:p>
        </p:txBody>
      </p:sp>
      <p:sp>
        <p:nvSpPr>
          <p:cNvPr id="4" name="Symbol zastępczy tekstu 3"/>
          <p:cNvSpPr>
            <a:spLocks noGrp="1"/>
          </p:cNvSpPr>
          <p:nvPr>
            <p:ph type="body" sz="quarter" idx="11"/>
          </p:nvPr>
        </p:nvSpPr>
        <p:spPr/>
        <p:txBody>
          <a:bodyPr>
            <a:normAutofit lnSpcReduction="10000"/>
          </a:bodyPr>
          <a:lstStyle/>
          <a:p>
            <a:r>
              <a:rPr lang="pl-PL" sz="2400" b="1" dirty="0">
                <a:solidFill>
                  <a:srgbClr val="003777"/>
                </a:solidFill>
              </a:rPr>
              <a:t>Agenda</a:t>
            </a:r>
          </a:p>
        </p:txBody>
      </p:sp>
      <p:pic>
        <p:nvPicPr>
          <p:cNvPr id="5" name="Picture 2" descr="cid:image002.jpg@01D10FF8.B26F4E00">
            <a:extLst>
              <a:ext uri="{FF2B5EF4-FFF2-40B4-BE49-F238E27FC236}">
                <a16:creationId xmlns:a16="http://schemas.microsoft.com/office/drawing/2014/main" id="{570316D8-377E-488F-B00F-6BDEE13C42F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123478"/>
            <a:ext cx="836637" cy="349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3059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 name="Picture 2" descr="cid:image002.jpg@01D10FF8.B26F4E00">
            <a:extLst>
              <a:ext uri="{FF2B5EF4-FFF2-40B4-BE49-F238E27FC236}">
                <a16:creationId xmlns:a16="http://schemas.microsoft.com/office/drawing/2014/main" id="{41C5E6E3-09D1-4756-B94D-682E6BDB7F68}"/>
              </a:ext>
            </a:extLst>
          </p:cNvPr>
          <p:cNvPicPr>
            <a:picLocks noChangeAspect="1" noChangeArrowheads="1"/>
          </p:cNvPicPr>
          <p:nvPr/>
        </p:nvPicPr>
        <p:blipFill>
          <a:blip r:embed="rId2" cstate="print">
            <a:alphaModFix amt="50000"/>
            <a:extLst>
              <a:ext uri="{28A0092B-C50C-407E-A947-70E740481C1C}">
                <a14:useLocalDpi xmlns:a14="http://schemas.microsoft.com/office/drawing/2010/main" val="0"/>
              </a:ext>
            </a:extLst>
          </a:blip>
          <a:srcRect/>
          <a:stretch>
            <a:fillRect/>
          </a:stretch>
        </p:blipFill>
        <p:spPr bwMode="auto">
          <a:xfrm>
            <a:off x="1907704" y="123478"/>
            <a:ext cx="836637" cy="349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 name="pole tekstowe 183">
            <a:extLst>
              <a:ext uri="{FF2B5EF4-FFF2-40B4-BE49-F238E27FC236}">
                <a16:creationId xmlns:a16="http://schemas.microsoft.com/office/drawing/2014/main" id="{B0473C48-A996-4922-9BFF-863B038869E2}"/>
              </a:ext>
            </a:extLst>
          </p:cNvPr>
          <p:cNvSpPr txBox="1"/>
          <p:nvPr/>
        </p:nvSpPr>
        <p:spPr>
          <a:xfrm>
            <a:off x="3702152" y="81961"/>
            <a:ext cx="4760816" cy="442694"/>
          </a:xfrm>
          <a:prstGeom prst="rect">
            <a:avLst/>
          </a:prstGeom>
        </p:spPr>
        <p:txBody>
          <a:bodyPr vert="horz" wrap="square" lIns="91440" tIns="45720" rIns="91440" bIns="45720" rtlCol="0" anchor="ctr">
            <a:normAutofit fontScale="85000" lnSpcReduction="10000"/>
          </a:bodyPr>
          <a:lstStyle/>
          <a:p>
            <a:pPr algn="ctr"/>
            <a:r>
              <a:rPr lang="en-US" sz="2000" b="1" dirty="0"/>
              <a:t>Kangal Power Plant general characteristics</a:t>
            </a:r>
          </a:p>
        </p:txBody>
      </p:sp>
      <p:sp>
        <p:nvSpPr>
          <p:cNvPr id="13" name="Prostokąt 12">
            <a:extLst>
              <a:ext uri="{FF2B5EF4-FFF2-40B4-BE49-F238E27FC236}">
                <a16:creationId xmlns:a16="http://schemas.microsoft.com/office/drawing/2014/main" id="{3C08239B-570B-4C19-A0E2-336390BB2058}"/>
              </a:ext>
            </a:extLst>
          </p:cNvPr>
          <p:cNvSpPr/>
          <p:nvPr/>
        </p:nvSpPr>
        <p:spPr>
          <a:xfrm>
            <a:off x="179512" y="699542"/>
            <a:ext cx="3384376" cy="4524315"/>
          </a:xfrm>
          <a:prstGeom prst="rect">
            <a:avLst/>
          </a:prstGeom>
          <a:noFill/>
        </p:spPr>
        <p:txBody>
          <a:bodyPr wrap="square">
            <a:spAutoFit/>
          </a:bodyPr>
          <a:lstStyle/>
          <a:p>
            <a:pPr algn="just"/>
            <a:r>
              <a:rPr lang="en-US" sz="1600" b="1" dirty="0">
                <a:solidFill>
                  <a:srgbClr val="003777"/>
                </a:solidFill>
              </a:rPr>
              <a:t>Magnesium FGD</a:t>
            </a:r>
            <a:endParaRPr lang="pl-PL" sz="1600" b="1" dirty="0">
              <a:solidFill>
                <a:srgbClr val="003777"/>
              </a:solidFill>
            </a:endParaRPr>
          </a:p>
          <a:p>
            <a:pPr marL="285750" indent="-285750" algn="just">
              <a:buFont typeface="Arial" panose="020B0604020202020204" pitchFamily="34" charset="0"/>
              <a:buChar char="•"/>
            </a:pPr>
            <a:r>
              <a:rPr lang="en-US" sz="1600" dirty="0">
                <a:solidFill>
                  <a:srgbClr val="003777"/>
                </a:solidFill>
              </a:rPr>
              <a:t>Higher</a:t>
            </a:r>
            <a:r>
              <a:rPr lang="pl-PL" sz="1600" b="1" dirty="0">
                <a:solidFill>
                  <a:srgbClr val="003777"/>
                </a:solidFill>
              </a:rPr>
              <a:t> </a:t>
            </a:r>
            <a:r>
              <a:rPr lang="pl-PL" sz="1600" dirty="0">
                <a:solidFill>
                  <a:srgbClr val="003777"/>
                </a:solidFill>
              </a:rPr>
              <a:t>CAPEX</a:t>
            </a:r>
            <a:endParaRPr lang="en-US" sz="1600" dirty="0">
              <a:solidFill>
                <a:srgbClr val="003777"/>
              </a:solidFill>
            </a:endParaRPr>
          </a:p>
          <a:p>
            <a:pPr marL="285750" indent="-285750" algn="just">
              <a:buFont typeface="Arial" panose="020B0604020202020204" pitchFamily="34" charset="0"/>
              <a:buChar char="•"/>
            </a:pPr>
            <a:r>
              <a:rPr lang="en-US" sz="1600" dirty="0">
                <a:solidFill>
                  <a:srgbClr val="003777"/>
                </a:solidFill>
              </a:rPr>
              <a:t>OPEX costs of magnesium method are positively covered by fertilizer sale.</a:t>
            </a:r>
          </a:p>
          <a:p>
            <a:pPr marL="342900" indent="-342900" algn="just">
              <a:buFont typeface="Arial" panose="020B0604020202020204" pitchFamily="34" charset="0"/>
              <a:buChar char="•"/>
            </a:pPr>
            <a:endParaRPr lang="en-US" sz="1600" dirty="0">
              <a:solidFill>
                <a:srgbClr val="003777"/>
              </a:solidFill>
            </a:endParaRPr>
          </a:p>
          <a:p>
            <a:pPr algn="just"/>
            <a:r>
              <a:rPr lang="en-US" sz="1600" b="1" dirty="0">
                <a:solidFill>
                  <a:srgbClr val="003777"/>
                </a:solidFill>
              </a:rPr>
              <a:t>Calcium wet FGD</a:t>
            </a:r>
          </a:p>
          <a:p>
            <a:pPr marL="285750" indent="-285750" algn="just">
              <a:buFont typeface="Arial" panose="020B0604020202020204" pitchFamily="34" charset="0"/>
              <a:buChar char="•"/>
            </a:pPr>
            <a:r>
              <a:rPr lang="pl-PL" sz="1600" dirty="0">
                <a:solidFill>
                  <a:srgbClr val="003777"/>
                </a:solidFill>
              </a:rPr>
              <a:t>Lower CAPEX</a:t>
            </a:r>
          </a:p>
          <a:p>
            <a:pPr marL="285750" indent="-285750" algn="just">
              <a:buFont typeface="Arial" panose="020B0604020202020204" pitchFamily="34" charset="0"/>
              <a:buChar char="•"/>
            </a:pPr>
            <a:r>
              <a:rPr lang="en-US" sz="1600" dirty="0">
                <a:solidFill>
                  <a:srgbClr val="003777"/>
                </a:solidFill>
              </a:rPr>
              <a:t>Constant deliveries of limestone create high OPEX without possibility to sell byproducts.</a:t>
            </a:r>
          </a:p>
          <a:p>
            <a:pPr marL="342900" indent="-342900" algn="just">
              <a:buFont typeface="Arial" panose="020B0604020202020204" pitchFamily="34" charset="0"/>
              <a:buChar char="•"/>
            </a:pPr>
            <a:endParaRPr lang="en-US" sz="1600" dirty="0">
              <a:solidFill>
                <a:srgbClr val="003777"/>
              </a:solidFill>
            </a:endParaRPr>
          </a:p>
          <a:p>
            <a:pPr marL="342900" indent="-342900" algn="just">
              <a:buFont typeface="Arial" panose="020B0604020202020204" pitchFamily="34" charset="0"/>
              <a:buChar char="•"/>
            </a:pPr>
            <a:endParaRPr lang="en-US" sz="1600" dirty="0">
              <a:solidFill>
                <a:srgbClr val="003777"/>
              </a:solidFill>
            </a:endParaRPr>
          </a:p>
          <a:p>
            <a:pPr marL="342900" indent="-342900" algn="just">
              <a:buFont typeface="Arial" panose="020B0604020202020204" pitchFamily="34" charset="0"/>
              <a:buChar char="•"/>
            </a:pPr>
            <a:endParaRPr lang="en-US" sz="1600" dirty="0">
              <a:solidFill>
                <a:srgbClr val="003777"/>
              </a:solidFill>
            </a:endParaRPr>
          </a:p>
          <a:p>
            <a:pPr marL="342900" indent="-342900" algn="just">
              <a:buFont typeface="Arial" panose="020B0604020202020204" pitchFamily="34" charset="0"/>
              <a:buChar char="•"/>
            </a:pPr>
            <a:endParaRPr lang="en-US" sz="1600" dirty="0">
              <a:solidFill>
                <a:srgbClr val="003777"/>
              </a:solidFill>
            </a:endParaRPr>
          </a:p>
          <a:p>
            <a:pPr marL="342900" indent="-342900" algn="just">
              <a:buFont typeface="Arial" panose="020B0604020202020204" pitchFamily="34" charset="0"/>
              <a:buChar char="•"/>
            </a:pPr>
            <a:endParaRPr lang="en-US" sz="1600" dirty="0">
              <a:solidFill>
                <a:srgbClr val="003777"/>
              </a:solidFill>
            </a:endParaRPr>
          </a:p>
          <a:p>
            <a:pPr marL="342900" indent="-342900" algn="just">
              <a:buFont typeface="Arial" panose="020B0604020202020204" pitchFamily="34" charset="0"/>
              <a:buChar char="•"/>
            </a:pPr>
            <a:endParaRPr lang="en-US" sz="1600" dirty="0">
              <a:solidFill>
                <a:srgbClr val="003777"/>
              </a:solidFill>
            </a:endParaRPr>
          </a:p>
          <a:p>
            <a:pPr algn="just"/>
            <a:endParaRPr lang="en-US" sz="1600" dirty="0">
              <a:solidFill>
                <a:srgbClr val="003777"/>
              </a:solidFill>
            </a:endParaRPr>
          </a:p>
        </p:txBody>
      </p:sp>
      <p:sp>
        <p:nvSpPr>
          <p:cNvPr id="3" name="pole tekstowe 2">
            <a:extLst>
              <a:ext uri="{FF2B5EF4-FFF2-40B4-BE49-F238E27FC236}">
                <a16:creationId xmlns:a16="http://schemas.microsoft.com/office/drawing/2014/main" id="{9C17FE4C-2FE2-4473-BB71-91673A9ED059}"/>
              </a:ext>
            </a:extLst>
          </p:cNvPr>
          <p:cNvSpPr txBox="1"/>
          <p:nvPr/>
        </p:nvSpPr>
        <p:spPr>
          <a:xfrm>
            <a:off x="2483768" y="699542"/>
            <a:ext cx="4680520" cy="3600400"/>
          </a:xfrm>
          <a:prstGeom prst="rect">
            <a:avLst/>
          </a:prstGeom>
        </p:spPr>
        <p:txBody>
          <a:bodyPr vert="horz" wrap="square" lIns="91440" tIns="45720" rIns="91440" bIns="45720" rtlCol="0" anchor="ctr">
            <a:noAutofit/>
          </a:bodyPr>
          <a:lstStyle/>
          <a:p>
            <a:pPr algn="ctr"/>
            <a:endParaRPr lang="pl-PL" sz="35000" b="1" dirty="0">
              <a:solidFill>
                <a:srgbClr val="C00000"/>
              </a:solidFill>
              <a:latin typeface="+mn-lt"/>
            </a:endParaRPr>
          </a:p>
        </p:txBody>
      </p:sp>
      <p:pic>
        <p:nvPicPr>
          <p:cNvPr id="2" name="Obraz 1">
            <a:extLst>
              <a:ext uri="{FF2B5EF4-FFF2-40B4-BE49-F238E27FC236}">
                <a16:creationId xmlns:a16="http://schemas.microsoft.com/office/drawing/2014/main" id="{B92DE683-7FBD-4C85-A09D-BFC99ACA6390}"/>
              </a:ext>
            </a:extLst>
          </p:cNvPr>
          <p:cNvPicPr>
            <a:picLocks noChangeAspect="1"/>
          </p:cNvPicPr>
          <p:nvPr/>
        </p:nvPicPr>
        <p:blipFill>
          <a:blip r:embed="rId3"/>
          <a:stretch>
            <a:fillRect/>
          </a:stretch>
        </p:blipFill>
        <p:spPr>
          <a:xfrm>
            <a:off x="3632738" y="542513"/>
            <a:ext cx="5511262" cy="4523624"/>
          </a:xfrm>
          <a:prstGeom prst="rect">
            <a:avLst/>
          </a:prstGeom>
        </p:spPr>
      </p:pic>
    </p:spTree>
    <p:extLst>
      <p:ext uri="{BB962C8B-B14F-4D97-AF65-F5344CB8AC3E}">
        <p14:creationId xmlns:p14="http://schemas.microsoft.com/office/powerpoint/2010/main" val="1631458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 name="Picture 2" descr="cid:image002.jpg@01D10FF8.B26F4E00">
            <a:extLst>
              <a:ext uri="{FF2B5EF4-FFF2-40B4-BE49-F238E27FC236}">
                <a16:creationId xmlns:a16="http://schemas.microsoft.com/office/drawing/2014/main" id="{41C5E6E3-09D1-4756-B94D-682E6BDB7F68}"/>
              </a:ext>
            </a:extLst>
          </p:cNvPr>
          <p:cNvPicPr>
            <a:picLocks noChangeAspect="1" noChangeArrowheads="1"/>
          </p:cNvPicPr>
          <p:nvPr/>
        </p:nvPicPr>
        <p:blipFill>
          <a:blip r:embed="rId2" cstate="print">
            <a:alphaModFix amt="50000"/>
            <a:extLst>
              <a:ext uri="{28A0092B-C50C-407E-A947-70E740481C1C}">
                <a14:useLocalDpi xmlns:a14="http://schemas.microsoft.com/office/drawing/2010/main" val="0"/>
              </a:ext>
            </a:extLst>
          </a:blip>
          <a:srcRect/>
          <a:stretch>
            <a:fillRect/>
          </a:stretch>
        </p:blipFill>
        <p:spPr bwMode="auto">
          <a:xfrm>
            <a:off x="1907704" y="123478"/>
            <a:ext cx="836637" cy="349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 name="pole tekstowe 183">
            <a:extLst>
              <a:ext uri="{FF2B5EF4-FFF2-40B4-BE49-F238E27FC236}">
                <a16:creationId xmlns:a16="http://schemas.microsoft.com/office/drawing/2014/main" id="{B0473C48-A996-4922-9BFF-863B038869E2}"/>
              </a:ext>
            </a:extLst>
          </p:cNvPr>
          <p:cNvSpPr txBox="1"/>
          <p:nvPr/>
        </p:nvSpPr>
        <p:spPr>
          <a:xfrm>
            <a:off x="3702152" y="81961"/>
            <a:ext cx="4760816" cy="442694"/>
          </a:xfrm>
          <a:prstGeom prst="rect">
            <a:avLst/>
          </a:prstGeom>
        </p:spPr>
        <p:txBody>
          <a:bodyPr vert="horz" wrap="square" lIns="91440" tIns="45720" rIns="91440" bIns="45720" rtlCol="0" anchor="ctr">
            <a:normAutofit fontScale="85000" lnSpcReduction="10000"/>
          </a:bodyPr>
          <a:lstStyle/>
          <a:p>
            <a:pPr algn="ctr"/>
            <a:r>
              <a:rPr lang="en-US" sz="2000" b="1" dirty="0"/>
              <a:t>Kangal Power Plant general characteristics</a:t>
            </a:r>
          </a:p>
        </p:txBody>
      </p:sp>
      <p:sp>
        <p:nvSpPr>
          <p:cNvPr id="13" name="Prostokąt 12">
            <a:extLst>
              <a:ext uri="{FF2B5EF4-FFF2-40B4-BE49-F238E27FC236}">
                <a16:creationId xmlns:a16="http://schemas.microsoft.com/office/drawing/2014/main" id="{3C08239B-570B-4C19-A0E2-336390BB2058}"/>
              </a:ext>
            </a:extLst>
          </p:cNvPr>
          <p:cNvSpPr/>
          <p:nvPr/>
        </p:nvSpPr>
        <p:spPr>
          <a:xfrm>
            <a:off x="107504" y="2067694"/>
            <a:ext cx="3384376" cy="2062103"/>
          </a:xfrm>
          <a:prstGeom prst="rect">
            <a:avLst/>
          </a:prstGeom>
          <a:noFill/>
        </p:spPr>
        <p:txBody>
          <a:bodyPr wrap="square">
            <a:spAutoFit/>
          </a:bodyPr>
          <a:lstStyle/>
          <a:p>
            <a:pPr algn="just"/>
            <a:r>
              <a:rPr lang="pl-PL" sz="1600" b="1" dirty="0">
                <a:solidFill>
                  <a:srgbClr val="003777"/>
                </a:solidFill>
              </a:rPr>
              <a:t>Overall cashflow of the project is </a:t>
            </a:r>
            <a:r>
              <a:rPr lang="en-US" sz="1600" b="1" dirty="0">
                <a:solidFill>
                  <a:srgbClr val="003777"/>
                </a:solidFill>
              </a:rPr>
              <a:t>positive</a:t>
            </a:r>
            <a:r>
              <a:rPr lang="pl-PL" sz="1600" b="1" dirty="0">
                <a:solidFill>
                  <a:srgbClr val="003777"/>
                </a:solidFill>
              </a:rPr>
              <a:t> only in Magnesium </a:t>
            </a:r>
            <a:r>
              <a:rPr lang="en-US" sz="1600" b="1" dirty="0">
                <a:solidFill>
                  <a:srgbClr val="003777"/>
                </a:solidFill>
              </a:rPr>
              <a:t>method</a:t>
            </a:r>
            <a:endParaRPr lang="en-US" sz="1600" dirty="0">
              <a:solidFill>
                <a:srgbClr val="003777"/>
              </a:solidFill>
            </a:endParaRPr>
          </a:p>
          <a:p>
            <a:pPr marL="342900" indent="-342900" algn="just">
              <a:buFont typeface="Arial" panose="020B0604020202020204" pitchFamily="34" charset="0"/>
              <a:buChar char="•"/>
            </a:pPr>
            <a:endParaRPr lang="en-US" sz="1600" dirty="0">
              <a:solidFill>
                <a:srgbClr val="003777"/>
              </a:solidFill>
            </a:endParaRPr>
          </a:p>
          <a:p>
            <a:pPr marL="342900" indent="-342900" algn="just">
              <a:buFont typeface="Arial" panose="020B0604020202020204" pitchFamily="34" charset="0"/>
              <a:buChar char="•"/>
            </a:pPr>
            <a:endParaRPr lang="en-US" sz="1600" dirty="0">
              <a:solidFill>
                <a:srgbClr val="003777"/>
              </a:solidFill>
            </a:endParaRPr>
          </a:p>
          <a:p>
            <a:pPr marL="342900" indent="-342900" algn="just">
              <a:buFont typeface="Arial" panose="020B0604020202020204" pitchFamily="34" charset="0"/>
              <a:buChar char="•"/>
            </a:pPr>
            <a:endParaRPr lang="en-US" sz="1600" dirty="0">
              <a:solidFill>
                <a:srgbClr val="003777"/>
              </a:solidFill>
            </a:endParaRPr>
          </a:p>
          <a:p>
            <a:pPr marL="342900" indent="-342900" algn="just">
              <a:buFont typeface="Arial" panose="020B0604020202020204" pitchFamily="34" charset="0"/>
              <a:buChar char="•"/>
            </a:pPr>
            <a:endParaRPr lang="en-US" sz="1600" dirty="0">
              <a:solidFill>
                <a:srgbClr val="003777"/>
              </a:solidFill>
            </a:endParaRPr>
          </a:p>
          <a:p>
            <a:pPr marL="342900" indent="-342900" algn="just">
              <a:buFont typeface="Arial" panose="020B0604020202020204" pitchFamily="34" charset="0"/>
              <a:buChar char="•"/>
            </a:pPr>
            <a:endParaRPr lang="en-US" sz="1600" dirty="0">
              <a:solidFill>
                <a:srgbClr val="003777"/>
              </a:solidFill>
            </a:endParaRPr>
          </a:p>
          <a:p>
            <a:pPr algn="just"/>
            <a:endParaRPr lang="en-US" sz="1600" dirty="0">
              <a:solidFill>
                <a:srgbClr val="003777"/>
              </a:solidFill>
            </a:endParaRPr>
          </a:p>
        </p:txBody>
      </p:sp>
      <p:pic>
        <p:nvPicPr>
          <p:cNvPr id="2" name="Obraz 1">
            <a:extLst>
              <a:ext uri="{FF2B5EF4-FFF2-40B4-BE49-F238E27FC236}">
                <a16:creationId xmlns:a16="http://schemas.microsoft.com/office/drawing/2014/main" id="{C4CBCF5A-83E6-4CCC-B65D-0F25A6E9424B}"/>
              </a:ext>
            </a:extLst>
          </p:cNvPr>
          <p:cNvPicPr>
            <a:picLocks noChangeAspect="1"/>
          </p:cNvPicPr>
          <p:nvPr/>
        </p:nvPicPr>
        <p:blipFill>
          <a:blip r:embed="rId3"/>
          <a:stretch>
            <a:fillRect/>
          </a:stretch>
        </p:blipFill>
        <p:spPr>
          <a:xfrm>
            <a:off x="3463280" y="524655"/>
            <a:ext cx="5468586" cy="4432176"/>
          </a:xfrm>
          <a:prstGeom prst="rect">
            <a:avLst/>
          </a:prstGeom>
        </p:spPr>
      </p:pic>
    </p:spTree>
    <p:extLst>
      <p:ext uri="{BB962C8B-B14F-4D97-AF65-F5344CB8AC3E}">
        <p14:creationId xmlns:p14="http://schemas.microsoft.com/office/powerpoint/2010/main" val="2298994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half" idx="2"/>
          </p:nvPr>
        </p:nvSpPr>
        <p:spPr>
          <a:xfrm>
            <a:off x="611560" y="1275606"/>
            <a:ext cx="8280920" cy="3600400"/>
          </a:xfrm>
        </p:spPr>
        <p:txBody>
          <a:bodyPr>
            <a:normAutofit/>
          </a:bodyPr>
          <a:lstStyle/>
          <a:p>
            <a:pPr marL="457200" lvl="0" indent="-457200">
              <a:lnSpc>
                <a:spcPct val="150000"/>
              </a:lnSpc>
              <a:buFont typeface="+mj-lt"/>
              <a:buAutoNum type="arabicPeriod"/>
            </a:pPr>
            <a:r>
              <a:rPr lang="pl-PL" sz="2000" dirty="0">
                <a:solidFill>
                  <a:schemeClr val="bg1">
                    <a:lumMod val="75000"/>
                  </a:schemeClr>
                </a:solidFill>
              </a:rPr>
              <a:t>Introduction</a:t>
            </a:r>
          </a:p>
          <a:p>
            <a:pPr marL="457200" lvl="0" indent="-457200">
              <a:lnSpc>
                <a:spcPct val="150000"/>
              </a:lnSpc>
              <a:buFont typeface="+mj-lt"/>
              <a:buAutoNum type="arabicPeriod"/>
            </a:pPr>
            <a:r>
              <a:rPr lang="en-US" sz="2000" dirty="0">
                <a:solidFill>
                  <a:schemeClr val="bg1">
                    <a:lumMod val="75000"/>
                  </a:schemeClr>
                </a:solidFill>
              </a:rPr>
              <a:t>Innovative magnesium FGD vs standard calcium FGD</a:t>
            </a:r>
            <a:endParaRPr lang="pl-PL" sz="2000" dirty="0">
              <a:solidFill>
                <a:schemeClr val="bg1">
                  <a:lumMod val="75000"/>
                </a:schemeClr>
              </a:solidFill>
            </a:endParaRPr>
          </a:p>
          <a:p>
            <a:pPr marL="457200" lvl="0" indent="-457200">
              <a:lnSpc>
                <a:spcPct val="150000"/>
              </a:lnSpc>
              <a:buFont typeface="+mj-lt"/>
              <a:buAutoNum type="arabicPeriod"/>
            </a:pPr>
            <a:r>
              <a:rPr lang="en-US" sz="2000" dirty="0">
                <a:solidFill>
                  <a:schemeClr val="bg1">
                    <a:lumMod val="75000"/>
                  </a:schemeClr>
                </a:solidFill>
              </a:rPr>
              <a:t>Combustion Byproducts </a:t>
            </a:r>
            <a:r>
              <a:rPr lang="pl-PL" sz="2000" dirty="0">
                <a:solidFill>
                  <a:schemeClr val="bg1">
                    <a:lumMod val="75000"/>
                  </a:schemeClr>
                </a:solidFill>
              </a:rPr>
              <a:t>- </a:t>
            </a:r>
            <a:r>
              <a:rPr lang="en-US" sz="2000" dirty="0">
                <a:solidFill>
                  <a:schemeClr val="bg1">
                    <a:lumMod val="75000"/>
                  </a:schemeClr>
                </a:solidFill>
              </a:rPr>
              <a:t>application as fertilizer</a:t>
            </a:r>
            <a:endParaRPr lang="pl-PL" sz="2000" dirty="0">
              <a:solidFill>
                <a:schemeClr val="bg1">
                  <a:lumMod val="75000"/>
                </a:schemeClr>
              </a:solidFill>
            </a:endParaRPr>
          </a:p>
          <a:p>
            <a:pPr marL="457200" lvl="0" indent="-457200">
              <a:lnSpc>
                <a:spcPct val="150000"/>
              </a:lnSpc>
              <a:buFont typeface="+mj-lt"/>
              <a:buAutoNum type="arabicPeriod"/>
            </a:pPr>
            <a:r>
              <a:rPr lang="en-US" sz="2000" dirty="0">
                <a:solidFill>
                  <a:schemeClr val="bg1">
                    <a:lumMod val="75000"/>
                  </a:schemeClr>
                </a:solidFill>
              </a:rPr>
              <a:t>Kangal</a:t>
            </a:r>
            <a:r>
              <a:rPr lang="pl-PL" sz="2000" dirty="0">
                <a:solidFill>
                  <a:schemeClr val="bg1">
                    <a:lumMod val="75000"/>
                  </a:schemeClr>
                </a:solidFill>
              </a:rPr>
              <a:t> Tirmik -</a:t>
            </a:r>
            <a:r>
              <a:rPr lang="en-US" sz="2000" dirty="0">
                <a:solidFill>
                  <a:schemeClr val="bg1">
                    <a:lumMod val="75000"/>
                  </a:schemeClr>
                </a:solidFill>
              </a:rPr>
              <a:t> case study</a:t>
            </a:r>
            <a:endParaRPr lang="pl-PL" sz="2000" dirty="0">
              <a:solidFill>
                <a:schemeClr val="bg1">
                  <a:lumMod val="75000"/>
                </a:schemeClr>
              </a:solidFill>
            </a:endParaRPr>
          </a:p>
          <a:p>
            <a:pPr marL="457200" lvl="0" indent="-457200">
              <a:lnSpc>
                <a:spcPct val="150000"/>
              </a:lnSpc>
              <a:buFont typeface="+mj-lt"/>
              <a:buAutoNum type="arabicPeriod"/>
            </a:pPr>
            <a:r>
              <a:rPr lang="en-US" sz="2000" b="1" dirty="0">
                <a:solidFill>
                  <a:schemeClr val="tx1">
                    <a:lumMod val="50000"/>
                  </a:schemeClr>
                </a:solidFill>
              </a:rPr>
              <a:t>Summary</a:t>
            </a:r>
            <a:endParaRPr lang="pl-PL" sz="2000" b="1" dirty="0">
              <a:solidFill>
                <a:schemeClr val="tx1">
                  <a:lumMod val="50000"/>
                </a:schemeClr>
              </a:solidFill>
            </a:endParaRPr>
          </a:p>
        </p:txBody>
      </p:sp>
      <p:sp>
        <p:nvSpPr>
          <p:cNvPr id="4" name="Symbol zastępczy tekstu 3"/>
          <p:cNvSpPr>
            <a:spLocks noGrp="1"/>
          </p:cNvSpPr>
          <p:nvPr>
            <p:ph type="body" sz="quarter" idx="11"/>
          </p:nvPr>
        </p:nvSpPr>
        <p:spPr/>
        <p:txBody>
          <a:bodyPr>
            <a:normAutofit lnSpcReduction="10000"/>
          </a:bodyPr>
          <a:lstStyle/>
          <a:p>
            <a:r>
              <a:rPr lang="pl-PL" sz="2400" b="1" dirty="0">
                <a:solidFill>
                  <a:srgbClr val="003777"/>
                </a:solidFill>
              </a:rPr>
              <a:t>Agenda</a:t>
            </a:r>
          </a:p>
        </p:txBody>
      </p:sp>
      <p:pic>
        <p:nvPicPr>
          <p:cNvPr id="5" name="Picture 2" descr="cid:image002.jpg@01D10FF8.B26F4E00">
            <a:extLst>
              <a:ext uri="{FF2B5EF4-FFF2-40B4-BE49-F238E27FC236}">
                <a16:creationId xmlns:a16="http://schemas.microsoft.com/office/drawing/2014/main" id="{570316D8-377E-488F-B00F-6BDEE13C42F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123478"/>
            <a:ext cx="836637" cy="349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8764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id:image002.jpg@01D10FF8.B26F4E00">
            <a:extLst>
              <a:ext uri="{FF2B5EF4-FFF2-40B4-BE49-F238E27FC236}">
                <a16:creationId xmlns:a16="http://schemas.microsoft.com/office/drawing/2014/main" id="{570316D8-377E-488F-B00F-6BDEE13C42F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123478"/>
            <a:ext cx="836637" cy="349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ole tekstowe 8">
            <a:extLst>
              <a:ext uri="{FF2B5EF4-FFF2-40B4-BE49-F238E27FC236}">
                <a16:creationId xmlns:a16="http://schemas.microsoft.com/office/drawing/2014/main" id="{0BCA6352-54C6-47CE-A823-23776048A0EE}"/>
              </a:ext>
            </a:extLst>
          </p:cNvPr>
          <p:cNvSpPr txBox="1"/>
          <p:nvPr/>
        </p:nvSpPr>
        <p:spPr>
          <a:xfrm>
            <a:off x="3702152" y="81961"/>
            <a:ext cx="4760816" cy="442694"/>
          </a:xfrm>
          <a:prstGeom prst="rect">
            <a:avLst/>
          </a:prstGeom>
        </p:spPr>
        <p:txBody>
          <a:bodyPr vert="horz" wrap="square" lIns="91440" tIns="45720" rIns="91440" bIns="45720" rtlCol="0" anchor="ctr">
            <a:normAutofit/>
          </a:bodyPr>
          <a:lstStyle/>
          <a:p>
            <a:pPr algn="ctr"/>
            <a:r>
              <a:rPr lang="pl-PL" sz="2000" b="1" dirty="0"/>
              <a:t>Summary</a:t>
            </a:r>
            <a:endParaRPr lang="en-US" sz="2000" b="1" dirty="0"/>
          </a:p>
        </p:txBody>
      </p:sp>
      <p:sp>
        <p:nvSpPr>
          <p:cNvPr id="10" name="pole tekstowe 9">
            <a:extLst>
              <a:ext uri="{FF2B5EF4-FFF2-40B4-BE49-F238E27FC236}">
                <a16:creationId xmlns:a16="http://schemas.microsoft.com/office/drawing/2014/main" id="{2194EBD9-F6A4-4BCB-BA9C-9AD45565CA3D}"/>
              </a:ext>
            </a:extLst>
          </p:cNvPr>
          <p:cNvSpPr txBox="1"/>
          <p:nvPr/>
        </p:nvSpPr>
        <p:spPr>
          <a:xfrm>
            <a:off x="1145868" y="879562"/>
            <a:ext cx="5112568" cy="3384376"/>
          </a:xfrm>
          <a:prstGeom prst="rect">
            <a:avLst/>
          </a:prstGeom>
        </p:spPr>
        <p:txBody>
          <a:bodyPr vert="horz" wrap="square" lIns="91440" tIns="45720" rIns="91440" bIns="45720" rtlCol="0" anchor="ctr">
            <a:normAutofit/>
          </a:bodyPr>
          <a:lstStyle/>
          <a:p>
            <a:pPr marL="342900" indent="-342900">
              <a:lnSpc>
                <a:spcPct val="150000"/>
              </a:lnSpc>
              <a:buFont typeface="Wingdings" panose="05000000000000000000" pitchFamily="2" charset="2"/>
              <a:buChar char="ü"/>
            </a:pPr>
            <a:r>
              <a:rPr lang="en-US" sz="2000" b="1" dirty="0"/>
              <a:t>The largest of a kind</a:t>
            </a:r>
          </a:p>
          <a:p>
            <a:pPr marL="342900" indent="-342900">
              <a:lnSpc>
                <a:spcPct val="150000"/>
              </a:lnSpc>
              <a:buFont typeface="Wingdings" panose="05000000000000000000" pitchFamily="2" charset="2"/>
              <a:buChar char="ü"/>
            </a:pPr>
            <a:r>
              <a:rPr lang="en-US" sz="2000" b="1" dirty="0">
                <a:latin typeface="+mn-lt"/>
              </a:rPr>
              <a:t>The first in Turkey</a:t>
            </a:r>
          </a:p>
          <a:p>
            <a:pPr marL="342900" indent="-342900">
              <a:lnSpc>
                <a:spcPct val="150000"/>
              </a:lnSpc>
              <a:buFont typeface="Wingdings" panose="05000000000000000000" pitchFamily="2" charset="2"/>
              <a:buChar char="ü"/>
            </a:pPr>
            <a:r>
              <a:rPr lang="en-US" sz="2000" b="1" dirty="0"/>
              <a:t>High efficiency of flue gas cleaning</a:t>
            </a:r>
            <a:endParaRPr lang="pl-PL" sz="2000" b="1" dirty="0"/>
          </a:p>
          <a:p>
            <a:pPr marL="342900" indent="-342900">
              <a:lnSpc>
                <a:spcPct val="150000"/>
              </a:lnSpc>
              <a:buFont typeface="Wingdings" panose="05000000000000000000" pitchFamily="2" charset="2"/>
              <a:buChar char="ü"/>
            </a:pPr>
            <a:r>
              <a:rPr lang="pl-PL" sz="2000" b="1" dirty="0"/>
              <a:t>Lower </a:t>
            </a:r>
            <a:r>
              <a:rPr lang="pl-PL" sz="2000" b="1" dirty="0" err="1"/>
              <a:t>water</a:t>
            </a:r>
            <a:r>
              <a:rPr lang="pl-PL" sz="2000" b="1" dirty="0"/>
              <a:t> </a:t>
            </a:r>
            <a:r>
              <a:rPr lang="pl-PL" sz="2000" b="1" dirty="0" err="1"/>
              <a:t>consumption</a:t>
            </a:r>
            <a:endParaRPr lang="en-US" sz="2000" b="1" dirty="0"/>
          </a:p>
          <a:p>
            <a:pPr marL="342900" indent="-342900">
              <a:lnSpc>
                <a:spcPct val="150000"/>
              </a:lnSpc>
              <a:buFont typeface="Wingdings" panose="05000000000000000000" pitchFamily="2" charset="2"/>
              <a:buChar char="ü"/>
            </a:pPr>
            <a:r>
              <a:rPr lang="en-US" sz="2000" b="1" dirty="0">
                <a:latin typeface="+mn-lt"/>
              </a:rPr>
              <a:t>Valuable byproduct</a:t>
            </a:r>
          </a:p>
          <a:p>
            <a:pPr marL="342900" indent="-342900">
              <a:lnSpc>
                <a:spcPct val="150000"/>
              </a:lnSpc>
              <a:buFont typeface="Wingdings" panose="05000000000000000000" pitchFamily="2" charset="2"/>
              <a:buChar char="ü"/>
            </a:pPr>
            <a:r>
              <a:rPr lang="en-US" sz="2000" b="1" dirty="0"/>
              <a:t>Great positive impact on environment</a:t>
            </a:r>
          </a:p>
        </p:txBody>
      </p:sp>
    </p:spTree>
    <p:extLst>
      <p:ext uri="{BB962C8B-B14F-4D97-AF65-F5344CB8AC3E}">
        <p14:creationId xmlns:p14="http://schemas.microsoft.com/office/powerpoint/2010/main" val="4189368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B31A6DFE-B37C-4A7C-A1D9-47C94394597B}"/>
              </a:ext>
            </a:extLst>
          </p:cNvPr>
          <p:cNvSpPr txBox="1"/>
          <p:nvPr/>
        </p:nvSpPr>
        <p:spPr>
          <a:xfrm>
            <a:off x="1403648" y="1203598"/>
            <a:ext cx="6552728" cy="3024336"/>
          </a:xfrm>
          <a:prstGeom prst="rect">
            <a:avLst/>
          </a:prstGeom>
        </p:spPr>
        <p:txBody>
          <a:bodyPr vert="horz" wrap="square" lIns="91440" tIns="45720" rIns="91440" bIns="45720" rtlCol="0" anchor="ctr">
            <a:normAutofit/>
          </a:bodyPr>
          <a:lstStyle/>
          <a:p>
            <a:pPr algn="ctr"/>
            <a:r>
              <a:rPr lang="en-US" sz="6000" b="1" dirty="0">
                <a:solidFill>
                  <a:srgbClr val="002060"/>
                </a:solidFill>
                <a:latin typeface="+mn-lt"/>
              </a:rPr>
              <a:t>Thank you for your attention!</a:t>
            </a:r>
          </a:p>
        </p:txBody>
      </p:sp>
      <p:pic>
        <p:nvPicPr>
          <p:cNvPr id="3" name="Picture 2" descr="cid:image002.jpg@01D10FF8.B26F4E00">
            <a:extLst>
              <a:ext uri="{FF2B5EF4-FFF2-40B4-BE49-F238E27FC236}">
                <a16:creationId xmlns:a16="http://schemas.microsoft.com/office/drawing/2014/main" id="{6FE71A60-B9A1-4A7A-A2C2-A2ECD3863F5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123478"/>
            <a:ext cx="836637" cy="349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1542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half" idx="2"/>
          </p:nvPr>
        </p:nvSpPr>
        <p:spPr>
          <a:xfrm>
            <a:off x="611560" y="1275606"/>
            <a:ext cx="8280920" cy="3600400"/>
          </a:xfrm>
        </p:spPr>
        <p:txBody>
          <a:bodyPr>
            <a:normAutofit/>
          </a:bodyPr>
          <a:lstStyle/>
          <a:p>
            <a:pPr marL="457200" lvl="0" indent="-457200">
              <a:lnSpc>
                <a:spcPct val="150000"/>
              </a:lnSpc>
              <a:buFont typeface="+mj-lt"/>
              <a:buAutoNum type="arabicPeriod"/>
            </a:pPr>
            <a:r>
              <a:rPr lang="pl-PL" sz="2000" b="1" dirty="0">
                <a:solidFill>
                  <a:schemeClr val="tx1">
                    <a:lumMod val="50000"/>
                  </a:schemeClr>
                </a:solidFill>
              </a:rPr>
              <a:t>Introduction</a:t>
            </a:r>
          </a:p>
          <a:p>
            <a:pPr marL="457200" lvl="0" indent="-457200">
              <a:lnSpc>
                <a:spcPct val="150000"/>
              </a:lnSpc>
              <a:buFont typeface="+mj-lt"/>
              <a:buAutoNum type="arabicPeriod"/>
            </a:pPr>
            <a:r>
              <a:rPr lang="en-US" sz="2000" dirty="0">
                <a:solidFill>
                  <a:schemeClr val="bg1">
                    <a:lumMod val="75000"/>
                  </a:schemeClr>
                </a:solidFill>
              </a:rPr>
              <a:t>Innovative magnesium FGD vs standard calcium FGD</a:t>
            </a:r>
            <a:endParaRPr lang="pl-PL" sz="2000" dirty="0">
              <a:solidFill>
                <a:schemeClr val="bg1">
                  <a:lumMod val="75000"/>
                </a:schemeClr>
              </a:solidFill>
            </a:endParaRPr>
          </a:p>
          <a:p>
            <a:pPr marL="457200" lvl="0" indent="-457200">
              <a:lnSpc>
                <a:spcPct val="150000"/>
              </a:lnSpc>
              <a:buFont typeface="+mj-lt"/>
              <a:buAutoNum type="arabicPeriod"/>
            </a:pPr>
            <a:r>
              <a:rPr lang="en-US" sz="2000" dirty="0">
                <a:solidFill>
                  <a:schemeClr val="bg1">
                    <a:lumMod val="75000"/>
                  </a:schemeClr>
                </a:solidFill>
              </a:rPr>
              <a:t>Combustion Byproducts </a:t>
            </a:r>
            <a:r>
              <a:rPr lang="pl-PL" sz="2000" dirty="0">
                <a:solidFill>
                  <a:schemeClr val="bg1">
                    <a:lumMod val="75000"/>
                  </a:schemeClr>
                </a:solidFill>
              </a:rPr>
              <a:t>- </a:t>
            </a:r>
            <a:r>
              <a:rPr lang="en-US" sz="2000" dirty="0">
                <a:solidFill>
                  <a:schemeClr val="bg1">
                    <a:lumMod val="75000"/>
                  </a:schemeClr>
                </a:solidFill>
              </a:rPr>
              <a:t>application as fertilizer</a:t>
            </a:r>
            <a:endParaRPr lang="pl-PL" sz="2000" dirty="0">
              <a:solidFill>
                <a:schemeClr val="bg1">
                  <a:lumMod val="75000"/>
                </a:schemeClr>
              </a:solidFill>
            </a:endParaRPr>
          </a:p>
          <a:p>
            <a:pPr marL="457200" lvl="0" indent="-457200">
              <a:lnSpc>
                <a:spcPct val="150000"/>
              </a:lnSpc>
              <a:buFont typeface="+mj-lt"/>
              <a:buAutoNum type="arabicPeriod"/>
            </a:pPr>
            <a:r>
              <a:rPr lang="en-US" sz="2000" dirty="0">
                <a:solidFill>
                  <a:schemeClr val="bg1">
                    <a:lumMod val="75000"/>
                  </a:schemeClr>
                </a:solidFill>
              </a:rPr>
              <a:t>Kangal</a:t>
            </a:r>
            <a:r>
              <a:rPr lang="pl-PL" sz="2000" dirty="0">
                <a:solidFill>
                  <a:schemeClr val="bg1">
                    <a:lumMod val="75000"/>
                  </a:schemeClr>
                </a:solidFill>
              </a:rPr>
              <a:t> Tirmik -</a:t>
            </a:r>
            <a:r>
              <a:rPr lang="en-US" sz="2000" dirty="0">
                <a:solidFill>
                  <a:schemeClr val="bg1">
                    <a:lumMod val="75000"/>
                  </a:schemeClr>
                </a:solidFill>
              </a:rPr>
              <a:t> case study</a:t>
            </a:r>
            <a:endParaRPr lang="pl-PL" sz="2000" dirty="0">
              <a:solidFill>
                <a:schemeClr val="bg1">
                  <a:lumMod val="75000"/>
                </a:schemeClr>
              </a:solidFill>
            </a:endParaRPr>
          </a:p>
          <a:p>
            <a:pPr marL="457200" lvl="0" indent="-457200">
              <a:lnSpc>
                <a:spcPct val="150000"/>
              </a:lnSpc>
              <a:buFont typeface="+mj-lt"/>
              <a:buAutoNum type="arabicPeriod"/>
            </a:pPr>
            <a:r>
              <a:rPr lang="en-US" sz="2000" dirty="0">
                <a:solidFill>
                  <a:schemeClr val="bg1">
                    <a:lumMod val="75000"/>
                  </a:schemeClr>
                </a:solidFill>
              </a:rPr>
              <a:t>Summary</a:t>
            </a:r>
            <a:endParaRPr lang="pl-PL" sz="2000" dirty="0">
              <a:solidFill>
                <a:schemeClr val="bg1">
                  <a:lumMod val="75000"/>
                </a:schemeClr>
              </a:solidFill>
            </a:endParaRPr>
          </a:p>
        </p:txBody>
      </p:sp>
      <p:sp>
        <p:nvSpPr>
          <p:cNvPr id="4" name="Symbol zastępczy tekstu 3"/>
          <p:cNvSpPr>
            <a:spLocks noGrp="1"/>
          </p:cNvSpPr>
          <p:nvPr>
            <p:ph type="body" sz="quarter" idx="11"/>
          </p:nvPr>
        </p:nvSpPr>
        <p:spPr/>
        <p:txBody>
          <a:bodyPr>
            <a:normAutofit lnSpcReduction="10000"/>
          </a:bodyPr>
          <a:lstStyle/>
          <a:p>
            <a:r>
              <a:rPr lang="pl-PL" sz="2400" b="1" dirty="0">
                <a:solidFill>
                  <a:srgbClr val="003777"/>
                </a:solidFill>
              </a:rPr>
              <a:t>Agenda</a:t>
            </a:r>
          </a:p>
        </p:txBody>
      </p:sp>
      <p:pic>
        <p:nvPicPr>
          <p:cNvPr id="5" name="Picture 2" descr="cid:image002.jpg@01D10FF8.B26F4E00">
            <a:extLst>
              <a:ext uri="{FF2B5EF4-FFF2-40B4-BE49-F238E27FC236}">
                <a16:creationId xmlns:a16="http://schemas.microsoft.com/office/drawing/2014/main" id="{570316D8-377E-488F-B00F-6BDEE13C42F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123478"/>
            <a:ext cx="836637" cy="349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7282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half" idx="2"/>
          </p:nvPr>
        </p:nvSpPr>
        <p:spPr>
          <a:xfrm>
            <a:off x="611560" y="1275606"/>
            <a:ext cx="8280920" cy="3600400"/>
          </a:xfrm>
        </p:spPr>
        <p:txBody>
          <a:bodyPr>
            <a:normAutofit/>
          </a:bodyPr>
          <a:lstStyle/>
          <a:p>
            <a:pPr marL="457200" lvl="0" indent="-457200">
              <a:lnSpc>
                <a:spcPct val="150000"/>
              </a:lnSpc>
              <a:buFont typeface="+mj-lt"/>
              <a:buAutoNum type="arabicPeriod"/>
            </a:pPr>
            <a:r>
              <a:rPr lang="pl-PL" sz="2000" dirty="0">
                <a:solidFill>
                  <a:schemeClr val="bg1">
                    <a:lumMod val="75000"/>
                  </a:schemeClr>
                </a:solidFill>
              </a:rPr>
              <a:t>Introduction</a:t>
            </a:r>
          </a:p>
          <a:p>
            <a:pPr marL="457200" lvl="0" indent="-457200">
              <a:lnSpc>
                <a:spcPct val="150000"/>
              </a:lnSpc>
              <a:buFont typeface="+mj-lt"/>
              <a:buAutoNum type="arabicPeriod"/>
            </a:pPr>
            <a:r>
              <a:rPr lang="en-US" sz="2000" b="1" dirty="0">
                <a:solidFill>
                  <a:schemeClr val="tx1">
                    <a:lumMod val="50000"/>
                  </a:schemeClr>
                </a:solidFill>
              </a:rPr>
              <a:t>Innovative magnesium FGD vs standard calcium FGD</a:t>
            </a:r>
            <a:endParaRPr lang="pl-PL" sz="2000" b="1" dirty="0">
              <a:solidFill>
                <a:schemeClr val="tx1">
                  <a:lumMod val="50000"/>
                </a:schemeClr>
              </a:solidFill>
            </a:endParaRPr>
          </a:p>
          <a:p>
            <a:pPr marL="457200" lvl="0" indent="-457200">
              <a:lnSpc>
                <a:spcPct val="150000"/>
              </a:lnSpc>
              <a:buFont typeface="+mj-lt"/>
              <a:buAutoNum type="arabicPeriod"/>
            </a:pPr>
            <a:r>
              <a:rPr lang="en-US" sz="2000" dirty="0">
                <a:solidFill>
                  <a:schemeClr val="bg1">
                    <a:lumMod val="75000"/>
                  </a:schemeClr>
                </a:solidFill>
              </a:rPr>
              <a:t>Combustion Byproducts </a:t>
            </a:r>
            <a:r>
              <a:rPr lang="pl-PL" sz="2000" dirty="0">
                <a:solidFill>
                  <a:schemeClr val="bg1">
                    <a:lumMod val="75000"/>
                  </a:schemeClr>
                </a:solidFill>
              </a:rPr>
              <a:t>- </a:t>
            </a:r>
            <a:r>
              <a:rPr lang="en-US" sz="2000" dirty="0">
                <a:solidFill>
                  <a:schemeClr val="bg1">
                    <a:lumMod val="75000"/>
                  </a:schemeClr>
                </a:solidFill>
              </a:rPr>
              <a:t>application as fertilizer</a:t>
            </a:r>
            <a:endParaRPr lang="pl-PL" sz="2000" dirty="0">
              <a:solidFill>
                <a:schemeClr val="bg1">
                  <a:lumMod val="75000"/>
                </a:schemeClr>
              </a:solidFill>
            </a:endParaRPr>
          </a:p>
          <a:p>
            <a:pPr marL="457200" lvl="0" indent="-457200">
              <a:lnSpc>
                <a:spcPct val="150000"/>
              </a:lnSpc>
              <a:buFont typeface="+mj-lt"/>
              <a:buAutoNum type="arabicPeriod"/>
            </a:pPr>
            <a:r>
              <a:rPr lang="en-US" sz="2000" dirty="0">
                <a:solidFill>
                  <a:schemeClr val="bg1">
                    <a:lumMod val="75000"/>
                  </a:schemeClr>
                </a:solidFill>
              </a:rPr>
              <a:t>Kangal</a:t>
            </a:r>
            <a:r>
              <a:rPr lang="pl-PL" sz="2000" dirty="0">
                <a:solidFill>
                  <a:schemeClr val="bg1">
                    <a:lumMod val="75000"/>
                  </a:schemeClr>
                </a:solidFill>
              </a:rPr>
              <a:t> Tirmik -</a:t>
            </a:r>
            <a:r>
              <a:rPr lang="en-US" sz="2000" dirty="0">
                <a:solidFill>
                  <a:schemeClr val="bg1">
                    <a:lumMod val="75000"/>
                  </a:schemeClr>
                </a:solidFill>
              </a:rPr>
              <a:t> case study</a:t>
            </a:r>
            <a:endParaRPr lang="pl-PL" sz="2000" dirty="0">
              <a:solidFill>
                <a:schemeClr val="bg1">
                  <a:lumMod val="75000"/>
                </a:schemeClr>
              </a:solidFill>
            </a:endParaRPr>
          </a:p>
          <a:p>
            <a:pPr marL="457200" lvl="0" indent="-457200">
              <a:lnSpc>
                <a:spcPct val="150000"/>
              </a:lnSpc>
              <a:buFont typeface="+mj-lt"/>
              <a:buAutoNum type="arabicPeriod"/>
            </a:pPr>
            <a:r>
              <a:rPr lang="en-US" sz="2000" dirty="0">
                <a:solidFill>
                  <a:schemeClr val="bg1">
                    <a:lumMod val="75000"/>
                  </a:schemeClr>
                </a:solidFill>
              </a:rPr>
              <a:t>Summary</a:t>
            </a:r>
            <a:endParaRPr lang="pl-PL" sz="2000" dirty="0">
              <a:solidFill>
                <a:schemeClr val="bg1">
                  <a:lumMod val="75000"/>
                </a:schemeClr>
              </a:solidFill>
            </a:endParaRPr>
          </a:p>
        </p:txBody>
      </p:sp>
      <p:sp>
        <p:nvSpPr>
          <p:cNvPr id="4" name="Symbol zastępczy tekstu 3"/>
          <p:cNvSpPr>
            <a:spLocks noGrp="1"/>
          </p:cNvSpPr>
          <p:nvPr>
            <p:ph type="body" sz="quarter" idx="11"/>
          </p:nvPr>
        </p:nvSpPr>
        <p:spPr/>
        <p:txBody>
          <a:bodyPr>
            <a:normAutofit lnSpcReduction="10000"/>
          </a:bodyPr>
          <a:lstStyle/>
          <a:p>
            <a:r>
              <a:rPr lang="pl-PL" sz="2400" b="1" dirty="0">
                <a:solidFill>
                  <a:srgbClr val="003777"/>
                </a:solidFill>
              </a:rPr>
              <a:t>Agenda</a:t>
            </a:r>
          </a:p>
        </p:txBody>
      </p:sp>
      <p:pic>
        <p:nvPicPr>
          <p:cNvPr id="5" name="Picture 2" descr="cid:image002.jpg@01D10FF8.B26F4E00">
            <a:extLst>
              <a:ext uri="{FF2B5EF4-FFF2-40B4-BE49-F238E27FC236}">
                <a16:creationId xmlns:a16="http://schemas.microsoft.com/office/drawing/2014/main" id="{570316D8-377E-488F-B00F-6BDEE13C42F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123478"/>
            <a:ext cx="836637" cy="349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2753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 name="Picture 2" descr="cid:image002.jpg@01D10FF8.B26F4E00">
            <a:extLst>
              <a:ext uri="{FF2B5EF4-FFF2-40B4-BE49-F238E27FC236}">
                <a16:creationId xmlns:a16="http://schemas.microsoft.com/office/drawing/2014/main" id="{41C5E6E3-09D1-4756-B94D-682E6BDB7F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123478"/>
            <a:ext cx="836637" cy="349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upa 15">
            <a:extLst>
              <a:ext uri="{FF2B5EF4-FFF2-40B4-BE49-F238E27FC236}">
                <a16:creationId xmlns:a16="http://schemas.microsoft.com/office/drawing/2014/main" id="{3F692706-4631-495B-A6BA-327F4A8E9E30}"/>
              </a:ext>
            </a:extLst>
          </p:cNvPr>
          <p:cNvGrpSpPr/>
          <p:nvPr/>
        </p:nvGrpSpPr>
        <p:grpSpPr>
          <a:xfrm>
            <a:off x="323528" y="1347614"/>
            <a:ext cx="2764869" cy="3147814"/>
            <a:chOff x="2301812" y="0"/>
            <a:chExt cx="4540375" cy="5169235"/>
          </a:xfrm>
        </p:grpSpPr>
        <p:pic>
          <p:nvPicPr>
            <p:cNvPr id="14" name="Grafika 13">
              <a:extLst>
                <a:ext uri="{FF2B5EF4-FFF2-40B4-BE49-F238E27FC236}">
                  <a16:creationId xmlns:a16="http://schemas.microsoft.com/office/drawing/2014/main" id="{B9964F3A-0DA5-43C5-909B-65F552E8F66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301812" y="0"/>
              <a:ext cx="4540375" cy="5143500"/>
            </a:xfrm>
            <a:prstGeom prst="rect">
              <a:avLst/>
            </a:prstGeom>
          </p:spPr>
        </p:pic>
        <p:sp>
          <p:nvSpPr>
            <p:cNvPr id="15" name="pole tekstowe 14">
              <a:extLst>
                <a:ext uri="{FF2B5EF4-FFF2-40B4-BE49-F238E27FC236}">
                  <a16:creationId xmlns:a16="http://schemas.microsoft.com/office/drawing/2014/main" id="{9340FD3D-8A18-4F8C-8CB3-FBDC3AB87DE8}"/>
                </a:ext>
              </a:extLst>
            </p:cNvPr>
            <p:cNvSpPr txBox="1"/>
            <p:nvPr/>
          </p:nvSpPr>
          <p:spPr>
            <a:xfrm>
              <a:off x="4211960" y="4881203"/>
              <a:ext cx="1080120" cy="288032"/>
            </a:xfrm>
            <a:prstGeom prst="rect">
              <a:avLst/>
            </a:prstGeom>
          </p:spPr>
          <p:txBody>
            <a:bodyPr vert="horz" wrap="square" lIns="91440" tIns="45720" rIns="91440" bIns="45720" rtlCol="0" anchor="ctr">
              <a:noAutofit/>
            </a:bodyPr>
            <a:lstStyle/>
            <a:p>
              <a:pPr algn="ctr"/>
              <a:r>
                <a:rPr lang="pl-PL" sz="600" dirty="0">
                  <a:latin typeface="Arial" panose="020B0604020202020204" pitchFamily="34" charset="0"/>
                  <a:cs typeface="Arial" panose="020B0604020202020204" pitchFamily="34" charset="0"/>
                </a:rPr>
                <a:t>by-product</a:t>
              </a:r>
              <a:endParaRPr lang="en-GB" sz="600" dirty="0">
                <a:latin typeface="Arial" panose="020B0604020202020204" pitchFamily="34" charset="0"/>
                <a:cs typeface="Arial" panose="020B0604020202020204" pitchFamily="34" charset="0"/>
              </a:endParaRPr>
            </a:p>
          </p:txBody>
        </p:sp>
        <p:sp>
          <p:nvSpPr>
            <p:cNvPr id="19" name="pole tekstowe 18">
              <a:extLst>
                <a:ext uri="{FF2B5EF4-FFF2-40B4-BE49-F238E27FC236}">
                  <a16:creationId xmlns:a16="http://schemas.microsoft.com/office/drawing/2014/main" id="{50F30FFE-1482-45D7-B1C8-369FE0505291}"/>
                </a:ext>
              </a:extLst>
            </p:cNvPr>
            <p:cNvSpPr txBox="1"/>
            <p:nvPr/>
          </p:nvSpPr>
          <p:spPr>
            <a:xfrm>
              <a:off x="5220072" y="4299942"/>
              <a:ext cx="1080120" cy="288032"/>
            </a:xfrm>
            <a:prstGeom prst="rect">
              <a:avLst/>
            </a:prstGeom>
          </p:spPr>
          <p:txBody>
            <a:bodyPr vert="horz" wrap="square" lIns="91440" tIns="45720" rIns="91440" bIns="45720" rtlCol="0" anchor="ctr">
              <a:noAutofit/>
            </a:bodyPr>
            <a:lstStyle/>
            <a:p>
              <a:pPr algn="ctr"/>
              <a:r>
                <a:rPr lang="pl-PL" sz="600" dirty="0">
                  <a:latin typeface="Arial" panose="020B0604020202020204" pitchFamily="34" charset="0"/>
                  <a:cs typeface="Arial" panose="020B0604020202020204" pitchFamily="34" charset="0"/>
                </a:rPr>
                <a:t>sorbent</a:t>
              </a:r>
              <a:endParaRPr lang="en-GB" sz="600" dirty="0">
                <a:latin typeface="Arial" panose="020B0604020202020204" pitchFamily="34" charset="0"/>
                <a:cs typeface="Arial" panose="020B0604020202020204" pitchFamily="34" charset="0"/>
              </a:endParaRPr>
            </a:p>
          </p:txBody>
        </p:sp>
      </p:grpSp>
      <p:sp>
        <p:nvSpPr>
          <p:cNvPr id="18" name="Prostokąt 17">
            <a:extLst>
              <a:ext uri="{FF2B5EF4-FFF2-40B4-BE49-F238E27FC236}">
                <a16:creationId xmlns:a16="http://schemas.microsoft.com/office/drawing/2014/main" id="{A8A16AC8-568B-41AD-9C46-97C58F19DB16}"/>
              </a:ext>
            </a:extLst>
          </p:cNvPr>
          <p:cNvSpPr/>
          <p:nvPr/>
        </p:nvSpPr>
        <p:spPr>
          <a:xfrm>
            <a:off x="3203808" y="1178414"/>
            <a:ext cx="5948098" cy="2564100"/>
          </a:xfrm>
          <a:prstGeom prst="rect">
            <a:avLst/>
          </a:prstGeom>
        </p:spPr>
        <p:txBody>
          <a:bodyPr wrap="squar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General concept and chemical mechanisms are similar for calcium and magnesium based wet FGD systems. </a:t>
            </a:r>
            <a:endParaRPr lang="pl-PL"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For both systems sorbent is mixed with water and sprayed in ab</a:t>
            </a:r>
            <a:r>
              <a:rPr lang="pl-PL" dirty="0">
                <a:latin typeface="Calibri" panose="020F0502020204030204" pitchFamily="34" charset="0"/>
                <a:ea typeface="Calibri" panose="020F0502020204030204" pitchFamily="34" charset="0"/>
                <a:cs typeface="Times New Roman" panose="02020603050405020304" pitchFamily="18" charset="0"/>
              </a:rPr>
              <a:t>sorb</a:t>
            </a:r>
            <a:r>
              <a:rPr lang="en-US" dirty="0">
                <a:latin typeface="Calibri" panose="020F0502020204030204" pitchFamily="34" charset="0"/>
                <a:ea typeface="Calibri" panose="020F0502020204030204" pitchFamily="34" charset="0"/>
                <a:cs typeface="Times New Roman" panose="02020603050405020304" pitchFamily="18" charset="0"/>
              </a:rPr>
              <a:t>tion tower to wash flue gas and absorb SO</a:t>
            </a:r>
            <a:r>
              <a:rPr lang="en-US" baseline="-25000" dirty="0">
                <a:latin typeface="Calibri" panose="020F0502020204030204" pitchFamily="34" charset="0"/>
                <a:ea typeface="Calibri" panose="020F0502020204030204" pitchFamily="34" charset="0"/>
                <a:cs typeface="Times New Roman" panose="02020603050405020304" pitchFamily="18" charset="0"/>
              </a:rPr>
              <a:t>2</a:t>
            </a:r>
            <a:r>
              <a:rPr lang="en-US" dirty="0">
                <a:latin typeface="Calibri" panose="020F0502020204030204" pitchFamily="34" charset="0"/>
                <a:ea typeface="Calibri" panose="020F0502020204030204" pitchFamily="34" charset="0"/>
                <a:cs typeface="Times New Roman" panose="02020603050405020304" pitchFamily="18" charset="0"/>
              </a:rPr>
              <a:t>. </a:t>
            </a:r>
            <a:endParaRPr lang="pl-PL"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pl-PL"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l-PL" i="1" dirty="0">
                <a:latin typeface="Calibri" panose="020F0502020204030204" pitchFamily="34" charset="0"/>
                <a:ea typeface="Calibri" panose="020F0502020204030204" pitchFamily="34" charset="0"/>
                <a:cs typeface="Times New Roman" panose="02020603050405020304" pitchFamily="18" charset="0"/>
              </a:rPr>
              <a:t>What is the difference?</a:t>
            </a: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Key difference is the product of chemical reaction.</a:t>
            </a:r>
            <a:endParaRPr lang="pl-PL"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pole tekstowe 22">
            <a:extLst>
              <a:ext uri="{FF2B5EF4-FFF2-40B4-BE49-F238E27FC236}">
                <a16:creationId xmlns:a16="http://schemas.microsoft.com/office/drawing/2014/main" id="{2790BCA2-8258-424B-8C9C-B91F395D147E}"/>
              </a:ext>
            </a:extLst>
          </p:cNvPr>
          <p:cNvSpPr txBox="1"/>
          <p:nvPr/>
        </p:nvSpPr>
        <p:spPr>
          <a:xfrm>
            <a:off x="3526616" y="76828"/>
            <a:ext cx="5187112" cy="442694"/>
          </a:xfrm>
          <a:prstGeom prst="rect">
            <a:avLst/>
          </a:prstGeom>
        </p:spPr>
        <p:txBody>
          <a:bodyPr vert="horz" wrap="square" lIns="91440" tIns="45720" rIns="91440" bIns="45720" rtlCol="0" anchor="ctr">
            <a:normAutofit fontScale="70000" lnSpcReduction="20000"/>
          </a:bodyPr>
          <a:lstStyle/>
          <a:p>
            <a:pPr algn="ctr"/>
            <a:r>
              <a:rPr lang="en-US" sz="2000" b="1" dirty="0"/>
              <a:t>Innovative magnesium FGD vs standard calcium FGD</a:t>
            </a:r>
          </a:p>
        </p:txBody>
      </p:sp>
      <p:sp>
        <p:nvSpPr>
          <p:cNvPr id="10" name="Prostokąt 9">
            <a:extLst>
              <a:ext uri="{FF2B5EF4-FFF2-40B4-BE49-F238E27FC236}">
                <a16:creationId xmlns:a16="http://schemas.microsoft.com/office/drawing/2014/main" id="{EA2B084D-7139-453B-B787-D59D5718A7C8}"/>
              </a:ext>
            </a:extLst>
          </p:cNvPr>
          <p:cNvSpPr/>
          <p:nvPr/>
        </p:nvSpPr>
        <p:spPr>
          <a:xfrm>
            <a:off x="15386" y="4790811"/>
            <a:ext cx="3600399" cy="215444"/>
          </a:xfrm>
          <a:prstGeom prst="rect">
            <a:avLst/>
          </a:prstGeom>
        </p:spPr>
        <p:txBody>
          <a:bodyPr wrap="square">
            <a:spAutoFit/>
          </a:bodyPr>
          <a:lstStyle/>
          <a:p>
            <a:pPr algn="ctr"/>
            <a:r>
              <a:rPr lang="pl-PL" sz="800" dirty="0"/>
              <a:t>Source: Wikipedia</a:t>
            </a:r>
            <a:endParaRPr lang="en-GB" sz="800" dirty="0"/>
          </a:p>
        </p:txBody>
      </p:sp>
    </p:spTree>
    <p:extLst>
      <p:ext uri="{BB962C8B-B14F-4D97-AF65-F5344CB8AC3E}">
        <p14:creationId xmlns:p14="http://schemas.microsoft.com/office/powerpoint/2010/main" val="231720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Grafika 90" descr="Fabryka">
            <a:extLst>
              <a:ext uri="{FF2B5EF4-FFF2-40B4-BE49-F238E27FC236}">
                <a16:creationId xmlns:a16="http://schemas.microsoft.com/office/drawing/2014/main" id="{A1730861-835C-4A37-A2CB-C4EDB93883B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30639" y="410337"/>
            <a:ext cx="993344" cy="993344"/>
          </a:xfrm>
          <a:prstGeom prst="rect">
            <a:avLst/>
          </a:prstGeom>
        </p:spPr>
      </p:pic>
      <p:grpSp>
        <p:nvGrpSpPr>
          <p:cNvPr id="180" name="Grupa 179">
            <a:extLst>
              <a:ext uri="{FF2B5EF4-FFF2-40B4-BE49-F238E27FC236}">
                <a16:creationId xmlns:a16="http://schemas.microsoft.com/office/drawing/2014/main" id="{A89DCD29-0D5B-41C7-A876-78F9202ECF63}"/>
              </a:ext>
            </a:extLst>
          </p:cNvPr>
          <p:cNvGrpSpPr/>
          <p:nvPr/>
        </p:nvGrpSpPr>
        <p:grpSpPr>
          <a:xfrm>
            <a:off x="634250" y="1806012"/>
            <a:ext cx="1281063" cy="1437198"/>
            <a:chOff x="634250" y="1806012"/>
            <a:chExt cx="1281063" cy="1437198"/>
          </a:xfrm>
        </p:grpSpPr>
        <p:grpSp>
          <p:nvGrpSpPr>
            <p:cNvPr id="149" name="Grupa 148">
              <a:extLst>
                <a:ext uri="{FF2B5EF4-FFF2-40B4-BE49-F238E27FC236}">
                  <a16:creationId xmlns:a16="http://schemas.microsoft.com/office/drawing/2014/main" id="{76B69A68-21E5-4AEF-A7E1-004D6C03EF3E}"/>
                </a:ext>
              </a:extLst>
            </p:cNvPr>
            <p:cNvGrpSpPr/>
            <p:nvPr/>
          </p:nvGrpSpPr>
          <p:grpSpPr>
            <a:xfrm>
              <a:off x="634250" y="1806012"/>
              <a:ext cx="767858" cy="1437198"/>
              <a:chOff x="6711530" y="3016736"/>
              <a:chExt cx="1004406" cy="1879943"/>
            </a:xfrm>
          </p:grpSpPr>
          <p:sp>
            <p:nvSpPr>
              <p:cNvPr id="177" name="Prostokąt: zaokrąglone rogi 176">
                <a:extLst>
                  <a:ext uri="{FF2B5EF4-FFF2-40B4-BE49-F238E27FC236}">
                    <a16:creationId xmlns:a16="http://schemas.microsoft.com/office/drawing/2014/main" id="{0212D764-4942-4576-AFEE-9A3B59E80649}"/>
                  </a:ext>
                </a:extLst>
              </p:cNvPr>
              <p:cNvSpPr/>
              <p:nvPr/>
            </p:nvSpPr>
            <p:spPr>
              <a:xfrm>
                <a:off x="6711530" y="3016736"/>
                <a:ext cx="1004406" cy="1879943"/>
              </a:xfrm>
              <a:prstGeom prst="roundRect">
                <a:avLst/>
              </a:prstGeom>
              <a:gradFill flip="none" rotWithShape="1">
                <a:gsLst>
                  <a:gs pos="0">
                    <a:srgbClr val="00B050"/>
                  </a:gs>
                  <a:gs pos="68000">
                    <a:srgbClr val="0070C0"/>
                  </a:gs>
                  <a:gs pos="40000">
                    <a:srgbClr val="92D050"/>
                  </a:gs>
                  <a:gs pos="100000">
                    <a:srgbClr val="002060"/>
                  </a:gs>
                </a:gsLst>
                <a:lin ang="2700000" scaled="1"/>
                <a:tileRect/>
              </a:gra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8" name="Prostokąt: zaokrąglone rogi 177">
                <a:extLst>
                  <a:ext uri="{FF2B5EF4-FFF2-40B4-BE49-F238E27FC236}">
                    <a16:creationId xmlns:a16="http://schemas.microsoft.com/office/drawing/2014/main" id="{0AE80129-D1C5-4C08-825A-48B02F55DA3F}"/>
                  </a:ext>
                </a:extLst>
              </p:cNvPr>
              <p:cNvSpPr/>
              <p:nvPr/>
            </p:nvSpPr>
            <p:spPr>
              <a:xfrm>
                <a:off x="6837614" y="3128032"/>
                <a:ext cx="752237" cy="1657349"/>
              </a:xfrm>
              <a:prstGeom prst="roundRect">
                <a:avLst/>
              </a:prstGeom>
              <a:solidFill>
                <a:sysClr val="window" lastClr="FFFFFF"/>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50" name="Grupa 149">
              <a:extLst>
                <a:ext uri="{FF2B5EF4-FFF2-40B4-BE49-F238E27FC236}">
                  <a16:creationId xmlns:a16="http://schemas.microsoft.com/office/drawing/2014/main" id="{FE7D88B2-ACEF-4933-84C3-2BB76A1D7AFC}"/>
                </a:ext>
              </a:extLst>
            </p:cNvPr>
            <p:cNvGrpSpPr/>
            <p:nvPr/>
          </p:nvGrpSpPr>
          <p:grpSpPr>
            <a:xfrm>
              <a:off x="1564791" y="2925340"/>
              <a:ext cx="163624" cy="168931"/>
              <a:chOff x="3523321" y="1302801"/>
              <a:chExt cx="1271894" cy="1313144"/>
            </a:xfrm>
          </p:grpSpPr>
          <p:sp>
            <p:nvSpPr>
              <p:cNvPr id="175" name="Owal 174">
                <a:extLst>
                  <a:ext uri="{FF2B5EF4-FFF2-40B4-BE49-F238E27FC236}">
                    <a16:creationId xmlns:a16="http://schemas.microsoft.com/office/drawing/2014/main" id="{3C3056C6-7989-4410-8507-2CAEF6EE9AAF}"/>
                  </a:ext>
                </a:extLst>
              </p:cNvPr>
              <p:cNvSpPr/>
              <p:nvPr/>
            </p:nvSpPr>
            <p:spPr>
              <a:xfrm rot="5400000">
                <a:off x="3502696" y="1323426"/>
                <a:ext cx="1313144" cy="1271894"/>
              </a:xfrm>
              <a:prstGeom prst="ellipse">
                <a:avLst/>
              </a:prstGeom>
              <a:no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6" name="Trójkąt równoramienny 175">
                <a:extLst>
                  <a:ext uri="{FF2B5EF4-FFF2-40B4-BE49-F238E27FC236}">
                    <a16:creationId xmlns:a16="http://schemas.microsoft.com/office/drawing/2014/main" id="{7F895A3C-F14B-4C4D-A0CD-1FC2D2D45648}"/>
                  </a:ext>
                </a:extLst>
              </p:cNvPr>
              <p:cNvSpPr/>
              <p:nvPr/>
            </p:nvSpPr>
            <p:spPr>
              <a:xfrm rot="5400000">
                <a:off x="3762978" y="1487677"/>
                <a:ext cx="1085853" cy="944185"/>
              </a:xfrm>
              <a:prstGeom prst="triangle">
                <a:avLst/>
              </a:prstGeom>
              <a:no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cxnSp>
          <p:nvCxnSpPr>
            <p:cNvPr id="151" name="Łącznik prosty 150">
              <a:extLst>
                <a:ext uri="{FF2B5EF4-FFF2-40B4-BE49-F238E27FC236}">
                  <a16:creationId xmlns:a16="http://schemas.microsoft.com/office/drawing/2014/main" id="{B0F35AFF-4017-4D51-B626-8F52680B5D6C}"/>
                </a:ext>
              </a:extLst>
            </p:cNvPr>
            <p:cNvCxnSpPr>
              <a:cxnSpLocks/>
              <a:stCxn id="175" idx="4"/>
            </p:cNvCxnSpPr>
            <p:nvPr/>
          </p:nvCxnSpPr>
          <p:spPr>
            <a:xfrm flipH="1">
              <a:off x="1402108" y="3009805"/>
              <a:ext cx="162683" cy="0"/>
            </a:xfrm>
            <a:prstGeom prst="line">
              <a:avLst/>
            </a:prstGeom>
            <a:noFill/>
            <a:ln w="12700" cap="flat" cmpd="sng" algn="ctr">
              <a:solidFill>
                <a:srgbClr val="2F528F"/>
              </a:solidFill>
              <a:prstDash val="solid"/>
              <a:miter lim="800000"/>
              <a:headEnd type="triangle"/>
            </a:ln>
            <a:effectLst/>
          </p:spPr>
        </p:cxnSp>
        <p:cxnSp>
          <p:nvCxnSpPr>
            <p:cNvPr id="152" name="Łącznik prosty 151">
              <a:extLst>
                <a:ext uri="{FF2B5EF4-FFF2-40B4-BE49-F238E27FC236}">
                  <a16:creationId xmlns:a16="http://schemas.microsoft.com/office/drawing/2014/main" id="{B1F3B4DD-73F4-41A5-BB19-AC9760FCEE24}"/>
                </a:ext>
              </a:extLst>
            </p:cNvPr>
            <p:cNvCxnSpPr>
              <a:cxnSpLocks/>
              <a:stCxn id="176" idx="0"/>
            </p:cNvCxnSpPr>
            <p:nvPr/>
          </p:nvCxnSpPr>
          <p:spPr>
            <a:xfrm>
              <a:off x="1726200" y="3009856"/>
              <a:ext cx="189113" cy="0"/>
            </a:xfrm>
            <a:prstGeom prst="line">
              <a:avLst/>
            </a:prstGeom>
            <a:noFill/>
            <a:ln w="12700" cap="flat" cmpd="sng" algn="ctr">
              <a:solidFill>
                <a:srgbClr val="2F528F"/>
              </a:solidFill>
              <a:prstDash val="solid"/>
              <a:miter lim="800000"/>
            </a:ln>
            <a:effectLst/>
          </p:spPr>
        </p:cxnSp>
        <p:cxnSp>
          <p:nvCxnSpPr>
            <p:cNvPr id="153" name="Łącznik prosty 152">
              <a:extLst>
                <a:ext uri="{FF2B5EF4-FFF2-40B4-BE49-F238E27FC236}">
                  <a16:creationId xmlns:a16="http://schemas.microsoft.com/office/drawing/2014/main" id="{4BE5FC67-8A9B-45A0-B88A-02216653468F}"/>
                </a:ext>
              </a:extLst>
            </p:cNvPr>
            <p:cNvCxnSpPr>
              <a:cxnSpLocks/>
            </p:cNvCxnSpPr>
            <p:nvPr/>
          </p:nvCxnSpPr>
          <p:spPr>
            <a:xfrm flipV="1">
              <a:off x="1911672" y="2262113"/>
              <a:ext cx="0" cy="744561"/>
            </a:xfrm>
            <a:prstGeom prst="line">
              <a:avLst/>
            </a:prstGeom>
            <a:noFill/>
            <a:ln w="12700" cap="flat" cmpd="sng" algn="ctr">
              <a:solidFill>
                <a:srgbClr val="2F528F"/>
              </a:solidFill>
              <a:prstDash val="solid"/>
              <a:miter lim="800000"/>
            </a:ln>
            <a:effectLst/>
          </p:spPr>
        </p:cxnSp>
        <p:cxnSp>
          <p:nvCxnSpPr>
            <p:cNvPr id="154" name="Łącznik prosty 153">
              <a:extLst>
                <a:ext uri="{FF2B5EF4-FFF2-40B4-BE49-F238E27FC236}">
                  <a16:creationId xmlns:a16="http://schemas.microsoft.com/office/drawing/2014/main" id="{1DCF8402-0417-4DF0-B2EF-BF1BD1F9C4C9}"/>
                </a:ext>
              </a:extLst>
            </p:cNvPr>
            <p:cNvCxnSpPr>
              <a:cxnSpLocks/>
            </p:cNvCxnSpPr>
            <p:nvPr/>
          </p:nvCxnSpPr>
          <p:spPr>
            <a:xfrm flipH="1">
              <a:off x="779359" y="2262113"/>
              <a:ext cx="1132314" cy="0"/>
            </a:xfrm>
            <a:prstGeom prst="line">
              <a:avLst/>
            </a:prstGeom>
            <a:noFill/>
            <a:ln w="12700" cap="flat" cmpd="sng" algn="ctr">
              <a:solidFill>
                <a:srgbClr val="2F528F"/>
              </a:solidFill>
              <a:prstDash val="solid"/>
              <a:miter lim="800000"/>
            </a:ln>
            <a:effectLst/>
          </p:spPr>
        </p:cxnSp>
        <p:grpSp>
          <p:nvGrpSpPr>
            <p:cNvPr id="155" name="Grupa 154">
              <a:extLst>
                <a:ext uri="{FF2B5EF4-FFF2-40B4-BE49-F238E27FC236}">
                  <a16:creationId xmlns:a16="http://schemas.microsoft.com/office/drawing/2014/main" id="{D1EC10C0-9AB1-4CB8-AC8D-813D89B5524A}"/>
                </a:ext>
              </a:extLst>
            </p:cNvPr>
            <p:cNvGrpSpPr/>
            <p:nvPr/>
          </p:nvGrpSpPr>
          <p:grpSpPr>
            <a:xfrm>
              <a:off x="744406" y="2262113"/>
              <a:ext cx="69903" cy="34952"/>
              <a:chOff x="4191000" y="1866900"/>
              <a:chExt cx="447676" cy="223838"/>
            </a:xfrm>
          </p:grpSpPr>
          <p:cxnSp>
            <p:nvCxnSpPr>
              <p:cNvPr id="172" name="Łącznik prosty 171">
                <a:extLst>
                  <a:ext uri="{FF2B5EF4-FFF2-40B4-BE49-F238E27FC236}">
                    <a16:creationId xmlns:a16="http://schemas.microsoft.com/office/drawing/2014/main" id="{5785DB44-2BB4-4373-B861-ECFA90FD7BE8}"/>
                  </a:ext>
                </a:extLst>
              </p:cNvPr>
              <p:cNvCxnSpPr/>
              <p:nvPr/>
            </p:nvCxnSpPr>
            <p:spPr>
              <a:xfrm flipH="1">
                <a:off x="4191000" y="1866900"/>
                <a:ext cx="223838" cy="223838"/>
              </a:xfrm>
              <a:prstGeom prst="line">
                <a:avLst/>
              </a:prstGeom>
              <a:noFill/>
              <a:ln w="6350" cap="flat" cmpd="sng" algn="ctr">
                <a:solidFill>
                  <a:srgbClr val="2F528F"/>
                </a:solidFill>
                <a:prstDash val="solid"/>
                <a:miter lim="800000"/>
              </a:ln>
              <a:effectLst/>
            </p:spPr>
          </p:cxnSp>
          <p:cxnSp>
            <p:nvCxnSpPr>
              <p:cNvPr id="173" name="Łącznik prosty 172">
                <a:extLst>
                  <a:ext uri="{FF2B5EF4-FFF2-40B4-BE49-F238E27FC236}">
                    <a16:creationId xmlns:a16="http://schemas.microsoft.com/office/drawing/2014/main" id="{38B9BFCE-8D6B-4ECE-9D94-AA0222EB2A87}"/>
                  </a:ext>
                </a:extLst>
              </p:cNvPr>
              <p:cNvCxnSpPr/>
              <p:nvPr/>
            </p:nvCxnSpPr>
            <p:spPr>
              <a:xfrm>
                <a:off x="4414838" y="1866900"/>
                <a:ext cx="223838" cy="223838"/>
              </a:xfrm>
              <a:prstGeom prst="line">
                <a:avLst/>
              </a:prstGeom>
              <a:noFill/>
              <a:ln w="6350" cap="flat" cmpd="sng" algn="ctr">
                <a:solidFill>
                  <a:srgbClr val="2F528F"/>
                </a:solidFill>
                <a:prstDash val="solid"/>
                <a:miter lim="800000"/>
              </a:ln>
              <a:effectLst/>
            </p:spPr>
          </p:cxnSp>
          <p:cxnSp>
            <p:nvCxnSpPr>
              <p:cNvPr id="174" name="Łącznik prosty 173">
                <a:extLst>
                  <a:ext uri="{FF2B5EF4-FFF2-40B4-BE49-F238E27FC236}">
                    <a16:creationId xmlns:a16="http://schemas.microsoft.com/office/drawing/2014/main" id="{D84AE674-D440-44CE-8F65-890C7A843F6B}"/>
                  </a:ext>
                </a:extLst>
              </p:cNvPr>
              <p:cNvCxnSpPr/>
              <p:nvPr/>
            </p:nvCxnSpPr>
            <p:spPr>
              <a:xfrm>
                <a:off x="4414838" y="1866900"/>
                <a:ext cx="0" cy="223838"/>
              </a:xfrm>
              <a:prstGeom prst="line">
                <a:avLst/>
              </a:prstGeom>
              <a:noFill/>
              <a:ln w="6350" cap="flat" cmpd="sng" algn="ctr">
                <a:solidFill>
                  <a:srgbClr val="2F528F"/>
                </a:solidFill>
                <a:prstDash val="solid"/>
                <a:miter lim="800000"/>
              </a:ln>
              <a:effectLst/>
            </p:spPr>
          </p:cxnSp>
        </p:grpSp>
        <p:grpSp>
          <p:nvGrpSpPr>
            <p:cNvPr id="156" name="Grupa 155">
              <a:extLst>
                <a:ext uri="{FF2B5EF4-FFF2-40B4-BE49-F238E27FC236}">
                  <a16:creationId xmlns:a16="http://schemas.microsoft.com/office/drawing/2014/main" id="{BBFF7D54-3B30-4556-9B29-28082300A55C}"/>
                </a:ext>
              </a:extLst>
            </p:cNvPr>
            <p:cNvGrpSpPr/>
            <p:nvPr/>
          </p:nvGrpSpPr>
          <p:grpSpPr>
            <a:xfrm>
              <a:off x="855171" y="2262113"/>
              <a:ext cx="69903" cy="34952"/>
              <a:chOff x="4191000" y="1866900"/>
              <a:chExt cx="447676" cy="223838"/>
            </a:xfrm>
          </p:grpSpPr>
          <p:cxnSp>
            <p:nvCxnSpPr>
              <p:cNvPr id="169" name="Łącznik prosty 168">
                <a:extLst>
                  <a:ext uri="{FF2B5EF4-FFF2-40B4-BE49-F238E27FC236}">
                    <a16:creationId xmlns:a16="http://schemas.microsoft.com/office/drawing/2014/main" id="{1BD4C9C7-15A5-4E0E-9EF2-A7657D9181B0}"/>
                  </a:ext>
                </a:extLst>
              </p:cNvPr>
              <p:cNvCxnSpPr/>
              <p:nvPr/>
            </p:nvCxnSpPr>
            <p:spPr>
              <a:xfrm flipH="1">
                <a:off x="4191000" y="1866900"/>
                <a:ext cx="223838" cy="223838"/>
              </a:xfrm>
              <a:prstGeom prst="line">
                <a:avLst/>
              </a:prstGeom>
              <a:noFill/>
              <a:ln w="6350" cap="flat" cmpd="sng" algn="ctr">
                <a:solidFill>
                  <a:srgbClr val="2F528F"/>
                </a:solidFill>
                <a:prstDash val="solid"/>
                <a:miter lim="800000"/>
              </a:ln>
              <a:effectLst/>
            </p:spPr>
          </p:cxnSp>
          <p:cxnSp>
            <p:nvCxnSpPr>
              <p:cNvPr id="170" name="Łącznik prosty 169">
                <a:extLst>
                  <a:ext uri="{FF2B5EF4-FFF2-40B4-BE49-F238E27FC236}">
                    <a16:creationId xmlns:a16="http://schemas.microsoft.com/office/drawing/2014/main" id="{9B8C42D0-1503-4BF3-A217-E70846BCF03E}"/>
                  </a:ext>
                </a:extLst>
              </p:cNvPr>
              <p:cNvCxnSpPr/>
              <p:nvPr/>
            </p:nvCxnSpPr>
            <p:spPr>
              <a:xfrm>
                <a:off x="4414838" y="1866900"/>
                <a:ext cx="223838" cy="223838"/>
              </a:xfrm>
              <a:prstGeom prst="line">
                <a:avLst/>
              </a:prstGeom>
              <a:noFill/>
              <a:ln w="6350" cap="flat" cmpd="sng" algn="ctr">
                <a:solidFill>
                  <a:srgbClr val="2F528F"/>
                </a:solidFill>
                <a:prstDash val="solid"/>
                <a:miter lim="800000"/>
              </a:ln>
              <a:effectLst/>
            </p:spPr>
          </p:cxnSp>
          <p:cxnSp>
            <p:nvCxnSpPr>
              <p:cNvPr id="171" name="Łącznik prosty 170">
                <a:extLst>
                  <a:ext uri="{FF2B5EF4-FFF2-40B4-BE49-F238E27FC236}">
                    <a16:creationId xmlns:a16="http://schemas.microsoft.com/office/drawing/2014/main" id="{F241BC88-F57E-4676-AFDD-3157DA55D08E}"/>
                  </a:ext>
                </a:extLst>
              </p:cNvPr>
              <p:cNvCxnSpPr/>
              <p:nvPr/>
            </p:nvCxnSpPr>
            <p:spPr>
              <a:xfrm>
                <a:off x="4414838" y="1866900"/>
                <a:ext cx="0" cy="223838"/>
              </a:xfrm>
              <a:prstGeom prst="line">
                <a:avLst/>
              </a:prstGeom>
              <a:noFill/>
              <a:ln w="6350" cap="flat" cmpd="sng" algn="ctr">
                <a:solidFill>
                  <a:srgbClr val="2F528F"/>
                </a:solidFill>
                <a:prstDash val="solid"/>
                <a:miter lim="800000"/>
              </a:ln>
              <a:effectLst/>
            </p:spPr>
          </p:cxnSp>
        </p:grpSp>
        <p:grpSp>
          <p:nvGrpSpPr>
            <p:cNvPr id="157" name="Grupa 156">
              <a:extLst>
                <a:ext uri="{FF2B5EF4-FFF2-40B4-BE49-F238E27FC236}">
                  <a16:creationId xmlns:a16="http://schemas.microsoft.com/office/drawing/2014/main" id="{B2E9ED86-2B62-4018-8A96-AFA2A0642159}"/>
                </a:ext>
              </a:extLst>
            </p:cNvPr>
            <p:cNvGrpSpPr/>
            <p:nvPr/>
          </p:nvGrpSpPr>
          <p:grpSpPr>
            <a:xfrm>
              <a:off x="970386" y="2262113"/>
              <a:ext cx="69903" cy="34952"/>
              <a:chOff x="4191000" y="1866900"/>
              <a:chExt cx="447676" cy="223838"/>
            </a:xfrm>
          </p:grpSpPr>
          <p:cxnSp>
            <p:nvCxnSpPr>
              <p:cNvPr id="166" name="Łącznik prosty 165">
                <a:extLst>
                  <a:ext uri="{FF2B5EF4-FFF2-40B4-BE49-F238E27FC236}">
                    <a16:creationId xmlns:a16="http://schemas.microsoft.com/office/drawing/2014/main" id="{CD34980A-96A1-484C-B448-3A3660C02C33}"/>
                  </a:ext>
                </a:extLst>
              </p:cNvPr>
              <p:cNvCxnSpPr/>
              <p:nvPr/>
            </p:nvCxnSpPr>
            <p:spPr>
              <a:xfrm flipH="1">
                <a:off x="4191000" y="1866900"/>
                <a:ext cx="223838" cy="223838"/>
              </a:xfrm>
              <a:prstGeom prst="line">
                <a:avLst/>
              </a:prstGeom>
              <a:noFill/>
              <a:ln w="6350" cap="flat" cmpd="sng" algn="ctr">
                <a:solidFill>
                  <a:srgbClr val="2F528F"/>
                </a:solidFill>
                <a:prstDash val="solid"/>
                <a:miter lim="800000"/>
              </a:ln>
              <a:effectLst/>
            </p:spPr>
          </p:cxnSp>
          <p:cxnSp>
            <p:nvCxnSpPr>
              <p:cNvPr id="167" name="Łącznik prosty 166">
                <a:extLst>
                  <a:ext uri="{FF2B5EF4-FFF2-40B4-BE49-F238E27FC236}">
                    <a16:creationId xmlns:a16="http://schemas.microsoft.com/office/drawing/2014/main" id="{103729C6-178B-4C5B-9027-E6F75E90FBA3}"/>
                  </a:ext>
                </a:extLst>
              </p:cNvPr>
              <p:cNvCxnSpPr/>
              <p:nvPr/>
            </p:nvCxnSpPr>
            <p:spPr>
              <a:xfrm>
                <a:off x="4414838" y="1866900"/>
                <a:ext cx="223838" cy="223838"/>
              </a:xfrm>
              <a:prstGeom prst="line">
                <a:avLst/>
              </a:prstGeom>
              <a:noFill/>
              <a:ln w="6350" cap="flat" cmpd="sng" algn="ctr">
                <a:solidFill>
                  <a:srgbClr val="2F528F"/>
                </a:solidFill>
                <a:prstDash val="solid"/>
                <a:miter lim="800000"/>
              </a:ln>
              <a:effectLst/>
            </p:spPr>
          </p:cxnSp>
          <p:cxnSp>
            <p:nvCxnSpPr>
              <p:cNvPr id="168" name="Łącznik prosty 167">
                <a:extLst>
                  <a:ext uri="{FF2B5EF4-FFF2-40B4-BE49-F238E27FC236}">
                    <a16:creationId xmlns:a16="http://schemas.microsoft.com/office/drawing/2014/main" id="{5C288181-ABF5-4FE4-8F54-E2F3AF21C71E}"/>
                  </a:ext>
                </a:extLst>
              </p:cNvPr>
              <p:cNvCxnSpPr/>
              <p:nvPr/>
            </p:nvCxnSpPr>
            <p:spPr>
              <a:xfrm>
                <a:off x="4414838" y="1866900"/>
                <a:ext cx="0" cy="223838"/>
              </a:xfrm>
              <a:prstGeom prst="line">
                <a:avLst/>
              </a:prstGeom>
              <a:noFill/>
              <a:ln w="6350" cap="flat" cmpd="sng" algn="ctr">
                <a:solidFill>
                  <a:srgbClr val="2F528F"/>
                </a:solidFill>
                <a:prstDash val="solid"/>
                <a:miter lim="800000"/>
              </a:ln>
              <a:effectLst/>
            </p:spPr>
          </p:cxnSp>
        </p:grpSp>
        <p:grpSp>
          <p:nvGrpSpPr>
            <p:cNvPr id="158" name="Grupa 157">
              <a:extLst>
                <a:ext uri="{FF2B5EF4-FFF2-40B4-BE49-F238E27FC236}">
                  <a16:creationId xmlns:a16="http://schemas.microsoft.com/office/drawing/2014/main" id="{F63BEA84-A1A5-4A63-A1EE-958E07623638}"/>
                </a:ext>
              </a:extLst>
            </p:cNvPr>
            <p:cNvGrpSpPr/>
            <p:nvPr/>
          </p:nvGrpSpPr>
          <p:grpSpPr>
            <a:xfrm>
              <a:off x="1086087" y="2262112"/>
              <a:ext cx="69903" cy="34952"/>
              <a:chOff x="4191000" y="1866900"/>
              <a:chExt cx="447676" cy="223838"/>
            </a:xfrm>
          </p:grpSpPr>
          <p:cxnSp>
            <p:nvCxnSpPr>
              <p:cNvPr id="163" name="Łącznik prosty 162">
                <a:extLst>
                  <a:ext uri="{FF2B5EF4-FFF2-40B4-BE49-F238E27FC236}">
                    <a16:creationId xmlns:a16="http://schemas.microsoft.com/office/drawing/2014/main" id="{8EC537A7-1FA3-4670-B2F8-CD886691DEBD}"/>
                  </a:ext>
                </a:extLst>
              </p:cNvPr>
              <p:cNvCxnSpPr/>
              <p:nvPr/>
            </p:nvCxnSpPr>
            <p:spPr>
              <a:xfrm flipH="1">
                <a:off x="4191000" y="1866900"/>
                <a:ext cx="223838" cy="223838"/>
              </a:xfrm>
              <a:prstGeom prst="line">
                <a:avLst/>
              </a:prstGeom>
              <a:noFill/>
              <a:ln w="6350" cap="flat" cmpd="sng" algn="ctr">
                <a:solidFill>
                  <a:srgbClr val="2F528F"/>
                </a:solidFill>
                <a:prstDash val="solid"/>
                <a:miter lim="800000"/>
              </a:ln>
              <a:effectLst/>
            </p:spPr>
          </p:cxnSp>
          <p:cxnSp>
            <p:nvCxnSpPr>
              <p:cNvPr id="164" name="Łącznik prosty 163">
                <a:extLst>
                  <a:ext uri="{FF2B5EF4-FFF2-40B4-BE49-F238E27FC236}">
                    <a16:creationId xmlns:a16="http://schemas.microsoft.com/office/drawing/2014/main" id="{7DA02637-5238-4532-9610-41A0A81BA73F}"/>
                  </a:ext>
                </a:extLst>
              </p:cNvPr>
              <p:cNvCxnSpPr/>
              <p:nvPr/>
            </p:nvCxnSpPr>
            <p:spPr>
              <a:xfrm>
                <a:off x="4414838" y="1866900"/>
                <a:ext cx="223838" cy="223838"/>
              </a:xfrm>
              <a:prstGeom prst="line">
                <a:avLst/>
              </a:prstGeom>
              <a:noFill/>
              <a:ln w="6350" cap="flat" cmpd="sng" algn="ctr">
                <a:solidFill>
                  <a:srgbClr val="2F528F"/>
                </a:solidFill>
                <a:prstDash val="solid"/>
                <a:miter lim="800000"/>
              </a:ln>
              <a:effectLst/>
            </p:spPr>
          </p:cxnSp>
          <p:cxnSp>
            <p:nvCxnSpPr>
              <p:cNvPr id="165" name="Łącznik prosty 164">
                <a:extLst>
                  <a:ext uri="{FF2B5EF4-FFF2-40B4-BE49-F238E27FC236}">
                    <a16:creationId xmlns:a16="http://schemas.microsoft.com/office/drawing/2014/main" id="{8B10E4E0-3462-4519-B08D-A40EA54FDAD9}"/>
                  </a:ext>
                </a:extLst>
              </p:cNvPr>
              <p:cNvCxnSpPr/>
              <p:nvPr/>
            </p:nvCxnSpPr>
            <p:spPr>
              <a:xfrm>
                <a:off x="4414838" y="1866900"/>
                <a:ext cx="0" cy="223838"/>
              </a:xfrm>
              <a:prstGeom prst="line">
                <a:avLst/>
              </a:prstGeom>
              <a:noFill/>
              <a:ln w="6350" cap="flat" cmpd="sng" algn="ctr">
                <a:solidFill>
                  <a:srgbClr val="2F528F"/>
                </a:solidFill>
                <a:prstDash val="solid"/>
                <a:miter lim="800000"/>
              </a:ln>
              <a:effectLst/>
            </p:spPr>
          </p:cxnSp>
        </p:grpSp>
        <p:grpSp>
          <p:nvGrpSpPr>
            <p:cNvPr id="159" name="Grupa 158">
              <a:extLst>
                <a:ext uri="{FF2B5EF4-FFF2-40B4-BE49-F238E27FC236}">
                  <a16:creationId xmlns:a16="http://schemas.microsoft.com/office/drawing/2014/main" id="{317DDD91-E8BF-4609-9E97-5DE9E19EDEA3}"/>
                </a:ext>
              </a:extLst>
            </p:cNvPr>
            <p:cNvGrpSpPr/>
            <p:nvPr/>
          </p:nvGrpSpPr>
          <p:grpSpPr>
            <a:xfrm>
              <a:off x="1202596" y="2262112"/>
              <a:ext cx="69903" cy="34952"/>
              <a:chOff x="4191000" y="1866900"/>
              <a:chExt cx="447676" cy="223838"/>
            </a:xfrm>
          </p:grpSpPr>
          <p:cxnSp>
            <p:nvCxnSpPr>
              <p:cNvPr id="160" name="Łącznik prosty 159">
                <a:extLst>
                  <a:ext uri="{FF2B5EF4-FFF2-40B4-BE49-F238E27FC236}">
                    <a16:creationId xmlns:a16="http://schemas.microsoft.com/office/drawing/2014/main" id="{E7EE292A-629D-46EC-AA45-C76AAC986476}"/>
                  </a:ext>
                </a:extLst>
              </p:cNvPr>
              <p:cNvCxnSpPr/>
              <p:nvPr/>
            </p:nvCxnSpPr>
            <p:spPr>
              <a:xfrm flipH="1">
                <a:off x="4191000" y="1866900"/>
                <a:ext cx="223838" cy="223838"/>
              </a:xfrm>
              <a:prstGeom prst="line">
                <a:avLst/>
              </a:prstGeom>
              <a:noFill/>
              <a:ln w="6350" cap="flat" cmpd="sng" algn="ctr">
                <a:solidFill>
                  <a:srgbClr val="2F528F"/>
                </a:solidFill>
                <a:prstDash val="solid"/>
                <a:miter lim="800000"/>
              </a:ln>
              <a:effectLst/>
            </p:spPr>
          </p:cxnSp>
          <p:cxnSp>
            <p:nvCxnSpPr>
              <p:cNvPr id="161" name="Łącznik prosty 160">
                <a:extLst>
                  <a:ext uri="{FF2B5EF4-FFF2-40B4-BE49-F238E27FC236}">
                    <a16:creationId xmlns:a16="http://schemas.microsoft.com/office/drawing/2014/main" id="{1CC1FB5C-44B5-4E7A-9529-3E687A01C9DC}"/>
                  </a:ext>
                </a:extLst>
              </p:cNvPr>
              <p:cNvCxnSpPr/>
              <p:nvPr/>
            </p:nvCxnSpPr>
            <p:spPr>
              <a:xfrm>
                <a:off x="4414838" y="1866900"/>
                <a:ext cx="223838" cy="223838"/>
              </a:xfrm>
              <a:prstGeom prst="line">
                <a:avLst/>
              </a:prstGeom>
              <a:noFill/>
              <a:ln w="6350" cap="flat" cmpd="sng" algn="ctr">
                <a:solidFill>
                  <a:srgbClr val="2F528F"/>
                </a:solidFill>
                <a:prstDash val="solid"/>
                <a:miter lim="800000"/>
              </a:ln>
              <a:effectLst/>
            </p:spPr>
          </p:cxnSp>
          <p:cxnSp>
            <p:nvCxnSpPr>
              <p:cNvPr id="162" name="Łącznik prosty 161">
                <a:extLst>
                  <a:ext uri="{FF2B5EF4-FFF2-40B4-BE49-F238E27FC236}">
                    <a16:creationId xmlns:a16="http://schemas.microsoft.com/office/drawing/2014/main" id="{AC0D35A2-705F-40B5-A79D-363FF50EAE59}"/>
                  </a:ext>
                </a:extLst>
              </p:cNvPr>
              <p:cNvCxnSpPr/>
              <p:nvPr/>
            </p:nvCxnSpPr>
            <p:spPr>
              <a:xfrm>
                <a:off x="4414838" y="1866900"/>
                <a:ext cx="0" cy="223838"/>
              </a:xfrm>
              <a:prstGeom prst="line">
                <a:avLst/>
              </a:prstGeom>
              <a:noFill/>
              <a:ln w="6350" cap="flat" cmpd="sng" algn="ctr">
                <a:solidFill>
                  <a:srgbClr val="2F528F"/>
                </a:solidFill>
                <a:prstDash val="solid"/>
                <a:miter lim="800000"/>
              </a:ln>
              <a:effectLst/>
            </p:spPr>
          </p:cxnSp>
        </p:grpSp>
      </p:grpSp>
      <p:sp>
        <p:nvSpPr>
          <p:cNvPr id="93" name="Trapez 92">
            <a:extLst>
              <a:ext uri="{FF2B5EF4-FFF2-40B4-BE49-F238E27FC236}">
                <a16:creationId xmlns:a16="http://schemas.microsoft.com/office/drawing/2014/main" id="{B8B2908F-92C3-464E-B2DF-543709E248E7}"/>
              </a:ext>
            </a:extLst>
          </p:cNvPr>
          <p:cNvSpPr/>
          <p:nvPr/>
        </p:nvSpPr>
        <p:spPr>
          <a:xfrm>
            <a:off x="1887437" y="515759"/>
            <a:ext cx="229335" cy="877453"/>
          </a:xfrm>
          <a:prstGeom prst="trapezoid">
            <a:avLst/>
          </a:prstGeom>
          <a:solidFill>
            <a:srgbClr val="00B050"/>
          </a:solidFill>
          <a:ln w="1270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94" name="Łącznik: łamany 93">
            <a:extLst>
              <a:ext uri="{FF2B5EF4-FFF2-40B4-BE49-F238E27FC236}">
                <a16:creationId xmlns:a16="http://schemas.microsoft.com/office/drawing/2014/main" id="{4C8D40E9-B038-4A17-BF08-C199CA6DABC7}"/>
              </a:ext>
            </a:extLst>
          </p:cNvPr>
          <p:cNvCxnSpPr>
            <a:cxnSpLocks/>
            <a:stCxn id="177" idx="0"/>
            <a:endCxn id="93" idx="2"/>
          </p:cNvCxnSpPr>
          <p:nvPr/>
        </p:nvCxnSpPr>
        <p:spPr>
          <a:xfrm rot="5400000" flipH="1" flipV="1">
            <a:off x="1303742" y="1107649"/>
            <a:ext cx="412800" cy="983926"/>
          </a:xfrm>
          <a:prstGeom prst="bentConnector3">
            <a:avLst/>
          </a:prstGeom>
          <a:noFill/>
          <a:ln w="12700" cap="flat" cmpd="sng" algn="ctr">
            <a:solidFill>
              <a:srgbClr val="00B050"/>
            </a:solidFill>
            <a:prstDash val="solid"/>
            <a:miter lim="800000"/>
            <a:tailEnd type="triangle"/>
          </a:ln>
          <a:effectLst/>
        </p:spPr>
      </p:cxnSp>
      <p:pic>
        <p:nvPicPr>
          <p:cNvPr id="95" name="Obraz 94">
            <a:extLst>
              <a:ext uri="{FF2B5EF4-FFF2-40B4-BE49-F238E27FC236}">
                <a16:creationId xmlns:a16="http://schemas.microsoft.com/office/drawing/2014/main" id="{FD98A483-F676-4D01-A8A2-59679A7BBC3D}"/>
              </a:ext>
            </a:extLst>
          </p:cNvPr>
          <p:cNvPicPr>
            <a:picLocks noChangeAspect="1"/>
          </p:cNvPicPr>
          <p:nvPr/>
        </p:nvPicPr>
        <p:blipFill rotWithShape="1">
          <a:blip r:embed="rId4"/>
          <a:srcRect l="6156" t="16582" r="6554" b="10670"/>
          <a:stretch/>
        </p:blipFill>
        <p:spPr>
          <a:xfrm>
            <a:off x="2222899" y="2087567"/>
            <a:ext cx="1052311" cy="744559"/>
          </a:xfrm>
          <a:prstGeom prst="rect">
            <a:avLst/>
          </a:prstGeom>
        </p:spPr>
      </p:pic>
      <p:grpSp>
        <p:nvGrpSpPr>
          <p:cNvPr id="96" name="Grupa 95">
            <a:extLst>
              <a:ext uri="{FF2B5EF4-FFF2-40B4-BE49-F238E27FC236}">
                <a16:creationId xmlns:a16="http://schemas.microsoft.com/office/drawing/2014/main" id="{085706B9-75B2-4833-BCB0-02810CD2DA97}"/>
              </a:ext>
            </a:extLst>
          </p:cNvPr>
          <p:cNvGrpSpPr/>
          <p:nvPr/>
        </p:nvGrpSpPr>
        <p:grpSpPr>
          <a:xfrm>
            <a:off x="1562576" y="3307684"/>
            <a:ext cx="163624" cy="168931"/>
            <a:chOff x="3523321" y="1302801"/>
            <a:chExt cx="1271894" cy="1313144"/>
          </a:xfrm>
        </p:grpSpPr>
        <p:sp>
          <p:nvSpPr>
            <p:cNvPr id="147" name="Owal 146">
              <a:extLst>
                <a:ext uri="{FF2B5EF4-FFF2-40B4-BE49-F238E27FC236}">
                  <a16:creationId xmlns:a16="http://schemas.microsoft.com/office/drawing/2014/main" id="{1C3E1142-0C9E-4A54-9520-FB7FFEF0B285}"/>
                </a:ext>
              </a:extLst>
            </p:cNvPr>
            <p:cNvSpPr/>
            <p:nvPr/>
          </p:nvSpPr>
          <p:spPr>
            <a:xfrm rot="5400000">
              <a:off x="3502696" y="1323426"/>
              <a:ext cx="1313144" cy="1271894"/>
            </a:xfrm>
            <a:prstGeom prst="ellipse">
              <a:avLst/>
            </a:prstGeom>
            <a:no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8" name="Trójkąt równoramienny 147">
              <a:extLst>
                <a:ext uri="{FF2B5EF4-FFF2-40B4-BE49-F238E27FC236}">
                  <a16:creationId xmlns:a16="http://schemas.microsoft.com/office/drawing/2014/main" id="{864BF211-CD39-45F7-A167-F284ABF5297B}"/>
                </a:ext>
              </a:extLst>
            </p:cNvPr>
            <p:cNvSpPr/>
            <p:nvPr/>
          </p:nvSpPr>
          <p:spPr>
            <a:xfrm rot="5400000">
              <a:off x="3762978" y="1487677"/>
              <a:ext cx="1085853" cy="944185"/>
            </a:xfrm>
            <a:prstGeom prst="triangle">
              <a:avLst/>
            </a:prstGeom>
            <a:no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cxnSp>
        <p:nvCxnSpPr>
          <p:cNvPr id="97" name="Łącznik: łamany 96">
            <a:extLst>
              <a:ext uri="{FF2B5EF4-FFF2-40B4-BE49-F238E27FC236}">
                <a16:creationId xmlns:a16="http://schemas.microsoft.com/office/drawing/2014/main" id="{E156A8A9-D24F-4482-BE21-E086AF990119}"/>
              </a:ext>
            </a:extLst>
          </p:cNvPr>
          <p:cNvCxnSpPr>
            <a:cxnSpLocks/>
            <a:stCxn id="148" idx="0"/>
            <a:endCxn id="95" idx="0"/>
          </p:cNvCxnSpPr>
          <p:nvPr/>
        </p:nvCxnSpPr>
        <p:spPr>
          <a:xfrm flipV="1">
            <a:off x="1723984" y="2087567"/>
            <a:ext cx="1025070" cy="1304633"/>
          </a:xfrm>
          <a:prstGeom prst="bentConnector4">
            <a:avLst>
              <a:gd name="adj1" fmla="val 23891"/>
              <a:gd name="adj2" fmla="val 113396"/>
            </a:avLst>
          </a:prstGeom>
          <a:noFill/>
          <a:ln w="12700" cap="flat" cmpd="sng" algn="ctr">
            <a:solidFill>
              <a:srgbClr val="2F528F"/>
            </a:solidFill>
            <a:prstDash val="solid"/>
            <a:miter lim="800000"/>
            <a:headEnd type="none"/>
            <a:tailEnd type="triangle"/>
          </a:ln>
          <a:effectLst/>
        </p:spPr>
      </p:cxnSp>
      <p:grpSp>
        <p:nvGrpSpPr>
          <p:cNvPr id="98" name="Grupa 97">
            <a:extLst>
              <a:ext uri="{FF2B5EF4-FFF2-40B4-BE49-F238E27FC236}">
                <a16:creationId xmlns:a16="http://schemas.microsoft.com/office/drawing/2014/main" id="{CC16647F-109B-44F0-BD8A-1F7B626A7117}"/>
              </a:ext>
            </a:extLst>
          </p:cNvPr>
          <p:cNvGrpSpPr/>
          <p:nvPr/>
        </p:nvGrpSpPr>
        <p:grpSpPr>
          <a:xfrm rot="10800000">
            <a:off x="1562576" y="4465626"/>
            <a:ext cx="163624" cy="168931"/>
            <a:chOff x="3523321" y="1302801"/>
            <a:chExt cx="1271894" cy="1313144"/>
          </a:xfrm>
        </p:grpSpPr>
        <p:sp>
          <p:nvSpPr>
            <p:cNvPr id="145" name="Owal 144">
              <a:extLst>
                <a:ext uri="{FF2B5EF4-FFF2-40B4-BE49-F238E27FC236}">
                  <a16:creationId xmlns:a16="http://schemas.microsoft.com/office/drawing/2014/main" id="{D9653522-B92E-4F85-A62A-E931D7E9F72A}"/>
                </a:ext>
              </a:extLst>
            </p:cNvPr>
            <p:cNvSpPr/>
            <p:nvPr/>
          </p:nvSpPr>
          <p:spPr>
            <a:xfrm rot="5400000">
              <a:off x="3502696" y="1323426"/>
              <a:ext cx="1313144" cy="1271894"/>
            </a:xfrm>
            <a:prstGeom prst="ellipse">
              <a:avLst/>
            </a:prstGeom>
            <a:no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6" name="Trójkąt równoramienny 145">
              <a:extLst>
                <a:ext uri="{FF2B5EF4-FFF2-40B4-BE49-F238E27FC236}">
                  <a16:creationId xmlns:a16="http://schemas.microsoft.com/office/drawing/2014/main" id="{C13E93A0-CF07-4BCC-A5E8-6921EB305EB4}"/>
                </a:ext>
              </a:extLst>
            </p:cNvPr>
            <p:cNvSpPr/>
            <p:nvPr/>
          </p:nvSpPr>
          <p:spPr>
            <a:xfrm rot="5400000">
              <a:off x="3762978" y="1487677"/>
              <a:ext cx="1085853" cy="944185"/>
            </a:xfrm>
            <a:prstGeom prst="triangle">
              <a:avLst/>
            </a:prstGeom>
            <a:no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cxnSp>
        <p:nvCxnSpPr>
          <p:cNvPr id="99" name="Łącznik: łamany 98">
            <a:extLst>
              <a:ext uri="{FF2B5EF4-FFF2-40B4-BE49-F238E27FC236}">
                <a16:creationId xmlns:a16="http://schemas.microsoft.com/office/drawing/2014/main" id="{7E02E651-CB01-43A7-B353-D10057E498D0}"/>
              </a:ext>
            </a:extLst>
          </p:cNvPr>
          <p:cNvCxnSpPr>
            <a:cxnSpLocks/>
            <a:stCxn id="95" idx="2"/>
            <a:endCxn id="145" idx="4"/>
          </p:cNvCxnSpPr>
          <p:nvPr/>
        </p:nvCxnSpPr>
        <p:spPr>
          <a:xfrm rot="5400000">
            <a:off x="1378645" y="3179682"/>
            <a:ext cx="1717965" cy="1022855"/>
          </a:xfrm>
          <a:prstGeom prst="bentConnector2">
            <a:avLst/>
          </a:prstGeom>
          <a:noFill/>
          <a:ln w="12700" cap="flat" cmpd="sng" algn="ctr">
            <a:solidFill>
              <a:srgbClr val="2F528F"/>
            </a:solidFill>
            <a:prstDash val="solid"/>
            <a:miter lim="800000"/>
            <a:headEnd type="none"/>
            <a:tailEnd type="triangle"/>
          </a:ln>
          <a:effectLst/>
        </p:spPr>
      </p:cxnSp>
      <p:cxnSp>
        <p:nvCxnSpPr>
          <p:cNvPr id="100" name="Łącznik prosty ze strzałką 99">
            <a:extLst>
              <a:ext uri="{FF2B5EF4-FFF2-40B4-BE49-F238E27FC236}">
                <a16:creationId xmlns:a16="http://schemas.microsoft.com/office/drawing/2014/main" id="{73953665-C084-45B3-9297-38817E73168C}"/>
              </a:ext>
            </a:extLst>
          </p:cNvPr>
          <p:cNvCxnSpPr>
            <a:stCxn id="146" idx="0"/>
          </p:cNvCxnSpPr>
          <p:nvPr/>
        </p:nvCxnSpPr>
        <p:spPr>
          <a:xfrm flipH="1">
            <a:off x="697529" y="4550041"/>
            <a:ext cx="867261" cy="0"/>
          </a:xfrm>
          <a:prstGeom prst="straightConnector1">
            <a:avLst/>
          </a:prstGeom>
          <a:noFill/>
          <a:ln w="12700" cap="flat" cmpd="sng" algn="ctr">
            <a:solidFill>
              <a:srgbClr val="2F528F"/>
            </a:solidFill>
            <a:prstDash val="solid"/>
            <a:miter lim="800000"/>
            <a:headEnd type="none"/>
            <a:tailEnd type="triangle"/>
          </a:ln>
          <a:effectLst/>
        </p:spPr>
      </p:cxnSp>
      <p:pic>
        <p:nvPicPr>
          <p:cNvPr id="101" name="Obraz 100">
            <a:extLst>
              <a:ext uri="{FF2B5EF4-FFF2-40B4-BE49-F238E27FC236}">
                <a16:creationId xmlns:a16="http://schemas.microsoft.com/office/drawing/2014/main" id="{B9441AE6-96A4-499B-A0ED-4DB72487C7D5}"/>
              </a:ext>
            </a:extLst>
          </p:cNvPr>
          <p:cNvPicPr>
            <a:picLocks noChangeAspect="1"/>
          </p:cNvPicPr>
          <p:nvPr/>
        </p:nvPicPr>
        <p:blipFill rotWithShape="1">
          <a:blip r:embed="rId5"/>
          <a:srcRect t="541" b="727"/>
          <a:stretch/>
        </p:blipFill>
        <p:spPr>
          <a:xfrm>
            <a:off x="4181199" y="695379"/>
            <a:ext cx="1391446" cy="1465028"/>
          </a:xfrm>
          <a:prstGeom prst="rect">
            <a:avLst/>
          </a:prstGeom>
        </p:spPr>
      </p:pic>
      <p:grpSp>
        <p:nvGrpSpPr>
          <p:cNvPr id="102" name="Grupa 101">
            <a:extLst>
              <a:ext uri="{FF2B5EF4-FFF2-40B4-BE49-F238E27FC236}">
                <a16:creationId xmlns:a16="http://schemas.microsoft.com/office/drawing/2014/main" id="{FEE1608A-6B2C-42AB-958E-39B9991E2B3E}"/>
              </a:ext>
            </a:extLst>
          </p:cNvPr>
          <p:cNvGrpSpPr/>
          <p:nvPr/>
        </p:nvGrpSpPr>
        <p:grpSpPr>
          <a:xfrm>
            <a:off x="3491787" y="2375381"/>
            <a:ext cx="163624" cy="168931"/>
            <a:chOff x="3523321" y="1302801"/>
            <a:chExt cx="1271894" cy="1313144"/>
          </a:xfrm>
        </p:grpSpPr>
        <p:sp>
          <p:nvSpPr>
            <p:cNvPr id="143" name="Owal 142">
              <a:extLst>
                <a:ext uri="{FF2B5EF4-FFF2-40B4-BE49-F238E27FC236}">
                  <a16:creationId xmlns:a16="http://schemas.microsoft.com/office/drawing/2014/main" id="{E839601C-C8B4-4E74-9822-CFC462BF1483}"/>
                </a:ext>
              </a:extLst>
            </p:cNvPr>
            <p:cNvSpPr/>
            <p:nvPr/>
          </p:nvSpPr>
          <p:spPr>
            <a:xfrm rot="5400000">
              <a:off x="3502696" y="1323426"/>
              <a:ext cx="1313144" cy="1271894"/>
            </a:xfrm>
            <a:prstGeom prst="ellipse">
              <a:avLst/>
            </a:prstGeom>
            <a:no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4" name="Trójkąt równoramienny 143">
              <a:extLst>
                <a:ext uri="{FF2B5EF4-FFF2-40B4-BE49-F238E27FC236}">
                  <a16:creationId xmlns:a16="http://schemas.microsoft.com/office/drawing/2014/main" id="{E6C28877-0446-4CF7-B6A4-90259E55788F}"/>
                </a:ext>
              </a:extLst>
            </p:cNvPr>
            <p:cNvSpPr/>
            <p:nvPr/>
          </p:nvSpPr>
          <p:spPr>
            <a:xfrm rot="5400000">
              <a:off x="3762978" y="1487677"/>
              <a:ext cx="1085853" cy="944185"/>
            </a:xfrm>
            <a:prstGeom prst="triangle">
              <a:avLst/>
            </a:prstGeom>
            <a:no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cxnSp>
        <p:nvCxnSpPr>
          <p:cNvPr id="103" name="Łącznik: łamany 102">
            <a:extLst>
              <a:ext uri="{FF2B5EF4-FFF2-40B4-BE49-F238E27FC236}">
                <a16:creationId xmlns:a16="http://schemas.microsoft.com/office/drawing/2014/main" id="{E840D006-6D93-4C30-AE54-34750E273622}"/>
              </a:ext>
            </a:extLst>
          </p:cNvPr>
          <p:cNvCxnSpPr>
            <a:cxnSpLocks/>
            <a:stCxn id="95" idx="3"/>
            <a:endCxn id="143" idx="4"/>
          </p:cNvCxnSpPr>
          <p:nvPr/>
        </p:nvCxnSpPr>
        <p:spPr>
          <a:xfrm flipV="1">
            <a:off x="3275209" y="2459847"/>
            <a:ext cx="216578" cy="1"/>
          </a:xfrm>
          <a:prstGeom prst="bentConnector3">
            <a:avLst/>
          </a:prstGeom>
          <a:noFill/>
          <a:ln w="12700" cap="flat" cmpd="sng" algn="ctr">
            <a:solidFill>
              <a:srgbClr val="2F528F"/>
            </a:solidFill>
            <a:prstDash val="solid"/>
            <a:miter lim="800000"/>
            <a:headEnd type="none"/>
            <a:tailEnd type="triangle"/>
          </a:ln>
          <a:effectLst/>
        </p:spPr>
      </p:cxnSp>
      <p:cxnSp>
        <p:nvCxnSpPr>
          <p:cNvPr id="104" name="Łącznik: łamany 103">
            <a:extLst>
              <a:ext uri="{FF2B5EF4-FFF2-40B4-BE49-F238E27FC236}">
                <a16:creationId xmlns:a16="http://schemas.microsoft.com/office/drawing/2014/main" id="{43A58769-A26D-44ED-A029-F6B9178C2EEB}"/>
              </a:ext>
            </a:extLst>
          </p:cNvPr>
          <p:cNvCxnSpPr>
            <a:cxnSpLocks/>
            <a:stCxn id="144" idx="0"/>
            <a:endCxn id="101" idx="1"/>
          </p:cNvCxnSpPr>
          <p:nvPr/>
        </p:nvCxnSpPr>
        <p:spPr>
          <a:xfrm flipV="1">
            <a:off x="3653197" y="1427893"/>
            <a:ext cx="528002" cy="1032006"/>
          </a:xfrm>
          <a:prstGeom prst="bentConnector3">
            <a:avLst/>
          </a:prstGeom>
          <a:noFill/>
          <a:ln w="12700" cap="flat" cmpd="sng" algn="ctr">
            <a:solidFill>
              <a:srgbClr val="2F528F"/>
            </a:solidFill>
            <a:prstDash val="solid"/>
            <a:miter lim="800000"/>
            <a:headEnd type="none"/>
            <a:tailEnd type="triangle"/>
          </a:ln>
          <a:effectLst/>
        </p:spPr>
      </p:cxnSp>
      <p:grpSp>
        <p:nvGrpSpPr>
          <p:cNvPr id="179" name="Grupa 178">
            <a:extLst>
              <a:ext uri="{FF2B5EF4-FFF2-40B4-BE49-F238E27FC236}">
                <a16:creationId xmlns:a16="http://schemas.microsoft.com/office/drawing/2014/main" id="{57983F03-5690-452B-BCA0-7F0AAB4D630E}"/>
              </a:ext>
            </a:extLst>
          </p:cNvPr>
          <p:cNvGrpSpPr/>
          <p:nvPr/>
        </p:nvGrpSpPr>
        <p:grpSpPr>
          <a:xfrm>
            <a:off x="7619931" y="969147"/>
            <a:ext cx="713058" cy="737064"/>
            <a:chOff x="7619931" y="969147"/>
            <a:chExt cx="713058" cy="737064"/>
          </a:xfrm>
        </p:grpSpPr>
        <p:sp>
          <p:nvSpPr>
            <p:cNvPr id="137" name="Prostokąt: zaokrąglone rogi 136">
              <a:extLst>
                <a:ext uri="{FF2B5EF4-FFF2-40B4-BE49-F238E27FC236}">
                  <a16:creationId xmlns:a16="http://schemas.microsoft.com/office/drawing/2014/main" id="{25F99B24-6636-4804-A8F6-54DA140CD013}"/>
                </a:ext>
              </a:extLst>
            </p:cNvPr>
            <p:cNvSpPr/>
            <p:nvPr/>
          </p:nvSpPr>
          <p:spPr>
            <a:xfrm>
              <a:off x="7634025" y="976906"/>
              <a:ext cx="688261" cy="729305"/>
            </a:xfrm>
            <a:prstGeom prst="roundRect">
              <a:avLst/>
            </a:prstGeom>
            <a:gradFill>
              <a:gsLst>
                <a:gs pos="0">
                  <a:srgbClr val="4472C4">
                    <a:lumMod val="5000"/>
                    <a:lumOff val="95000"/>
                  </a:srgbClr>
                </a:gs>
                <a:gs pos="67000">
                  <a:srgbClr val="002060"/>
                </a:gs>
                <a:gs pos="83000">
                  <a:srgbClr val="4472C4">
                    <a:lumMod val="45000"/>
                    <a:lumOff val="55000"/>
                  </a:srgbClr>
                </a:gs>
                <a:gs pos="100000">
                  <a:srgbClr val="4472C4">
                    <a:lumMod val="30000"/>
                    <a:lumOff val="70000"/>
                  </a:srgbClr>
                </a:gs>
              </a:gsLst>
              <a:lin ang="5400000" scaled="1"/>
            </a:gra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8" name="Prostokąt: zaokrąglone rogi 137">
              <a:extLst>
                <a:ext uri="{FF2B5EF4-FFF2-40B4-BE49-F238E27FC236}">
                  <a16:creationId xmlns:a16="http://schemas.microsoft.com/office/drawing/2014/main" id="{044F0586-55CB-4C74-89F0-6A10D18461B6}"/>
                </a:ext>
              </a:extLst>
            </p:cNvPr>
            <p:cNvSpPr/>
            <p:nvPr/>
          </p:nvSpPr>
          <p:spPr>
            <a:xfrm>
              <a:off x="7700689" y="976906"/>
              <a:ext cx="554931" cy="677256"/>
            </a:xfrm>
            <a:prstGeom prst="roundRect">
              <a:avLst/>
            </a:prstGeom>
            <a:solidFill>
              <a:srgbClr val="FFFFFF"/>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9" name="Prostokąt 138">
              <a:extLst>
                <a:ext uri="{FF2B5EF4-FFF2-40B4-BE49-F238E27FC236}">
                  <a16:creationId xmlns:a16="http://schemas.microsoft.com/office/drawing/2014/main" id="{2C558141-20F7-434F-A4B9-5A94327CC80E}"/>
                </a:ext>
              </a:extLst>
            </p:cNvPr>
            <p:cNvSpPr/>
            <p:nvPr/>
          </p:nvSpPr>
          <p:spPr>
            <a:xfrm>
              <a:off x="7619931" y="969147"/>
              <a:ext cx="713058" cy="114266"/>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0" name="Łza 139">
              <a:extLst>
                <a:ext uri="{FF2B5EF4-FFF2-40B4-BE49-F238E27FC236}">
                  <a16:creationId xmlns:a16="http://schemas.microsoft.com/office/drawing/2014/main" id="{994DC594-0BAA-4DD1-BBBB-90DF430B3827}"/>
                </a:ext>
              </a:extLst>
            </p:cNvPr>
            <p:cNvSpPr/>
            <p:nvPr/>
          </p:nvSpPr>
          <p:spPr>
            <a:xfrm rot="2565776">
              <a:off x="7747053" y="1415715"/>
              <a:ext cx="191141" cy="187555"/>
            </a:xfrm>
            <a:prstGeom prst="teardrop">
              <a:avLst/>
            </a:prstGeom>
            <a:solidFill>
              <a:sysClr val="window" lastClr="FFFFFF"/>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1" name="Łza 140">
              <a:extLst>
                <a:ext uri="{FF2B5EF4-FFF2-40B4-BE49-F238E27FC236}">
                  <a16:creationId xmlns:a16="http://schemas.microsoft.com/office/drawing/2014/main" id="{D0AF1D8E-B0D7-4085-BE70-9EDFB1EE4D24}"/>
                </a:ext>
              </a:extLst>
            </p:cNvPr>
            <p:cNvSpPr/>
            <p:nvPr/>
          </p:nvSpPr>
          <p:spPr>
            <a:xfrm rot="13569983">
              <a:off x="8014726" y="1415865"/>
              <a:ext cx="191141" cy="187555"/>
            </a:xfrm>
            <a:prstGeom prst="teardrop">
              <a:avLst/>
            </a:prstGeom>
            <a:solidFill>
              <a:sysClr val="window" lastClr="FFFFFF"/>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42" name="Łącznik prosty 141">
              <a:extLst>
                <a:ext uri="{FF2B5EF4-FFF2-40B4-BE49-F238E27FC236}">
                  <a16:creationId xmlns:a16="http://schemas.microsoft.com/office/drawing/2014/main" id="{CA6870AB-E682-414E-A6B7-B14EB960D5EB}"/>
                </a:ext>
              </a:extLst>
            </p:cNvPr>
            <p:cNvCxnSpPr>
              <a:cxnSpLocks/>
              <a:stCxn id="141" idx="7"/>
            </p:cNvCxnSpPr>
            <p:nvPr/>
          </p:nvCxnSpPr>
          <p:spPr>
            <a:xfrm flipV="1">
              <a:off x="7976461" y="1029710"/>
              <a:ext cx="0" cy="475940"/>
            </a:xfrm>
            <a:prstGeom prst="line">
              <a:avLst/>
            </a:prstGeom>
            <a:noFill/>
            <a:ln w="12700" cap="flat" cmpd="sng" algn="ctr">
              <a:solidFill>
                <a:srgbClr val="4472C4"/>
              </a:solidFill>
              <a:prstDash val="solid"/>
              <a:miter lim="800000"/>
            </a:ln>
            <a:effectLst/>
          </p:spPr>
        </p:cxnSp>
      </p:grpSp>
      <p:grpSp>
        <p:nvGrpSpPr>
          <p:cNvPr id="106" name="Grupa 105">
            <a:extLst>
              <a:ext uri="{FF2B5EF4-FFF2-40B4-BE49-F238E27FC236}">
                <a16:creationId xmlns:a16="http://schemas.microsoft.com/office/drawing/2014/main" id="{BD440A22-E522-41F2-AF85-3064566B6E96}"/>
              </a:ext>
            </a:extLst>
          </p:cNvPr>
          <p:cNvGrpSpPr/>
          <p:nvPr/>
        </p:nvGrpSpPr>
        <p:grpSpPr>
          <a:xfrm>
            <a:off x="6228485" y="1093678"/>
            <a:ext cx="163624" cy="168931"/>
            <a:chOff x="3523321" y="1302801"/>
            <a:chExt cx="1271894" cy="1313144"/>
          </a:xfrm>
        </p:grpSpPr>
        <p:sp>
          <p:nvSpPr>
            <p:cNvPr id="135" name="Owal 134">
              <a:extLst>
                <a:ext uri="{FF2B5EF4-FFF2-40B4-BE49-F238E27FC236}">
                  <a16:creationId xmlns:a16="http://schemas.microsoft.com/office/drawing/2014/main" id="{99882E16-347D-4E47-BF62-BA723E67DBDF}"/>
                </a:ext>
              </a:extLst>
            </p:cNvPr>
            <p:cNvSpPr/>
            <p:nvPr/>
          </p:nvSpPr>
          <p:spPr>
            <a:xfrm rot="5400000">
              <a:off x="3502696" y="1323426"/>
              <a:ext cx="1313144" cy="1271894"/>
            </a:xfrm>
            <a:prstGeom prst="ellipse">
              <a:avLst/>
            </a:prstGeom>
            <a:no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6" name="Trójkąt równoramienny 135">
              <a:extLst>
                <a:ext uri="{FF2B5EF4-FFF2-40B4-BE49-F238E27FC236}">
                  <a16:creationId xmlns:a16="http://schemas.microsoft.com/office/drawing/2014/main" id="{41983564-340E-43DD-AD5E-F0BA280E5602}"/>
                </a:ext>
              </a:extLst>
            </p:cNvPr>
            <p:cNvSpPr/>
            <p:nvPr/>
          </p:nvSpPr>
          <p:spPr>
            <a:xfrm rot="5400000">
              <a:off x="3762978" y="1487677"/>
              <a:ext cx="1085853" cy="944185"/>
            </a:xfrm>
            <a:prstGeom prst="triangle">
              <a:avLst/>
            </a:prstGeom>
            <a:no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cxnSp>
        <p:nvCxnSpPr>
          <p:cNvPr id="107" name="Łącznik: łamany 106">
            <a:extLst>
              <a:ext uri="{FF2B5EF4-FFF2-40B4-BE49-F238E27FC236}">
                <a16:creationId xmlns:a16="http://schemas.microsoft.com/office/drawing/2014/main" id="{B848B8E1-3124-48AB-8C13-0C1A594F2C32}"/>
              </a:ext>
            </a:extLst>
          </p:cNvPr>
          <p:cNvCxnSpPr>
            <a:cxnSpLocks/>
            <a:stCxn id="136" idx="0"/>
            <a:endCxn id="137" idx="1"/>
          </p:cNvCxnSpPr>
          <p:nvPr/>
        </p:nvCxnSpPr>
        <p:spPr>
          <a:xfrm>
            <a:off x="6389895" y="1178196"/>
            <a:ext cx="1244130" cy="163363"/>
          </a:xfrm>
          <a:prstGeom prst="bentConnector3">
            <a:avLst/>
          </a:prstGeom>
          <a:noFill/>
          <a:ln w="12700" cap="flat" cmpd="sng" algn="ctr">
            <a:solidFill>
              <a:srgbClr val="2F528F"/>
            </a:solidFill>
            <a:prstDash val="solid"/>
            <a:miter lim="800000"/>
            <a:headEnd type="none"/>
            <a:tailEnd type="triangle"/>
          </a:ln>
          <a:effectLst/>
        </p:spPr>
      </p:cxnSp>
      <p:sp>
        <p:nvSpPr>
          <p:cNvPr id="109" name="Prostokąt 108">
            <a:extLst>
              <a:ext uri="{FF2B5EF4-FFF2-40B4-BE49-F238E27FC236}">
                <a16:creationId xmlns:a16="http://schemas.microsoft.com/office/drawing/2014/main" id="{8B642B4E-F354-42BA-A1D3-01B1A9E1DE65}"/>
              </a:ext>
            </a:extLst>
          </p:cNvPr>
          <p:cNvSpPr/>
          <p:nvPr/>
        </p:nvSpPr>
        <p:spPr>
          <a:xfrm rot="21259730">
            <a:off x="7434392" y="2399508"/>
            <a:ext cx="1084136" cy="259486"/>
          </a:xfrm>
          <a:prstGeom prst="rect">
            <a:avLst/>
          </a:prstGeom>
          <a:gradFill>
            <a:gsLst>
              <a:gs pos="0">
                <a:srgbClr val="44546A">
                  <a:lumMod val="40000"/>
                  <a:lumOff val="60000"/>
                </a:srgbClr>
              </a:gs>
              <a:gs pos="51000">
                <a:srgbClr val="A5A5A5">
                  <a:lumMod val="60000"/>
                  <a:lumOff val="40000"/>
                </a:srgbClr>
              </a:gs>
              <a:gs pos="100000">
                <a:sysClr val="windowText" lastClr="000000">
                  <a:lumMod val="75000"/>
                  <a:lumOff val="25000"/>
                </a:sysClr>
              </a:gs>
            </a:gsLst>
            <a:lin ang="2700000" scaled="1"/>
          </a:gra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10" name="Łącznik: łamany 109">
            <a:extLst>
              <a:ext uri="{FF2B5EF4-FFF2-40B4-BE49-F238E27FC236}">
                <a16:creationId xmlns:a16="http://schemas.microsoft.com/office/drawing/2014/main" id="{317F46BE-946E-49D7-AF1D-D0E4BF738105}"/>
              </a:ext>
            </a:extLst>
          </p:cNvPr>
          <p:cNvCxnSpPr>
            <a:stCxn id="137" idx="3"/>
            <a:endCxn id="109" idx="3"/>
          </p:cNvCxnSpPr>
          <p:nvPr/>
        </p:nvCxnSpPr>
        <p:spPr>
          <a:xfrm>
            <a:off x="8322286" y="1341559"/>
            <a:ext cx="193590" cy="1134126"/>
          </a:xfrm>
          <a:prstGeom prst="bentConnector3">
            <a:avLst>
              <a:gd name="adj1" fmla="val 191645"/>
            </a:avLst>
          </a:prstGeom>
          <a:noFill/>
          <a:ln w="12700" cap="flat" cmpd="sng" algn="ctr">
            <a:solidFill>
              <a:srgbClr val="2F528F"/>
            </a:solidFill>
            <a:prstDash val="solid"/>
            <a:miter lim="800000"/>
            <a:headEnd type="none"/>
            <a:tailEnd type="triangle"/>
          </a:ln>
          <a:effectLst/>
        </p:spPr>
      </p:cxnSp>
      <p:grpSp>
        <p:nvGrpSpPr>
          <p:cNvPr id="111" name="Grupa 110">
            <a:extLst>
              <a:ext uri="{FF2B5EF4-FFF2-40B4-BE49-F238E27FC236}">
                <a16:creationId xmlns:a16="http://schemas.microsoft.com/office/drawing/2014/main" id="{55AA8706-DB80-4B0A-A606-D890289F3A6A}"/>
              </a:ext>
            </a:extLst>
          </p:cNvPr>
          <p:cNvGrpSpPr/>
          <p:nvPr/>
        </p:nvGrpSpPr>
        <p:grpSpPr>
          <a:xfrm>
            <a:off x="6029029" y="1908622"/>
            <a:ext cx="834492" cy="1756783"/>
            <a:chOff x="5698517" y="3034898"/>
            <a:chExt cx="1091567" cy="2297980"/>
          </a:xfrm>
        </p:grpSpPr>
        <p:sp>
          <p:nvSpPr>
            <p:cNvPr id="133" name="Prostokąt 132">
              <a:extLst>
                <a:ext uri="{FF2B5EF4-FFF2-40B4-BE49-F238E27FC236}">
                  <a16:creationId xmlns:a16="http://schemas.microsoft.com/office/drawing/2014/main" id="{1D1133E4-F6AC-4BFD-89EC-BEF7D445B078}"/>
                </a:ext>
              </a:extLst>
            </p:cNvPr>
            <p:cNvSpPr/>
            <p:nvPr/>
          </p:nvSpPr>
          <p:spPr>
            <a:xfrm>
              <a:off x="5698517" y="3034898"/>
              <a:ext cx="1091567" cy="1776345"/>
            </a:xfrm>
            <a:prstGeom prst="rect">
              <a:avLst/>
            </a:prstGeom>
            <a:solidFill>
              <a:srgbClr val="4472C4">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4" name="Trapez 133">
              <a:extLst>
                <a:ext uri="{FF2B5EF4-FFF2-40B4-BE49-F238E27FC236}">
                  <a16:creationId xmlns:a16="http://schemas.microsoft.com/office/drawing/2014/main" id="{034F2FEE-574F-4065-997A-1A7FF4E110C8}"/>
                </a:ext>
              </a:extLst>
            </p:cNvPr>
            <p:cNvSpPr/>
            <p:nvPr/>
          </p:nvSpPr>
          <p:spPr>
            <a:xfrm rot="10800000">
              <a:off x="5698519" y="4811243"/>
              <a:ext cx="1091565" cy="521635"/>
            </a:xfrm>
            <a:prstGeom prst="trapezoid">
              <a:avLst>
                <a:gd name="adj" fmla="val 78154"/>
              </a:avLst>
            </a:prstGeom>
            <a:solidFill>
              <a:srgbClr val="4472C4">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cxnSp>
        <p:nvCxnSpPr>
          <p:cNvPr id="112" name="Łącznik: łamany 111">
            <a:extLst>
              <a:ext uri="{FF2B5EF4-FFF2-40B4-BE49-F238E27FC236}">
                <a16:creationId xmlns:a16="http://schemas.microsoft.com/office/drawing/2014/main" id="{D38CBFD8-69C5-47A3-A7E8-DEFD0E4C78DD}"/>
              </a:ext>
            </a:extLst>
          </p:cNvPr>
          <p:cNvCxnSpPr>
            <a:cxnSpLocks/>
            <a:stCxn id="109" idx="1"/>
            <a:endCxn id="133" idx="0"/>
          </p:cNvCxnSpPr>
          <p:nvPr/>
        </p:nvCxnSpPr>
        <p:spPr>
          <a:xfrm rot="10800000">
            <a:off x="6446276" y="1908622"/>
            <a:ext cx="990771" cy="674196"/>
          </a:xfrm>
          <a:prstGeom prst="bentConnector4">
            <a:avLst>
              <a:gd name="adj1" fmla="val 28809"/>
              <a:gd name="adj2" fmla="val 125922"/>
            </a:avLst>
          </a:prstGeom>
          <a:noFill/>
          <a:ln w="12700" cap="flat" cmpd="sng" algn="ctr">
            <a:solidFill>
              <a:srgbClr val="2F528F"/>
            </a:solidFill>
            <a:prstDash val="solid"/>
            <a:miter lim="800000"/>
            <a:headEnd type="none"/>
            <a:tailEnd type="triangle"/>
          </a:ln>
          <a:effectLst/>
        </p:spPr>
      </p:cxnSp>
      <p:pic>
        <p:nvPicPr>
          <p:cNvPr id="113" name="Obraz 112">
            <a:extLst>
              <a:ext uri="{FF2B5EF4-FFF2-40B4-BE49-F238E27FC236}">
                <a16:creationId xmlns:a16="http://schemas.microsoft.com/office/drawing/2014/main" id="{D6C9DD7B-F4A0-42D0-B836-82B125B876CD}"/>
              </a:ext>
            </a:extLst>
          </p:cNvPr>
          <p:cNvPicPr>
            <a:picLocks noChangeAspect="1"/>
          </p:cNvPicPr>
          <p:nvPr/>
        </p:nvPicPr>
        <p:blipFill>
          <a:blip r:embed="rId6"/>
          <a:stretch>
            <a:fillRect/>
          </a:stretch>
        </p:blipFill>
        <p:spPr>
          <a:xfrm>
            <a:off x="4339310" y="2758452"/>
            <a:ext cx="533660" cy="576930"/>
          </a:xfrm>
          <a:prstGeom prst="rect">
            <a:avLst/>
          </a:prstGeom>
        </p:spPr>
      </p:pic>
      <p:cxnSp>
        <p:nvCxnSpPr>
          <p:cNvPr id="114" name="Łącznik: łamany 113">
            <a:extLst>
              <a:ext uri="{FF2B5EF4-FFF2-40B4-BE49-F238E27FC236}">
                <a16:creationId xmlns:a16="http://schemas.microsoft.com/office/drawing/2014/main" id="{5FA0E4FF-EA51-4CB6-ACA5-FC5BBAED98B4}"/>
              </a:ext>
            </a:extLst>
          </p:cNvPr>
          <p:cNvCxnSpPr>
            <a:cxnSpLocks/>
            <a:stCxn id="134" idx="0"/>
            <a:endCxn id="113" idx="0"/>
          </p:cNvCxnSpPr>
          <p:nvPr/>
        </p:nvCxnSpPr>
        <p:spPr>
          <a:xfrm rot="5400000" flipH="1">
            <a:off x="5072731" y="2291861"/>
            <a:ext cx="906953" cy="1840135"/>
          </a:xfrm>
          <a:prstGeom prst="bentConnector5">
            <a:avLst>
              <a:gd name="adj1" fmla="val -19269"/>
              <a:gd name="adj2" fmla="val 54087"/>
              <a:gd name="adj3" fmla="val 119269"/>
            </a:avLst>
          </a:prstGeom>
          <a:noFill/>
          <a:ln w="12700" cap="flat" cmpd="sng" algn="ctr">
            <a:solidFill>
              <a:srgbClr val="2F528F"/>
            </a:solidFill>
            <a:prstDash val="solid"/>
            <a:miter lim="800000"/>
            <a:headEnd type="none"/>
            <a:tailEnd type="triangle"/>
          </a:ln>
          <a:effectLst/>
        </p:spPr>
      </p:cxnSp>
      <p:pic>
        <p:nvPicPr>
          <p:cNvPr id="115" name="Obraz 114">
            <a:extLst>
              <a:ext uri="{FF2B5EF4-FFF2-40B4-BE49-F238E27FC236}">
                <a16:creationId xmlns:a16="http://schemas.microsoft.com/office/drawing/2014/main" id="{4307B9E4-D356-45DD-BEA7-305BFE329894}"/>
              </a:ext>
            </a:extLst>
          </p:cNvPr>
          <p:cNvPicPr>
            <a:picLocks noChangeAspect="1"/>
          </p:cNvPicPr>
          <p:nvPr/>
        </p:nvPicPr>
        <p:blipFill>
          <a:blip r:embed="rId7"/>
          <a:stretch>
            <a:fillRect/>
          </a:stretch>
        </p:blipFill>
        <p:spPr>
          <a:xfrm>
            <a:off x="3213431" y="4330853"/>
            <a:ext cx="654254" cy="438478"/>
          </a:xfrm>
          <a:prstGeom prst="rect">
            <a:avLst/>
          </a:prstGeom>
        </p:spPr>
      </p:pic>
      <p:pic>
        <p:nvPicPr>
          <p:cNvPr id="116" name="Obraz 115">
            <a:extLst>
              <a:ext uri="{FF2B5EF4-FFF2-40B4-BE49-F238E27FC236}">
                <a16:creationId xmlns:a16="http://schemas.microsoft.com/office/drawing/2014/main" id="{B3575738-550B-40AE-A885-76ED456AB202}"/>
              </a:ext>
            </a:extLst>
          </p:cNvPr>
          <p:cNvPicPr>
            <a:picLocks noChangeAspect="1"/>
          </p:cNvPicPr>
          <p:nvPr/>
        </p:nvPicPr>
        <p:blipFill>
          <a:blip r:embed="rId8"/>
          <a:stretch>
            <a:fillRect/>
          </a:stretch>
        </p:blipFill>
        <p:spPr>
          <a:xfrm>
            <a:off x="4726823" y="4183176"/>
            <a:ext cx="2697401" cy="734066"/>
          </a:xfrm>
          <a:prstGeom prst="rect">
            <a:avLst/>
          </a:prstGeom>
        </p:spPr>
      </p:pic>
      <p:cxnSp>
        <p:nvCxnSpPr>
          <p:cNvPr id="117" name="Łącznik: łamany 116">
            <a:extLst>
              <a:ext uri="{FF2B5EF4-FFF2-40B4-BE49-F238E27FC236}">
                <a16:creationId xmlns:a16="http://schemas.microsoft.com/office/drawing/2014/main" id="{F257CC9F-2A02-4ECF-9BF2-3618D49C75B7}"/>
              </a:ext>
            </a:extLst>
          </p:cNvPr>
          <p:cNvCxnSpPr>
            <a:stCxn id="113" idx="2"/>
            <a:endCxn id="115" idx="0"/>
          </p:cNvCxnSpPr>
          <p:nvPr/>
        </p:nvCxnSpPr>
        <p:spPr>
          <a:xfrm rot="5400000">
            <a:off x="3575614" y="3300326"/>
            <a:ext cx="995471" cy="1065581"/>
          </a:xfrm>
          <a:prstGeom prst="bentConnector3">
            <a:avLst/>
          </a:prstGeom>
          <a:noFill/>
          <a:ln w="12700" cap="flat" cmpd="sng" algn="ctr">
            <a:solidFill>
              <a:srgbClr val="2F528F"/>
            </a:solidFill>
            <a:prstDash val="solid"/>
            <a:miter lim="800000"/>
            <a:headEnd type="none"/>
            <a:tailEnd type="triangle"/>
          </a:ln>
          <a:effectLst/>
        </p:spPr>
      </p:cxnSp>
      <p:cxnSp>
        <p:nvCxnSpPr>
          <p:cNvPr id="118" name="Łącznik prosty ze strzałką 117">
            <a:extLst>
              <a:ext uri="{FF2B5EF4-FFF2-40B4-BE49-F238E27FC236}">
                <a16:creationId xmlns:a16="http://schemas.microsoft.com/office/drawing/2014/main" id="{58B6F406-F38F-4405-8D12-7BDE90F1D56C}"/>
              </a:ext>
            </a:extLst>
          </p:cNvPr>
          <p:cNvCxnSpPr>
            <a:stCxn id="115" idx="3"/>
            <a:endCxn id="116" idx="1"/>
          </p:cNvCxnSpPr>
          <p:nvPr/>
        </p:nvCxnSpPr>
        <p:spPr>
          <a:xfrm>
            <a:off x="3867685" y="4550092"/>
            <a:ext cx="859138" cy="118"/>
          </a:xfrm>
          <a:prstGeom prst="straightConnector1">
            <a:avLst/>
          </a:prstGeom>
          <a:noFill/>
          <a:ln w="12700" cap="flat" cmpd="sng" algn="ctr">
            <a:solidFill>
              <a:srgbClr val="2F528F"/>
            </a:solidFill>
            <a:prstDash val="solid"/>
            <a:miter lim="800000"/>
            <a:headEnd type="none"/>
            <a:tailEnd type="triangle"/>
          </a:ln>
          <a:effectLst/>
        </p:spPr>
      </p:cxnSp>
      <p:cxnSp>
        <p:nvCxnSpPr>
          <p:cNvPr id="119" name="Łącznik: łamany 118">
            <a:extLst>
              <a:ext uri="{FF2B5EF4-FFF2-40B4-BE49-F238E27FC236}">
                <a16:creationId xmlns:a16="http://schemas.microsoft.com/office/drawing/2014/main" id="{A96A9A47-874E-41D5-B5BB-ADAE4A952A86}"/>
              </a:ext>
            </a:extLst>
          </p:cNvPr>
          <p:cNvCxnSpPr>
            <a:cxnSpLocks/>
            <a:stCxn id="91" idx="1"/>
            <a:endCxn id="177" idx="1"/>
          </p:cNvCxnSpPr>
          <p:nvPr/>
        </p:nvCxnSpPr>
        <p:spPr>
          <a:xfrm rot="10800000" flipV="1">
            <a:off x="634251" y="907008"/>
            <a:ext cx="96389" cy="1617602"/>
          </a:xfrm>
          <a:prstGeom prst="bentConnector3">
            <a:avLst>
              <a:gd name="adj1" fmla="val 281309"/>
            </a:avLst>
          </a:prstGeom>
          <a:noFill/>
          <a:ln w="12700" cap="flat" cmpd="sng" algn="ctr">
            <a:solidFill>
              <a:srgbClr val="2F528F"/>
            </a:solidFill>
            <a:prstDash val="solid"/>
            <a:miter lim="800000"/>
            <a:headEnd type="none"/>
            <a:tailEnd type="triangle"/>
          </a:ln>
          <a:effectLst/>
        </p:spPr>
      </p:cxnSp>
      <p:cxnSp>
        <p:nvCxnSpPr>
          <p:cNvPr id="120" name="Łącznik: łamany 119">
            <a:extLst>
              <a:ext uri="{FF2B5EF4-FFF2-40B4-BE49-F238E27FC236}">
                <a16:creationId xmlns:a16="http://schemas.microsoft.com/office/drawing/2014/main" id="{576D0B27-731B-4811-A9D6-3123439B1873}"/>
              </a:ext>
            </a:extLst>
          </p:cNvPr>
          <p:cNvCxnSpPr>
            <a:stCxn id="177" idx="2"/>
            <a:endCxn id="147" idx="4"/>
          </p:cNvCxnSpPr>
          <p:nvPr/>
        </p:nvCxnSpPr>
        <p:spPr>
          <a:xfrm rot="16200000" flipH="1">
            <a:off x="1215908" y="3045481"/>
            <a:ext cx="148939" cy="544396"/>
          </a:xfrm>
          <a:prstGeom prst="bentConnector2">
            <a:avLst/>
          </a:prstGeom>
          <a:noFill/>
          <a:ln w="12700" cap="flat" cmpd="sng" algn="ctr">
            <a:solidFill>
              <a:srgbClr val="2F528F"/>
            </a:solidFill>
            <a:prstDash val="solid"/>
            <a:miter lim="800000"/>
            <a:headEnd type="none"/>
            <a:tailEnd type="triangle"/>
          </a:ln>
          <a:effectLst/>
        </p:spPr>
      </p:cxnSp>
      <p:sp>
        <p:nvSpPr>
          <p:cNvPr id="121" name="Dymek mowy: prostokąt z zaokrąglonymi rogami 120">
            <a:extLst>
              <a:ext uri="{FF2B5EF4-FFF2-40B4-BE49-F238E27FC236}">
                <a16:creationId xmlns:a16="http://schemas.microsoft.com/office/drawing/2014/main" id="{759555CF-3C62-415C-B93C-7170E77444E9}"/>
              </a:ext>
            </a:extLst>
          </p:cNvPr>
          <p:cNvSpPr/>
          <p:nvPr/>
        </p:nvSpPr>
        <p:spPr>
          <a:xfrm>
            <a:off x="430795" y="3696217"/>
            <a:ext cx="1255460" cy="282299"/>
          </a:xfrm>
          <a:prstGeom prst="wedgeRoundRectCallout">
            <a:avLst>
              <a:gd name="adj1" fmla="val -11188"/>
              <a:gd name="adj2" fmla="val -185333"/>
              <a:gd name="adj3" fmla="val 16667"/>
            </a:avLst>
          </a:prstGeom>
          <a:no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2" name="pole tekstowe 121">
            <a:extLst>
              <a:ext uri="{FF2B5EF4-FFF2-40B4-BE49-F238E27FC236}">
                <a16:creationId xmlns:a16="http://schemas.microsoft.com/office/drawing/2014/main" id="{C11BB630-5578-4BD7-90F5-44740D585D94}"/>
              </a:ext>
            </a:extLst>
          </p:cNvPr>
          <p:cNvSpPr txBox="1"/>
          <p:nvPr/>
        </p:nvSpPr>
        <p:spPr>
          <a:xfrm>
            <a:off x="375684" y="3679993"/>
            <a:ext cx="1329211"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rPr>
              <a:t>Absorption unit</a:t>
            </a:r>
          </a:p>
        </p:txBody>
      </p:sp>
      <p:sp>
        <p:nvSpPr>
          <p:cNvPr id="123" name="pole tekstowe 122">
            <a:extLst>
              <a:ext uri="{FF2B5EF4-FFF2-40B4-BE49-F238E27FC236}">
                <a16:creationId xmlns:a16="http://schemas.microsoft.com/office/drawing/2014/main" id="{4FB67BB6-A651-491A-BBE0-9CCFD52B94D2}"/>
              </a:ext>
            </a:extLst>
          </p:cNvPr>
          <p:cNvSpPr txBox="1"/>
          <p:nvPr/>
        </p:nvSpPr>
        <p:spPr>
          <a:xfrm>
            <a:off x="2915770" y="3106672"/>
            <a:ext cx="1183337"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rPr>
              <a:t>Filtration unit</a:t>
            </a:r>
          </a:p>
        </p:txBody>
      </p:sp>
      <p:sp>
        <p:nvSpPr>
          <p:cNvPr id="124" name="Dymek mowy: prostokąt z zaokrąglonymi rogami 123">
            <a:extLst>
              <a:ext uri="{FF2B5EF4-FFF2-40B4-BE49-F238E27FC236}">
                <a16:creationId xmlns:a16="http://schemas.microsoft.com/office/drawing/2014/main" id="{23DFECF6-1C94-47C9-BD42-2353E30A7F21}"/>
              </a:ext>
            </a:extLst>
          </p:cNvPr>
          <p:cNvSpPr/>
          <p:nvPr/>
        </p:nvSpPr>
        <p:spPr>
          <a:xfrm>
            <a:off x="2884973" y="3098903"/>
            <a:ext cx="1255460" cy="282299"/>
          </a:xfrm>
          <a:prstGeom prst="wedgeRoundRectCallout">
            <a:avLst>
              <a:gd name="adj1" fmla="val -45408"/>
              <a:gd name="adj2" fmla="val -200810"/>
              <a:gd name="adj3" fmla="val 16667"/>
            </a:avLst>
          </a:prstGeom>
          <a:no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5" name="pole tekstowe 124">
            <a:extLst>
              <a:ext uri="{FF2B5EF4-FFF2-40B4-BE49-F238E27FC236}">
                <a16:creationId xmlns:a16="http://schemas.microsoft.com/office/drawing/2014/main" id="{6BC14A5A-75B2-4FE0-8318-BC39B7063737}"/>
              </a:ext>
            </a:extLst>
          </p:cNvPr>
          <p:cNvSpPr txBox="1"/>
          <p:nvPr/>
        </p:nvSpPr>
        <p:spPr>
          <a:xfrm>
            <a:off x="2230077" y="867819"/>
            <a:ext cx="1798890" cy="52322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rPr>
              <a:t>Adiabatic evaporation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rPr>
              <a:t>unit</a:t>
            </a:r>
          </a:p>
        </p:txBody>
      </p:sp>
      <p:sp>
        <p:nvSpPr>
          <p:cNvPr id="126" name="Dymek mowy: prostokąt z zaokrąglonymi rogami 125">
            <a:extLst>
              <a:ext uri="{FF2B5EF4-FFF2-40B4-BE49-F238E27FC236}">
                <a16:creationId xmlns:a16="http://schemas.microsoft.com/office/drawing/2014/main" id="{FBAD5FE5-2817-4105-ACD7-7DFB138D9E34}"/>
              </a:ext>
            </a:extLst>
          </p:cNvPr>
          <p:cNvSpPr/>
          <p:nvPr/>
        </p:nvSpPr>
        <p:spPr>
          <a:xfrm>
            <a:off x="2300235" y="896085"/>
            <a:ext cx="1638382" cy="443154"/>
          </a:xfrm>
          <a:prstGeom prst="wedgeRoundRectCallout">
            <a:avLst>
              <a:gd name="adj1" fmla="val 79225"/>
              <a:gd name="adj2" fmla="val 55558"/>
              <a:gd name="adj3" fmla="val 16667"/>
            </a:avLst>
          </a:prstGeom>
          <a:no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7" name="pole tekstowe 126">
            <a:extLst>
              <a:ext uri="{FF2B5EF4-FFF2-40B4-BE49-F238E27FC236}">
                <a16:creationId xmlns:a16="http://schemas.microsoft.com/office/drawing/2014/main" id="{93EB9BB1-9966-47D7-B046-05C8A2C3C50B}"/>
              </a:ext>
            </a:extLst>
          </p:cNvPr>
          <p:cNvSpPr txBox="1"/>
          <p:nvPr/>
        </p:nvSpPr>
        <p:spPr>
          <a:xfrm>
            <a:off x="5901432" y="593798"/>
            <a:ext cx="1548822"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rPr>
              <a:t>Crystallization unit</a:t>
            </a:r>
          </a:p>
        </p:txBody>
      </p:sp>
      <p:sp>
        <p:nvSpPr>
          <p:cNvPr id="128" name="Dymek mowy: prostokąt z zaokrąglonymi rogami 127">
            <a:extLst>
              <a:ext uri="{FF2B5EF4-FFF2-40B4-BE49-F238E27FC236}">
                <a16:creationId xmlns:a16="http://schemas.microsoft.com/office/drawing/2014/main" id="{60C020D3-6DDA-4CAF-AA22-DE08686D7C62}"/>
              </a:ext>
            </a:extLst>
          </p:cNvPr>
          <p:cNvSpPr/>
          <p:nvPr/>
        </p:nvSpPr>
        <p:spPr>
          <a:xfrm>
            <a:off x="5980120" y="610099"/>
            <a:ext cx="1391446" cy="282299"/>
          </a:xfrm>
          <a:prstGeom prst="wedgeRoundRectCallout">
            <a:avLst>
              <a:gd name="adj1" fmla="val 61313"/>
              <a:gd name="adj2" fmla="val 139678"/>
              <a:gd name="adj3" fmla="val 16667"/>
            </a:avLst>
          </a:prstGeom>
          <a:no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9" name="pole tekstowe 128">
            <a:extLst>
              <a:ext uri="{FF2B5EF4-FFF2-40B4-BE49-F238E27FC236}">
                <a16:creationId xmlns:a16="http://schemas.microsoft.com/office/drawing/2014/main" id="{671488B7-2825-4A55-A868-DA5FF3EACB72}"/>
              </a:ext>
            </a:extLst>
          </p:cNvPr>
          <p:cNvSpPr txBox="1"/>
          <p:nvPr/>
        </p:nvSpPr>
        <p:spPr>
          <a:xfrm>
            <a:off x="7747843" y="3041107"/>
            <a:ext cx="992580"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rPr>
              <a:t>Drying unit</a:t>
            </a:r>
          </a:p>
        </p:txBody>
      </p:sp>
      <p:sp>
        <p:nvSpPr>
          <p:cNvPr id="130" name="Dymek mowy: prostokąt z zaokrąglonymi rogami 129">
            <a:extLst>
              <a:ext uri="{FF2B5EF4-FFF2-40B4-BE49-F238E27FC236}">
                <a16:creationId xmlns:a16="http://schemas.microsoft.com/office/drawing/2014/main" id="{B0D4BBF7-E572-471F-9507-2D5DAEC63F84}"/>
              </a:ext>
            </a:extLst>
          </p:cNvPr>
          <p:cNvSpPr/>
          <p:nvPr/>
        </p:nvSpPr>
        <p:spPr>
          <a:xfrm>
            <a:off x="7780589" y="3044593"/>
            <a:ext cx="934945" cy="282299"/>
          </a:xfrm>
          <a:prstGeom prst="wedgeRoundRectCallout">
            <a:avLst>
              <a:gd name="adj1" fmla="val -5967"/>
              <a:gd name="adj2" fmla="val -177595"/>
              <a:gd name="adj3" fmla="val 16667"/>
            </a:avLst>
          </a:prstGeom>
          <a:no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1" name="pole tekstowe 130">
            <a:extLst>
              <a:ext uri="{FF2B5EF4-FFF2-40B4-BE49-F238E27FC236}">
                <a16:creationId xmlns:a16="http://schemas.microsoft.com/office/drawing/2014/main" id="{C5298735-6C3F-4A32-A690-76C7B9AC5917}"/>
              </a:ext>
            </a:extLst>
          </p:cNvPr>
          <p:cNvSpPr txBox="1"/>
          <p:nvPr/>
        </p:nvSpPr>
        <p:spPr>
          <a:xfrm>
            <a:off x="7055982" y="3537220"/>
            <a:ext cx="1034257"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rPr>
              <a:t>Storage silo</a:t>
            </a:r>
          </a:p>
        </p:txBody>
      </p:sp>
      <p:sp>
        <p:nvSpPr>
          <p:cNvPr id="132" name="Dymek mowy: prostokąt z zaokrąglonymi rogami 131">
            <a:extLst>
              <a:ext uri="{FF2B5EF4-FFF2-40B4-BE49-F238E27FC236}">
                <a16:creationId xmlns:a16="http://schemas.microsoft.com/office/drawing/2014/main" id="{AC7BDE3E-1A14-43E4-B4C8-069857DDE23C}"/>
              </a:ext>
            </a:extLst>
          </p:cNvPr>
          <p:cNvSpPr/>
          <p:nvPr/>
        </p:nvSpPr>
        <p:spPr>
          <a:xfrm>
            <a:off x="7097578" y="3555017"/>
            <a:ext cx="981501" cy="282299"/>
          </a:xfrm>
          <a:prstGeom prst="wedgeRoundRectCallout">
            <a:avLst>
              <a:gd name="adj1" fmla="val -67665"/>
              <a:gd name="adj2" fmla="val -205969"/>
              <a:gd name="adj3" fmla="val 16667"/>
            </a:avLst>
          </a:prstGeom>
          <a:no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85" name="Łącznik: łamany 184">
            <a:extLst>
              <a:ext uri="{FF2B5EF4-FFF2-40B4-BE49-F238E27FC236}">
                <a16:creationId xmlns:a16="http://schemas.microsoft.com/office/drawing/2014/main" id="{728A5809-76A2-4564-A795-C0EDDBC80808}"/>
              </a:ext>
            </a:extLst>
          </p:cNvPr>
          <p:cNvCxnSpPr>
            <a:stCxn id="101" idx="2"/>
            <a:endCxn id="135" idx="4"/>
          </p:cNvCxnSpPr>
          <p:nvPr/>
        </p:nvCxnSpPr>
        <p:spPr>
          <a:xfrm rot="5400000" flipH="1" flipV="1">
            <a:off x="5061573" y="993494"/>
            <a:ext cx="982262" cy="1351564"/>
          </a:xfrm>
          <a:prstGeom prst="bentConnector4">
            <a:avLst>
              <a:gd name="adj1" fmla="val -23273"/>
              <a:gd name="adj2" fmla="val 75639"/>
            </a:avLst>
          </a:prstGeom>
          <a:noFill/>
          <a:ln w="12700" cap="flat" cmpd="sng" algn="ctr">
            <a:solidFill>
              <a:srgbClr val="2F528F"/>
            </a:solidFill>
            <a:prstDash val="solid"/>
            <a:miter lim="800000"/>
            <a:headEnd type="none"/>
            <a:tailEnd type="triangle"/>
          </a:ln>
          <a:effectLst/>
        </p:spPr>
      </p:cxnSp>
      <p:pic>
        <p:nvPicPr>
          <p:cNvPr id="188" name="Picture 2" descr="cid:image002.jpg@01D10FF8.B26F4E00">
            <a:extLst>
              <a:ext uri="{FF2B5EF4-FFF2-40B4-BE49-F238E27FC236}">
                <a16:creationId xmlns:a16="http://schemas.microsoft.com/office/drawing/2014/main" id="{5167F7C7-6EC8-4BEA-83BB-C8C1B17514C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00818" y="126125"/>
            <a:ext cx="836637" cy="349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0" name="pole tekstowe 189">
            <a:extLst>
              <a:ext uri="{FF2B5EF4-FFF2-40B4-BE49-F238E27FC236}">
                <a16:creationId xmlns:a16="http://schemas.microsoft.com/office/drawing/2014/main" id="{639C2F76-65E4-41F6-AA9E-ED2D599E13DA}"/>
              </a:ext>
            </a:extLst>
          </p:cNvPr>
          <p:cNvSpPr txBox="1"/>
          <p:nvPr/>
        </p:nvSpPr>
        <p:spPr>
          <a:xfrm>
            <a:off x="3702152" y="81961"/>
            <a:ext cx="4760816" cy="442694"/>
          </a:xfrm>
          <a:prstGeom prst="rect">
            <a:avLst/>
          </a:prstGeom>
        </p:spPr>
        <p:txBody>
          <a:bodyPr vert="horz" wrap="square" lIns="91440" tIns="45720" rIns="91440" bIns="45720" rtlCol="0" anchor="ctr">
            <a:normAutofit/>
          </a:bodyPr>
          <a:lstStyle/>
          <a:p>
            <a:pPr algn="ctr"/>
            <a:r>
              <a:rPr lang="en-US" sz="2000" b="1" dirty="0">
                <a:latin typeface="+mn-lt"/>
              </a:rPr>
              <a:t>Magnesium based wet FGD concept</a:t>
            </a:r>
          </a:p>
        </p:txBody>
      </p:sp>
    </p:spTree>
    <p:extLst>
      <p:ext uri="{BB962C8B-B14F-4D97-AF65-F5344CB8AC3E}">
        <p14:creationId xmlns:p14="http://schemas.microsoft.com/office/powerpoint/2010/main" val="2072027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 name="Picture 2" descr="cid:image002.jpg@01D10FF8.B26F4E00">
            <a:extLst>
              <a:ext uri="{FF2B5EF4-FFF2-40B4-BE49-F238E27FC236}">
                <a16:creationId xmlns:a16="http://schemas.microsoft.com/office/drawing/2014/main" id="{41C5E6E3-09D1-4756-B94D-682E6BDB7F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123478"/>
            <a:ext cx="836637" cy="349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pole tekstowe 22">
            <a:extLst>
              <a:ext uri="{FF2B5EF4-FFF2-40B4-BE49-F238E27FC236}">
                <a16:creationId xmlns:a16="http://schemas.microsoft.com/office/drawing/2014/main" id="{2790BCA2-8258-424B-8C9C-B91F395D147E}"/>
              </a:ext>
            </a:extLst>
          </p:cNvPr>
          <p:cNvSpPr txBox="1"/>
          <p:nvPr/>
        </p:nvSpPr>
        <p:spPr>
          <a:xfrm>
            <a:off x="3526616" y="76828"/>
            <a:ext cx="5187112" cy="442694"/>
          </a:xfrm>
          <a:prstGeom prst="rect">
            <a:avLst/>
          </a:prstGeom>
        </p:spPr>
        <p:txBody>
          <a:bodyPr vert="horz" wrap="square" lIns="91440" tIns="45720" rIns="91440" bIns="45720" rtlCol="0" anchor="ctr">
            <a:normAutofit fontScale="70000" lnSpcReduction="20000"/>
          </a:bodyPr>
          <a:lstStyle/>
          <a:p>
            <a:pPr algn="ctr"/>
            <a:r>
              <a:rPr lang="en-US" sz="2000" b="1" dirty="0"/>
              <a:t>Innovative magnesium FGD vs standard calcium FGD</a:t>
            </a:r>
          </a:p>
        </p:txBody>
      </p:sp>
      <p:graphicFrame>
        <p:nvGraphicFramePr>
          <p:cNvPr id="2" name="Tabela 1">
            <a:extLst>
              <a:ext uri="{FF2B5EF4-FFF2-40B4-BE49-F238E27FC236}">
                <a16:creationId xmlns:a16="http://schemas.microsoft.com/office/drawing/2014/main" id="{190A8FA3-C3A8-457A-9E5C-01E3077AF4DA}"/>
              </a:ext>
            </a:extLst>
          </p:cNvPr>
          <p:cNvGraphicFramePr>
            <a:graphicFrameLocks noGrp="1"/>
          </p:cNvGraphicFramePr>
          <p:nvPr>
            <p:extLst>
              <p:ext uri="{D42A27DB-BD31-4B8C-83A1-F6EECF244321}">
                <p14:modId xmlns:p14="http://schemas.microsoft.com/office/powerpoint/2010/main" val="3231292354"/>
              </p:ext>
            </p:extLst>
          </p:nvPr>
        </p:nvGraphicFramePr>
        <p:xfrm>
          <a:off x="925425" y="2975590"/>
          <a:ext cx="7423873" cy="1900416"/>
        </p:xfrm>
        <a:graphic>
          <a:graphicData uri="http://schemas.openxmlformats.org/drawingml/2006/table">
            <a:tbl>
              <a:tblPr firstRow="1" bandRow="1">
                <a:tableStyleId>{00A15C55-8517-42AA-B614-E9B94910E393}</a:tableStyleId>
              </a:tblPr>
              <a:tblGrid>
                <a:gridCol w="1105683">
                  <a:extLst>
                    <a:ext uri="{9D8B030D-6E8A-4147-A177-3AD203B41FA5}">
                      <a16:colId xmlns:a16="http://schemas.microsoft.com/office/drawing/2014/main" val="2283219714"/>
                    </a:ext>
                  </a:extLst>
                </a:gridCol>
                <a:gridCol w="3159095">
                  <a:extLst>
                    <a:ext uri="{9D8B030D-6E8A-4147-A177-3AD203B41FA5}">
                      <a16:colId xmlns:a16="http://schemas.microsoft.com/office/drawing/2014/main" val="14152012"/>
                    </a:ext>
                  </a:extLst>
                </a:gridCol>
                <a:gridCol w="3159095">
                  <a:extLst>
                    <a:ext uri="{9D8B030D-6E8A-4147-A177-3AD203B41FA5}">
                      <a16:colId xmlns:a16="http://schemas.microsoft.com/office/drawing/2014/main" val="3304429897"/>
                    </a:ext>
                  </a:extLst>
                </a:gridCol>
              </a:tblGrid>
              <a:tr h="360040">
                <a:tc>
                  <a:txBody>
                    <a:bodyPr/>
                    <a:lstStyle/>
                    <a:p>
                      <a:endParaRPr lang="en-GB" sz="1400" dirty="0"/>
                    </a:p>
                  </a:txBody>
                  <a:tcPr/>
                </a:tc>
                <a:tc>
                  <a:txBody>
                    <a:bodyPr/>
                    <a:lstStyle/>
                    <a:p>
                      <a:r>
                        <a:rPr lang="en-US" sz="1400" noProof="0" dirty="0"/>
                        <a:t>Synthetic Gypsum</a:t>
                      </a:r>
                    </a:p>
                  </a:txBody>
                  <a:tcPr/>
                </a:tc>
                <a:tc>
                  <a:txBody>
                    <a:bodyPr/>
                    <a:lstStyle/>
                    <a:p>
                      <a:r>
                        <a:rPr lang="en-US" sz="1400" noProof="0" dirty="0"/>
                        <a:t>Magnesium Sulphate</a:t>
                      </a:r>
                    </a:p>
                  </a:txBody>
                  <a:tcPr/>
                </a:tc>
                <a:extLst>
                  <a:ext uri="{0D108BD9-81ED-4DB2-BD59-A6C34878D82A}">
                    <a16:rowId xmlns:a16="http://schemas.microsoft.com/office/drawing/2014/main" val="2414359980"/>
                  </a:ext>
                </a:extLst>
              </a:tr>
              <a:tr h="504056">
                <a:tc>
                  <a:txBody>
                    <a:bodyPr/>
                    <a:lstStyle/>
                    <a:p>
                      <a:r>
                        <a:rPr lang="en-US" sz="1400" noProof="0" dirty="0"/>
                        <a:t>Form</a:t>
                      </a:r>
                      <a:endParaRPr lang="en-US" sz="1400" i="1" noProof="0" dirty="0"/>
                    </a:p>
                  </a:txBody>
                  <a:tcPr anchor="ctr"/>
                </a:tc>
                <a:tc>
                  <a:txBody>
                    <a:bodyPr/>
                    <a:lstStyle/>
                    <a:p>
                      <a:r>
                        <a:rPr lang="en-US" sz="1400" noProof="0" dirty="0"/>
                        <a:t>Non-soluble solid, white powder</a:t>
                      </a:r>
                    </a:p>
                  </a:txBody>
                  <a:tcPr anchor="ctr"/>
                </a:tc>
                <a:tc>
                  <a:txBody>
                    <a:bodyPr/>
                    <a:lstStyle/>
                    <a:p>
                      <a:r>
                        <a:rPr lang="en-US" sz="1400" noProof="0" dirty="0"/>
                        <a:t>Easily soluble white or colorless crystals</a:t>
                      </a:r>
                      <a:endParaRPr lang="en-US" sz="1400" b="1" noProof="0" dirty="0"/>
                    </a:p>
                  </a:txBody>
                  <a:tcPr anchor="ctr"/>
                </a:tc>
                <a:extLst>
                  <a:ext uri="{0D108BD9-81ED-4DB2-BD59-A6C34878D82A}">
                    <a16:rowId xmlns:a16="http://schemas.microsoft.com/office/drawing/2014/main" val="3606154945"/>
                  </a:ext>
                </a:extLst>
              </a:tr>
              <a:tr h="504056">
                <a:tc>
                  <a:txBody>
                    <a:bodyPr/>
                    <a:lstStyle/>
                    <a:p>
                      <a:r>
                        <a:rPr lang="en-US" sz="1400" noProof="0" dirty="0"/>
                        <a:t>Usage in Turkey</a:t>
                      </a:r>
                      <a:endParaRPr lang="en-US" sz="1400" i="1" noProof="0" dirty="0"/>
                    </a:p>
                  </a:txBody>
                  <a:tcPr anchor="ctr"/>
                </a:tc>
                <a:tc>
                  <a:txBody>
                    <a:bodyPr/>
                    <a:lstStyle/>
                    <a:p>
                      <a:r>
                        <a:rPr lang="en-US" sz="1400" noProof="0" dirty="0"/>
                        <a:t>Non</a:t>
                      </a:r>
                    </a:p>
                  </a:txBody>
                  <a:tcPr anchor="ctr"/>
                </a:tc>
                <a:tc>
                  <a:txBody>
                    <a:bodyPr/>
                    <a:lstStyle/>
                    <a:p>
                      <a:r>
                        <a:rPr lang="en-US" sz="1400" noProof="0" dirty="0"/>
                        <a:t>Agriculture, chemistry, cosmetics, pharmacy</a:t>
                      </a:r>
                      <a:endParaRPr lang="en-US" sz="1400" b="1" noProof="0" dirty="0"/>
                    </a:p>
                  </a:txBody>
                  <a:tcPr anchor="ctr"/>
                </a:tc>
                <a:extLst>
                  <a:ext uri="{0D108BD9-81ED-4DB2-BD59-A6C34878D82A}">
                    <a16:rowId xmlns:a16="http://schemas.microsoft.com/office/drawing/2014/main" val="1194077854"/>
                  </a:ext>
                </a:extLst>
              </a:tr>
              <a:tr h="504056">
                <a:tc>
                  <a:txBody>
                    <a:bodyPr/>
                    <a:lstStyle/>
                    <a:p>
                      <a:r>
                        <a:rPr lang="en-US" sz="1400" noProof="0" dirty="0"/>
                        <a:t>Market price</a:t>
                      </a:r>
                      <a:endParaRPr lang="en-US" sz="1400" i="1" noProof="0" dirty="0"/>
                    </a:p>
                  </a:txBody>
                  <a:tcPr anchor="ctr"/>
                </a:tc>
                <a:tc>
                  <a:txBody>
                    <a:bodyPr/>
                    <a:lstStyle/>
                    <a:p>
                      <a:r>
                        <a:rPr lang="pl-PL" sz="1400" dirty="0"/>
                        <a:t>$0/t</a:t>
                      </a:r>
                      <a:endParaRPr lang="en-GB" sz="1400" dirty="0"/>
                    </a:p>
                  </a:txBody>
                  <a:tcPr anchor="ctr"/>
                </a:tc>
                <a:tc>
                  <a:txBody>
                    <a:bodyPr/>
                    <a:lstStyle/>
                    <a:p>
                      <a:r>
                        <a:rPr lang="pl-PL" sz="1400" dirty="0"/>
                        <a:t>$</a:t>
                      </a:r>
                      <a:r>
                        <a:rPr lang="pl-PL" sz="1400" kern="1200" dirty="0"/>
                        <a:t>150-210</a:t>
                      </a:r>
                      <a:r>
                        <a:rPr lang="pl-PL" sz="1400" dirty="0"/>
                        <a:t>/t</a:t>
                      </a:r>
                      <a:endParaRPr lang="en-GB" sz="1400" b="1" dirty="0"/>
                    </a:p>
                  </a:txBody>
                  <a:tcPr anchor="ctr"/>
                </a:tc>
                <a:extLst>
                  <a:ext uri="{0D108BD9-81ED-4DB2-BD59-A6C34878D82A}">
                    <a16:rowId xmlns:a16="http://schemas.microsoft.com/office/drawing/2014/main" val="4125417924"/>
                  </a:ext>
                </a:extLst>
              </a:tr>
            </a:tbl>
          </a:graphicData>
        </a:graphic>
      </p:graphicFrame>
      <p:pic>
        <p:nvPicPr>
          <p:cNvPr id="4" name="Obraz 3" descr="Obraz zawierający czekolada, tort, żywność, wewnątrz&#10;&#10;Opis wygenerowany automatycznie">
            <a:extLst>
              <a:ext uri="{FF2B5EF4-FFF2-40B4-BE49-F238E27FC236}">
                <a16:creationId xmlns:a16="http://schemas.microsoft.com/office/drawing/2014/main" id="{4CF3FEB0-0386-4499-AA3F-D626CDB6B8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7" y="519522"/>
            <a:ext cx="2854923" cy="2141192"/>
          </a:xfrm>
          <a:prstGeom prst="rect">
            <a:avLst/>
          </a:prstGeom>
        </p:spPr>
      </p:pic>
      <p:pic>
        <p:nvPicPr>
          <p:cNvPr id="6" name="Obraz 5" descr="Obraz zawierający stół, żywność, talerz, wewnątrz&#10;&#10;Opis wygenerowany automatycznie">
            <a:extLst>
              <a:ext uri="{FF2B5EF4-FFF2-40B4-BE49-F238E27FC236}">
                <a16:creationId xmlns:a16="http://schemas.microsoft.com/office/drawing/2014/main" id="{0C327853-020D-444B-831D-9FC50233A2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3745" y="524383"/>
            <a:ext cx="2724200" cy="2138497"/>
          </a:xfrm>
          <a:prstGeom prst="rect">
            <a:avLst/>
          </a:prstGeom>
        </p:spPr>
      </p:pic>
      <p:sp>
        <p:nvSpPr>
          <p:cNvPr id="8" name="Prostokąt 7">
            <a:extLst>
              <a:ext uri="{FF2B5EF4-FFF2-40B4-BE49-F238E27FC236}">
                <a16:creationId xmlns:a16="http://schemas.microsoft.com/office/drawing/2014/main" id="{0AF9E839-E8C1-48A3-963C-8559C633C4A5}"/>
              </a:ext>
            </a:extLst>
          </p:cNvPr>
          <p:cNvSpPr/>
          <p:nvPr/>
        </p:nvSpPr>
        <p:spPr>
          <a:xfrm>
            <a:off x="1182973" y="2625080"/>
            <a:ext cx="3045744" cy="184666"/>
          </a:xfrm>
          <a:prstGeom prst="rect">
            <a:avLst/>
          </a:prstGeom>
        </p:spPr>
        <p:txBody>
          <a:bodyPr wrap="square">
            <a:spAutoFit/>
          </a:bodyPr>
          <a:lstStyle/>
          <a:p>
            <a:pPr algn="ctr"/>
            <a:r>
              <a:rPr lang="pl-PL" sz="600" dirty="0"/>
              <a:t>Source: </a:t>
            </a:r>
            <a:r>
              <a:rPr lang="en-GB" sz="600" dirty="0"/>
              <a:t>https://www.alibaba.com/product-detail/synthetic-gypsum_50029556258.html</a:t>
            </a:r>
          </a:p>
        </p:txBody>
      </p:sp>
      <p:sp>
        <p:nvSpPr>
          <p:cNvPr id="9" name="Prostokąt 8">
            <a:extLst>
              <a:ext uri="{FF2B5EF4-FFF2-40B4-BE49-F238E27FC236}">
                <a16:creationId xmlns:a16="http://schemas.microsoft.com/office/drawing/2014/main" id="{FFD0AB37-EBA1-4DA7-8B57-8B21343A9791}"/>
              </a:ext>
            </a:extLst>
          </p:cNvPr>
          <p:cNvSpPr/>
          <p:nvPr/>
        </p:nvSpPr>
        <p:spPr>
          <a:xfrm>
            <a:off x="4748450" y="2634198"/>
            <a:ext cx="3510136" cy="276999"/>
          </a:xfrm>
          <a:prstGeom prst="rect">
            <a:avLst/>
          </a:prstGeom>
        </p:spPr>
        <p:txBody>
          <a:bodyPr wrap="square">
            <a:spAutoFit/>
          </a:bodyPr>
          <a:lstStyle/>
          <a:p>
            <a:pPr algn="ctr"/>
            <a:r>
              <a:rPr lang="pl-PL" sz="600" dirty="0"/>
              <a:t>Source: </a:t>
            </a:r>
            <a:r>
              <a:rPr lang="en-GB" sz="600" dirty="0"/>
              <a:t>http://www.matuta.de/chemicals-for-balling/Magnesium-sulfate-heptahydrate.html</a:t>
            </a:r>
            <a:endParaRPr lang="pl-PL" sz="600" dirty="0"/>
          </a:p>
          <a:p>
            <a:pPr algn="ctr"/>
            <a:endParaRPr lang="en-GB" sz="600" dirty="0"/>
          </a:p>
        </p:txBody>
      </p:sp>
    </p:spTree>
    <p:extLst>
      <p:ext uri="{BB962C8B-B14F-4D97-AF65-F5344CB8AC3E}">
        <p14:creationId xmlns:p14="http://schemas.microsoft.com/office/powerpoint/2010/main" val="2727034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half" idx="2"/>
          </p:nvPr>
        </p:nvSpPr>
        <p:spPr>
          <a:xfrm>
            <a:off x="611560" y="1275606"/>
            <a:ext cx="8280920" cy="3600400"/>
          </a:xfrm>
        </p:spPr>
        <p:txBody>
          <a:bodyPr>
            <a:normAutofit/>
          </a:bodyPr>
          <a:lstStyle/>
          <a:p>
            <a:pPr marL="457200" lvl="0" indent="-457200">
              <a:lnSpc>
                <a:spcPct val="150000"/>
              </a:lnSpc>
              <a:buFont typeface="+mj-lt"/>
              <a:buAutoNum type="arabicPeriod"/>
            </a:pPr>
            <a:r>
              <a:rPr lang="pl-PL" sz="2000" dirty="0">
                <a:solidFill>
                  <a:schemeClr val="bg1">
                    <a:lumMod val="75000"/>
                  </a:schemeClr>
                </a:solidFill>
              </a:rPr>
              <a:t>Introduction</a:t>
            </a:r>
          </a:p>
          <a:p>
            <a:pPr marL="457200" lvl="0" indent="-457200">
              <a:lnSpc>
                <a:spcPct val="150000"/>
              </a:lnSpc>
              <a:buFont typeface="+mj-lt"/>
              <a:buAutoNum type="arabicPeriod"/>
            </a:pPr>
            <a:r>
              <a:rPr lang="en-US" sz="2000" dirty="0">
                <a:solidFill>
                  <a:schemeClr val="bg1">
                    <a:lumMod val="75000"/>
                  </a:schemeClr>
                </a:solidFill>
              </a:rPr>
              <a:t>Innovative magnesium FGD vs standard calcium FGD</a:t>
            </a:r>
            <a:endParaRPr lang="pl-PL" sz="2000" dirty="0">
              <a:solidFill>
                <a:schemeClr val="bg1">
                  <a:lumMod val="75000"/>
                </a:schemeClr>
              </a:solidFill>
            </a:endParaRPr>
          </a:p>
          <a:p>
            <a:pPr marL="457200" lvl="0" indent="-457200">
              <a:lnSpc>
                <a:spcPct val="150000"/>
              </a:lnSpc>
              <a:buFont typeface="+mj-lt"/>
              <a:buAutoNum type="arabicPeriod"/>
            </a:pPr>
            <a:r>
              <a:rPr lang="en-US" sz="2000" b="1" dirty="0">
                <a:solidFill>
                  <a:schemeClr val="tx1">
                    <a:lumMod val="50000"/>
                  </a:schemeClr>
                </a:solidFill>
              </a:rPr>
              <a:t>Combustion </a:t>
            </a:r>
            <a:r>
              <a:rPr lang="pl-PL" sz="2000" b="1" dirty="0">
                <a:solidFill>
                  <a:schemeClr val="tx1">
                    <a:lumMod val="50000"/>
                  </a:schemeClr>
                </a:solidFill>
              </a:rPr>
              <a:t>b</a:t>
            </a:r>
            <a:r>
              <a:rPr lang="en-US" sz="2000" b="1" dirty="0">
                <a:solidFill>
                  <a:schemeClr val="tx1">
                    <a:lumMod val="50000"/>
                  </a:schemeClr>
                </a:solidFill>
              </a:rPr>
              <a:t>yproduct </a:t>
            </a:r>
            <a:r>
              <a:rPr lang="pl-PL" sz="2000" b="1" dirty="0">
                <a:solidFill>
                  <a:schemeClr val="tx1">
                    <a:lumMod val="50000"/>
                  </a:schemeClr>
                </a:solidFill>
              </a:rPr>
              <a:t>- </a:t>
            </a:r>
            <a:r>
              <a:rPr lang="en-US" sz="2000" b="1" dirty="0">
                <a:solidFill>
                  <a:schemeClr val="tx1">
                    <a:lumMod val="50000"/>
                  </a:schemeClr>
                </a:solidFill>
              </a:rPr>
              <a:t>application as fertilizer</a:t>
            </a:r>
            <a:endParaRPr lang="pl-PL" sz="2000" b="1" dirty="0">
              <a:solidFill>
                <a:schemeClr val="tx1">
                  <a:lumMod val="50000"/>
                </a:schemeClr>
              </a:solidFill>
            </a:endParaRPr>
          </a:p>
          <a:p>
            <a:pPr marL="457200" lvl="0" indent="-457200">
              <a:lnSpc>
                <a:spcPct val="150000"/>
              </a:lnSpc>
              <a:buFont typeface="+mj-lt"/>
              <a:buAutoNum type="arabicPeriod"/>
            </a:pPr>
            <a:r>
              <a:rPr lang="en-US" sz="2000" dirty="0">
                <a:solidFill>
                  <a:schemeClr val="bg1">
                    <a:lumMod val="75000"/>
                  </a:schemeClr>
                </a:solidFill>
              </a:rPr>
              <a:t>Kangal</a:t>
            </a:r>
            <a:r>
              <a:rPr lang="pl-PL" sz="2000" dirty="0">
                <a:solidFill>
                  <a:schemeClr val="bg1">
                    <a:lumMod val="75000"/>
                  </a:schemeClr>
                </a:solidFill>
              </a:rPr>
              <a:t> Tirmik -</a:t>
            </a:r>
            <a:r>
              <a:rPr lang="en-US" sz="2000" dirty="0">
                <a:solidFill>
                  <a:schemeClr val="bg1">
                    <a:lumMod val="75000"/>
                  </a:schemeClr>
                </a:solidFill>
              </a:rPr>
              <a:t> case study</a:t>
            </a:r>
            <a:endParaRPr lang="pl-PL" sz="2000" dirty="0">
              <a:solidFill>
                <a:schemeClr val="bg1">
                  <a:lumMod val="75000"/>
                </a:schemeClr>
              </a:solidFill>
            </a:endParaRPr>
          </a:p>
          <a:p>
            <a:pPr marL="457200" lvl="0" indent="-457200">
              <a:lnSpc>
                <a:spcPct val="150000"/>
              </a:lnSpc>
              <a:buFont typeface="+mj-lt"/>
              <a:buAutoNum type="arabicPeriod"/>
            </a:pPr>
            <a:r>
              <a:rPr lang="en-US" sz="2000" dirty="0">
                <a:solidFill>
                  <a:schemeClr val="bg1">
                    <a:lumMod val="75000"/>
                  </a:schemeClr>
                </a:solidFill>
              </a:rPr>
              <a:t>Summary</a:t>
            </a:r>
            <a:endParaRPr lang="pl-PL" sz="2000" dirty="0">
              <a:solidFill>
                <a:schemeClr val="bg1">
                  <a:lumMod val="75000"/>
                </a:schemeClr>
              </a:solidFill>
            </a:endParaRPr>
          </a:p>
        </p:txBody>
      </p:sp>
      <p:sp>
        <p:nvSpPr>
          <p:cNvPr id="4" name="Symbol zastępczy tekstu 3"/>
          <p:cNvSpPr>
            <a:spLocks noGrp="1"/>
          </p:cNvSpPr>
          <p:nvPr>
            <p:ph type="body" sz="quarter" idx="11"/>
          </p:nvPr>
        </p:nvSpPr>
        <p:spPr/>
        <p:txBody>
          <a:bodyPr>
            <a:normAutofit lnSpcReduction="10000"/>
          </a:bodyPr>
          <a:lstStyle/>
          <a:p>
            <a:r>
              <a:rPr lang="pl-PL" sz="2400" b="1" dirty="0">
                <a:solidFill>
                  <a:srgbClr val="003777"/>
                </a:solidFill>
              </a:rPr>
              <a:t>Agenda</a:t>
            </a:r>
          </a:p>
        </p:txBody>
      </p:sp>
      <p:pic>
        <p:nvPicPr>
          <p:cNvPr id="5" name="Picture 2" descr="cid:image002.jpg@01D10FF8.B26F4E00">
            <a:extLst>
              <a:ext uri="{FF2B5EF4-FFF2-40B4-BE49-F238E27FC236}">
                <a16:creationId xmlns:a16="http://schemas.microsoft.com/office/drawing/2014/main" id="{570316D8-377E-488F-B00F-6BDEE13C42F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123478"/>
            <a:ext cx="836637" cy="349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6492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 name="Picture 2" descr="cid:image002.jpg@01D10FF8.B26F4E00">
            <a:extLst>
              <a:ext uri="{FF2B5EF4-FFF2-40B4-BE49-F238E27FC236}">
                <a16:creationId xmlns:a16="http://schemas.microsoft.com/office/drawing/2014/main" id="{41C5E6E3-09D1-4756-B94D-682E6BDB7F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123478"/>
            <a:ext cx="836637" cy="349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Obraz 2">
            <a:extLst>
              <a:ext uri="{FF2B5EF4-FFF2-40B4-BE49-F238E27FC236}">
                <a16:creationId xmlns:a16="http://schemas.microsoft.com/office/drawing/2014/main" id="{84C34EEC-6651-40F7-AE55-1533EC86F257}"/>
              </a:ext>
            </a:extLst>
          </p:cNvPr>
          <p:cNvPicPr>
            <a:picLocks noChangeAspect="1"/>
          </p:cNvPicPr>
          <p:nvPr/>
        </p:nvPicPr>
        <p:blipFill rotWithShape="1">
          <a:blip r:embed="rId3">
            <a:extLst>
              <a:ext uri="{28A0092B-C50C-407E-A947-70E740481C1C}">
                <a14:useLocalDpi xmlns:a14="http://schemas.microsoft.com/office/drawing/2010/main" val="0"/>
              </a:ext>
            </a:extLst>
          </a:blip>
          <a:srcRect t="1840"/>
          <a:stretch/>
        </p:blipFill>
        <p:spPr>
          <a:xfrm>
            <a:off x="251520" y="1230921"/>
            <a:ext cx="3496419" cy="3565805"/>
          </a:xfrm>
          <a:prstGeom prst="rect">
            <a:avLst/>
          </a:prstGeom>
        </p:spPr>
      </p:pic>
      <p:sp>
        <p:nvSpPr>
          <p:cNvPr id="4" name="Prostokąt 3">
            <a:extLst>
              <a:ext uri="{FF2B5EF4-FFF2-40B4-BE49-F238E27FC236}">
                <a16:creationId xmlns:a16="http://schemas.microsoft.com/office/drawing/2014/main" id="{17C90419-7001-4A42-9CE0-1ED95BB57BBC}"/>
              </a:ext>
            </a:extLst>
          </p:cNvPr>
          <p:cNvSpPr/>
          <p:nvPr/>
        </p:nvSpPr>
        <p:spPr>
          <a:xfrm>
            <a:off x="199529" y="4796726"/>
            <a:ext cx="3600399" cy="338554"/>
          </a:xfrm>
          <a:prstGeom prst="rect">
            <a:avLst/>
          </a:prstGeom>
        </p:spPr>
        <p:txBody>
          <a:bodyPr wrap="square">
            <a:spAutoFit/>
          </a:bodyPr>
          <a:lstStyle/>
          <a:p>
            <a:pPr algn="ctr"/>
            <a:r>
              <a:rPr lang="pl-PL" sz="800" dirty="0"/>
              <a:t>Source: </a:t>
            </a:r>
            <a:r>
              <a:rPr lang="en-GB" sz="800" dirty="0"/>
              <a:t>https://extension.umn.edu/micro-and-secondary-macronutrients/</a:t>
            </a:r>
            <a:endParaRPr lang="pl-PL" sz="800" dirty="0"/>
          </a:p>
          <a:p>
            <a:pPr algn="ctr"/>
            <a:r>
              <a:rPr lang="en-GB" sz="800" dirty="0"/>
              <a:t>magnesium-crop-production</a:t>
            </a:r>
          </a:p>
        </p:txBody>
      </p:sp>
      <p:sp>
        <p:nvSpPr>
          <p:cNvPr id="8" name="Prostokąt 7">
            <a:extLst>
              <a:ext uri="{FF2B5EF4-FFF2-40B4-BE49-F238E27FC236}">
                <a16:creationId xmlns:a16="http://schemas.microsoft.com/office/drawing/2014/main" id="{385F9AE2-06BB-4596-BADD-8F3B59FEF786}"/>
              </a:ext>
            </a:extLst>
          </p:cNvPr>
          <p:cNvSpPr/>
          <p:nvPr/>
        </p:nvSpPr>
        <p:spPr>
          <a:xfrm>
            <a:off x="3851919" y="927869"/>
            <a:ext cx="5184577" cy="4247317"/>
          </a:xfrm>
          <a:prstGeom prst="rect">
            <a:avLst/>
          </a:prstGeom>
        </p:spPr>
        <p:txBody>
          <a:bodyPr wrap="square">
            <a:spAutoFit/>
          </a:bodyPr>
          <a:lstStyle/>
          <a:p>
            <a:r>
              <a:rPr lang="en-US" dirty="0"/>
              <a:t>Magnesium is a key element </a:t>
            </a:r>
            <a:r>
              <a:rPr lang="pl-PL" dirty="0"/>
              <a:t>of </a:t>
            </a:r>
            <a:r>
              <a:rPr lang="en-US" dirty="0"/>
              <a:t>chlorophyll molecule in plant tissue. Thus, if Mg is deficient, the shortage of chlorophyll results in poor and stunted plant growth.</a:t>
            </a:r>
          </a:p>
          <a:p>
            <a:endParaRPr lang="pl-PL" dirty="0"/>
          </a:p>
          <a:p>
            <a:r>
              <a:rPr lang="en-US" dirty="0"/>
              <a:t>In agriculture, magnesium sulfate is used to increase magnesium or sulfur content in soil. It is most commonly applied to potted plants, or to magnesium-hungry crops</a:t>
            </a:r>
            <a:r>
              <a:rPr lang="pl-PL" dirty="0"/>
              <a:t>. </a:t>
            </a:r>
            <a:r>
              <a:rPr lang="en-US" dirty="0"/>
              <a:t>The advantage of magnesium sulfate over other magnesium soil amendments is its high solubility, which also allows the option of foliar feeding. Solutions of magnesium sulfate are also nearly pH neutral therefore, the use of magnesium sulfate as a magnesium source for soil does not significantly change the soil </a:t>
            </a:r>
            <a:r>
              <a:rPr lang="en-US" dirty="0" err="1"/>
              <a:t>pH.</a:t>
            </a:r>
            <a:endParaRPr lang="en-GB" dirty="0"/>
          </a:p>
        </p:txBody>
      </p:sp>
      <p:sp>
        <p:nvSpPr>
          <p:cNvPr id="10" name="pole tekstowe 9">
            <a:extLst>
              <a:ext uri="{FF2B5EF4-FFF2-40B4-BE49-F238E27FC236}">
                <a16:creationId xmlns:a16="http://schemas.microsoft.com/office/drawing/2014/main" id="{937B99DE-CAF4-4EF9-8891-06346F01AFCE}"/>
              </a:ext>
            </a:extLst>
          </p:cNvPr>
          <p:cNvSpPr txBox="1"/>
          <p:nvPr/>
        </p:nvSpPr>
        <p:spPr>
          <a:xfrm>
            <a:off x="4063799" y="81195"/>
            <a:ext cx="4760816" cy="442694"/>
          </a:xfrm>
          <a:prstGeom prst="rect">
            <a:avLst/>
          </a:prstGeom>
        </p:spPr>
        <p:txBody>
          <a:bodyPr vert="horz" wrap="square" lIns="91440" tIns="45720" rIns="91440" bIns="45720" rtlCol="0" anchor="ctr">
            <a:normAutofit/>
          </a:bodyPr>
          <a:lstStyle/>
          <a:p>
            <a:pPr algn="ctr"/>
            <a:r>
              <a:rPr lang="en-US" sz="2000" b="1" dirty="0"/>
              <a:t>Magnesium in agriculture</a:t>
            </a:r>
          </a:p>
        </p:txBody>
      </p:sp>
    </p:spTree>
    <p:extLst>
      <p:ext uri="{BB962C8B-B14F-4D97-AF65-F5344CB8AC3E}">
        <p14:creationId xmlns:p14="http://schemas.microsoft.com/office/powerpoint/2010/main" val="2734232420"/>
      </p:ext>
    </p:extLst>
  </p:cSld>
  <p:clrMapOvr>
    <a:masterClrMapping/>
  </p:clrMapOvr>
</p:sld>
</file>

<file path=ppt/theme/theme1.xml><?xml version="1.0" encoding="utf-8"?>
<a:theme xmlns:a="http://schemas.openxmlformats.org/drawingml/2006/main" name="SBB_tytulowy_1">
  <a:themeElements>
    <a:clrScheme name="kolory_SBB">
      <a:dk1>
        <a:srgbClr val="595959"/>
      </a:dk1>
      <a:lt1>
        <a:sysClr val="window" lastClr="FFFFFF"/>
      </a:lt1>
      <a:dk2>
        <a:srgbClr val="003777"/>
      </a:dk2>
      <a:lt2>
        <a:srgbClr val="D8D8D8"/>
      </a:lt2>
      <a:accent1>
        <a:srgbClr val="AE1231"/>
      </a:accent1>
      <a:accent2>
        <a:srgbClr val="E36C09"/>
      </a:accent2>
      <a:accent3>
        <a:srgbClr val="FFC000"/>
      </a:accent3>
      <a:accent4>
        <a:srgbClr val="0070C0"/>
      </a:accent4>
      <a:accent5>
        <a:srgbClr val="4BACC6"/>
      </a:accent5>
      <a:accent6>
        <a:srgbClr val="7F7F7F"/>
      </a:accent6>
      <a:hlink>
        <a:srgbClr val="0000FF"/>
      </a:hlink>
      <a:folHlink>
        <a:srgbClr val="800080"/>
      </a:folHlink>
    </a:clrScheme>
    <a:fontScheme name="SBB 1">
      <a:majorFont>
        <a:latin typeface="Titillium Bd"/>
        <a:ea typeface=""/>
        <a:cs typeface=""/>
      </a:majorFont>
      <a:minorFont>
        <a:latin typeface="Titillium"/>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sz="2000" b="1" dirty="0" smtClean="0">
            <a:latin typeface="+mn-lt"/>
          </a:defRPr>
        </a:defPPr>
      </a:lstStyle>
    </a:txDef>
  </a:objectDefaults>
  <a:extraClrSchemeLst/>
</a:theme>
</file>

<file path=ppt/theme/themeOverride1.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SBB_tytulowy_1</Template>
  <TotalTime>1172</TotalTime>
  <Words>900</Words>
  <Application>Microsoft Office PowerPoint</Application>
  <PresentationFormat>Pokaz na ekranie (16:9)</PresentationFormat>
  <Paragraphs>184</Paragraphs>
  <Slides>24</Slides>
  <Notes>0</Notes>
  <HiddenSlides>0</HiddenSlides>
  <MMClips>0</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24</vt:i4>
      </vt:variant>
    </vt:vector>
  </HeadingPairs>
  <TitlesOfParts>
    <vt:vector size="33" baseType="lpstr">
      <vt:lpstr>Arial</vt:lpstr>
      <vt:lpstr>Azo Sans</vt:lpstr>
      <vt:lpstr>Calibri</vt:lpstr>
      <vt:lpstr>Times New Roman</vt:lpstr>
      <vt:lpstr>Titillium</vt:lpstr>
      <vt:lpstr>Titillium Bd</vt:lpstr>
      <vt:lpstr>Titillium Lt</vt:lpstr>
      <vt:lpstr>Wingdings</vt:lpstr>
      <vt:lpstr>SBB_tytulowy_1</vt:lpstr>
      <vt:lpstr>Turkey Innovative Approach to Combustion Byproducts</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Admin</dc:creator>
  <cp:lastModifiedBy>Robert Żmuda</cp:lastModifiedBy>
  <cp:revision>95</cp:revision>
  <dcterms:created xsi:type="dcterms:W3CDTF">2014-07-15T19:13:20Z</dcterms:created>
  <dcterms:modified xsi:type="dcterms:W3CDTF">2019-10-08T13:34:16Z</dcterms:modified>
</cp:coreProperties>
</file>