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  <p:sldMasterId id="2147483999" r:id="rId2"/>
  </p:sldMasterIdLst>
  <p:notesMasterIdLst>
    <p:notesMasterId r:id="rId61"/>
  </p:notesMasterIdLst>
  <p:sldIdLst>
    <p:sldId id="267" r:id="rId3"/>
    <p:sldId id="327" r:id="rId4"/>
    <p:sldId id="348" r:id="rId5"/>
    <p:sldId id="328" r:id="rId6"/>
    <p:sldId id="393" r:id="rId7"/>
    <p:sldId id="279" r:id="rId8"/>
    <p:sldId id="415" r:id="rId9"/>
    <p:sldId id="284" r:id="rId10"/>
    <p:sldId id="257" r:id="rId11"/>
    <p:sldId id="394" r:id="rId12"/>
    <p:sldId id="395" r:id="rId13"/>
    <p:sldId id="262" r:id="rId14"/>
    <p:sldId id="363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285" r:id="rId27"/>
    <p:sldId id="378" r:id="rId28"/>
    <p:sldId id="380" r:id="rId29"/>
    <p:sldId id="381" r:id="rId30"/>
    <p:sldId id="397" r:id="rId31"/>
    <p:sldId id="382" r:id="rId32"/>
    <p:sldId id="383" r:id="rId33"/>
    <p:sldId id="384" r:id="rId34"/>
    <p:sldId id="385" r:id="rId35"/>
    <p:sldId id="386" r:id="rId36"/>
    <p:sldId id="387" r:id="rId37"/>
    <p:sldId id="388" r:id="rId38"/>
    <p:sldId id="391" r:id="rId39"/>
    <p:sldId id="392" r:id="rId40"/>
    <p:sldId id="396" r:id="rId41"/>
    <p:sldId id="398" r:id="rId42"/>
    <p:sldId id="399" r:id="rId43"/>
    <p:sldId id="401" r:id="rId44"/>
    <p:sldId id="400" r:id="rId45"/>
    <p:sldId id="403" r:id="rId46"/>
    <p:sldId id="404" r:id="rId47"/>
    <p:sldId id="405" r:id="rId48"/>
    <p:sldId id="406" r:id="rId49"/>
    <p:sldId id="407" r:id="rId50"/>
    <p:sldId id="408" r:id="rId51"/>
    <p:sldId id="409" r:id="rId52"/>
    <p:sldId id="410" r:id="rId53"/>
    <p:sldId id="411" r:id="rId54"/>
    <p:sldId id="353" r:id="rId55"/>
    <p:sldId id="288" r:id="rId56"/>
    <p:sldId id="413" r:id="rId57"/>
    <p:sldId id="414" r:id="rId58"/>
    <p:sldId id="342" r:id="rId59"/>
    <p:sldId id="341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37" autoAdjust="0"/>
  </p:normalViewPr>
  <p:slideViewPr>
    <p:cSldViewPr>
      <p:cViewPr varScale="1">
        <p:scale>
          <a:sx n="86" d="100"/>
          <a:sy n="86" d="100"/>
        </p:scale>
        <p:origin x="13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10FE0-42CB-49AD-A696-F9227A0A0C6A}" type="datetimeFigureOut">
              <a:rPr lang="fi-FI" smtClean="0"/>
              <a:t>24.10.2017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A228B-24DD-47DB-8F89-3E41031BD9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269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A228B-24DD-47DB-8F89-3E41031BD90E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658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A228B-24DD-47DB-8F89-3E41031BD90E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726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A228B-24DD-47DB-8F89-3E41031BD90E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595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FCCB-D73F-4748-A01F-F180D0639C45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4941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4A76-3833-4A5D-A5B3-F0304FCA4905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564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3BC7-846C-4D56-9155-277B8700FDD0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520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11430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2335213"/>
            <a:ext cx="4038600" cy="341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2335213"/>
            <a:ext cx="4038600" cy="1630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4117975"/>
            <a:ext cx="4038600" cy="1630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5E396-C6E5-4E0C-B054-7EB65B67711E}" type="datetime1">
              <a:rPr lang="fi-FI" smtClean="0"/>
              <a:t>24.10.2017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KOPAR OY - Parkano - Finland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439F1-FCCE-46DA-9925-D9C9D8A9FB1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1302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8082-0452-4E24-8487-19E7E02B0E80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4428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5157-A1E5-4F2A-BA35-6B76DE3FA6B1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3544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899-4595-480C-9E5E-85473FE8F11F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988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8BD82-ECFD-4E15-9350-DDEFCFC6620A}" type="datetime1">
              <a:rPr lang="fi-FI" smtClean="0"/>
              <a:t>24.10.2017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6825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4752-1338-49BB-9695-4893BFEE9692}" type="datetime1">
              <a:rPr lang="fi-FI" smtClean="0"/>
              <a:t>24.10.2017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6683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B01A-2195-422B-8052-17F000355129}" type="datetime1">
              <a:rPr lang="fi-FI" smtClean="0"/>
              <a:t>24.10.2017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9611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8C48-D305-4C5B-B74F-0864AE1D0E7B}" type="datetime1">
              <a:rPr lang="fi-FI" smtClean="0"/>
              <a:t>24.10.2017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844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0490-65E4-44F3-951F-470CA487F36F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1247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E559-2F8E-4BAD-9C6A-1DCB7F60AAED}" type="datetime1">
              <a:rPr lang="fi-FI" smtClean="0"/>
              <a:t>24.10.2017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3980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3B61-D7EE-4858-8E80-8A70844E7EDD}" type="datetime1">
              <a:rPr lang="fi-FI" smtClean="0"/>
              <a:t>24.10.2017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0569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4EAE-7E65-4C09-BC59-3406FCF852E9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6223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EF783-33EB-406A-8C7B-118D37F05167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2181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7BA0-737B-41D5-A5B6-B733A9765384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725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2318-903B-4D32-A663-6EBB131380E3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6655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74A9-0BE1-4DAB-9F97-6C838F09A37D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6968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44EC-4B5D-442B-8866-31ADE1CA7A61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6136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A327-AE27-497C-8394-EA67D2462C9A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3045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11430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2335213"/>
            <a:ext cx="4038600" cy="341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2335213"/>
            <a:ext cx="4038600" cy="1630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4117975"/>
            <a:ext cx="4038600" cy="1630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31AE9-3D6A-4AF9-BC79-4D5205C652F9}" type="datetime1">
              <a:rPr lang="fi-FI" smtClean="0"/>
              <a:t>24.10.2017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KOPAR OY - Parkano - Finland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439F1-FCCE-46DA-9925-D9C9D8A9FB1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48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B907-982D-4A9D-AD93-70AAB9A75D84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422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2D28-3002-409B-B666-04D7050DC675}" type="datetime1">
              <a:rPr lang="fi-FI" smtClean="0"/>
              <a:t>24.10.2017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274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545F-77A7-43FE-8EF2-12179B9348E4}" type="datetime1">
              <a:rPr lang="fi-FI" smtClean="0"/>
              <a:t>24.10.2017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022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F7A6-13F4-468F-AAE6-7850DFEDA644}" type="datetime1">
              <a:rPr lang="fi-FI" smtClean="0"/>
              <a:t>24.10.2017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22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4497-7AE5-4DFE-8878-71132D5AC39F}" type="datetime1">
              <a:rPr lang="fi-FI" smtClean="0"/>
              <a:t>24.10.2017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501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E027-6F11-49F3-8EB1-FC35C5EF51C8}" type="datetime1">
              <a:rPr lang="fi-FI" smtClean="0"/>
              <a:t>24.10.2017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631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EFB0-0E0E-449B-8177-412C45ADFAB3}" type="datetime1">
              <a:rPr lang="fi-FI" smtClean="0"/>
              <a:t>24.10.2017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649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87A5E1B-433B-48E3-94F6-6DCE5F4AB582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633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4BFDB-7154-4B7E-8C5A-34CBB8F105EF}" type="datetime1">
              <a:rPr lang="fi-FI" smtClean="0"/>
              <a:t>24.10.2017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KOPAR OY - Parkano - Finland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AD614E6-9C70-4063-A857-983CBDE31C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513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mp"/><Relationship Id="rId13" Type="http://schemas.openxmlformats.org/officeDocument/2006/relationships/image" Target="../media/image85.tmp"/><Relationship Id="rId18" Type="http://schemas.openxmlformats.org/officeDocument/2006/relationships/image" Target="../media/image90.png"/><Relationship Id="rId26" Type="http://schemas.openxmlformats.org/officeDocument/2006/relationships/image" Target="../media/image98.tmp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tmp"/><Relationship Id="rId12" Type="http://schemas.openxmlformats.org/officeDocument/2006/relationships/image" Target="../media/image84.tmp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tm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tmp"/><Relationship Id="rId32" Type="http://schemas.openxmlformats.org/officeDocument/2006/relationships/image" Target="../media/image104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31" Type="http://schemas.openxmlformats.org/officeDocument/2006/relationships/image" Target="../media/image103.jpeg"/><Relationship Id="rId4" Type="http://schemas.openxmlformats.org/officeDocument/2006/relationships/image" Target="../media/image76.jpeg"/><Relationship Id="rId9" Type="http://schemas.openxmlformats.org/officeDocument/2006/relationships/image" Target="../media/image81.tmp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21258" y="3244474"/>
            <a:ext cx="6984776" cy="1433336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FontTx/>
              <a:buNone/>
            </a:pP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Transport, składowanie             i przeróbka materiałów sypkich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86" y="2485792"/>
            <a:ext cx="2376264" cy="538985"/>
          </a:xfrm>
          <a:prstGeom prst="rect">
            <a:avLst/>
          </a:prstGeom>
        </p:spPr>
      </p:pic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1</a:t>
            </a:fld>
            <a:endParaRPr lang="fi-FI"/>
          </a:p>
        </p:txBody>
      </p:sp>
      <p:sp>
        <p:nvSpPr>
          <p:cNvPr id="13" name="pole tekstowe 12"/>
          <p:cNvSpPr txBox="1"/>
          <p:nvPr/>
        </p:nvSpPr>
        <p:spPr>
          <a:xfrm>
            <a:off x="346285" y="4511192"/>
            <a:ext cx="222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Damian Kicmal</a:t>
            </a: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>
          <a:xfrm>
            <a:off x="2078022" y="6328510"/>
            <a:ext cx="4622973" cy="365125"/>
          </a:xfrm>
        </p:spPr>
        <p:txBody>
          <a:bodyPr/>
          <a:lstStyle/>
          <a:p>
            <a:pPr algn="ctr"/>
            <a:r>
              <a:rPr lang="pl-PL" dirty="0"/>
              <a:t>3POWER</a:t>
            </a:r>
            <a:r>
              <a:rPr lang="fi-FI" dirty="0"/>
              <a:t>- </a:t>
            </a:r>
            <a:r>
              <a:rPr lang="pl-PL" dirty="0"/>
              <a:t>Wrocław</a:t>
            </a:r>
            <a:r>
              <a:rPr lang="fi-FI" dirty="0"/>
              <a:t> - </a:t>
            </a:r>
            <a:r>
              <a:rPr lang="pl-PL" dirty="0"/>
              <a:t>Poland</a:t>
            </a:r>
            <a:endParaRPr lang="fi-FI" dirty="0"/>
          </a:p>
        </p:txBody>
      </p:sp>
      <p:grpSp>
        <p:nvGrpSpPr>
          <p:cNvPr id="10" name="Group 85">
            <a:extLst>
              <a:ext uri="{FF2B5EF4-FFF2-40B4-BE49-F238E27FC236}">
                <a16:creationId xmlns:a16="http://schemas.microsoft.com/office/drawing/2014/main" id="{92335D81-4C19-4AB1-8B5A-792BF98119A9}"/>
              </a:ext>
            </a:extLst>
          </p:cNvPr>
          <p:cNvGrpSpPr/>
          <p:nvPr/>
        </p:nvGrpSpPr>
        <p:grpSpPr>
          <a:xfrm>
            <a:off x="971600" y="535493"/>
            <a:ext cx="5501498" cy="1529990"/>
            <a:chOff x="0" y="0"/>
            <a:chExt cx="4981966" cy="1142136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2FDEDB0F-3834-4FD1-A22E-6B25C3D5B397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7">
              <a:extLst>
                <a:ext uri="{FF2B5EF4-FFF2-40B4-BE49-F238E27FC236}">
                  <a16:creationId xmlns:a16="http://schemas.microsoft.com/office/drawing/2014/main" id="{ED364CDA-1821-488D-95A7-7817835655DE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8">
              <a:extLst>
                <a:ext uri="{FF2B5EF4-FFF2-40B4-BE49-F238E27FC236}">
                  <a16:creationId xmlns:a16="http://schemas.microsoft.com/office/drawing/2014/main" id="{9F5FB685-977B-4CD6-A14E-22CE6251A592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9">
              <a:extLst>
                <a:ext uri="{FF2B5EF4-FFF2-40B4-BE49-F238E27FC236}">
                  <a16:creationId xmlns:a16="http://schemas.microsoft.com/office/drawing/2014/main" id="{047B8EEC-D16A-477C-BAF9-682460234CB6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0">
              <a:extLst>
                <a:ext uri="{FF2B5EF4-FFF2-40B4-BE49-F238E27FC236}">
                  <a16:creationId xmlns:a16="http://schemas.microsoft.com/office/drawing/2014/main" id="{065E38BA-4C1E-4A82-9CC5-BB77C34C3539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1">
              <a:extLst>
                <a:ext uri="{FF2B5EF4-FFF2-40B4-BE49-F238E27FC236}">
                  <a16:creationId xmlns:a16="http://schemas.microsoft.com/office/drawing/2014/main" id="{D339838F-E0B8-4514-97A0-D933E57170C7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2">
              <a:extLst>
                <a:ext uri="{FF2B5EF4-FFF2-40B4-BE49-F238E27FC236}">
                  <a16:creationId xmlns:a16="http://schemas.microsoft.com/office/drawing/2014/main" id="{6EB03E66-A162-45F8-B306-FD4D82096D36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13">
              <a:extLst>
                <a:ext uri="{FF2B5EF4-FFF2-40B4-BE49-F238E27FC236}">
                  <a16:creationId xmlns:a16="http://schemas.microsoft.com/office/drawing/2014/main" id="{F7DF1AE4-EA38-4A5B-B439-8D5DBAA30BF9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14">
              <a:extLst>
                <a:ext uri="{FF2B5EF4-FFF2-40B4-BE49-F238E27FC236}">
                  <a16:creationId xmlns:a16="http://schemas.microsoft.com/office/drawing/2014/main" id="{1545177A-919C-4F28-9775-293977A462A1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4">
              <a:extLst>
                <a:ext uri="{FF2B5EF4-FFF2-40B4-BE49-F238E27FC236}">
                  <a16:creationId xmlns:a16="http://schemas.microsoft.com/office/drawing/2014/main" id="{1177B02C-63AB-4D7C-9907-241A2612A16B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5">
              <a:extLst>
                <a:ext uri="{FF2B5EF4-FFF2-40B4-BE49-F238E27FC236}">
                  <a16:creationId xmlns:a16="http://schemas.microsoft.com/office/drawing/2014/main" id="{E2E3495F-E8B5-4BD4-B763-EA399BFED94E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96">
              <a:extLst>
                <a:ext uri="{FF2B5EF4-FFF2-40B4-BE49-F238E27FC236}">
                  <a16:creationId xmlns:a16="http://schemas.microsoft.com/office/drawing/2014/main" id="{2EF23B2E-C56F-4A12-BFE3-D93CBEC7CFD6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97">
              <a:extLst>
                <a:ext uri="{FF2B5EF4-FFF2-40B4-BE49-F238E27FC236}">
                  <a16:creationId xmlns:a16="http://schemas.microsoft.com/office/drawing/2014/main" id="{3C247BC9-1BB6-4F58-A017-764CDC002F1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Shape 19">
              <a:extLst>
                <a:ext uri="{FF2B5EF4-FFF2-40B4-BE49-F238E27FC236}">
                  <a16:creationId xmlns:a16="http://schemas.microsoft.com/office/drawing/2014/main" id="{C93F07FE-8C56-4157-BF7A-EB84FE0C439A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id="{B67600D3-F301-48F7-AB67-8DE206DCDA12}"/>
              </a:ext>
            </a:extLst>
          </p:cNvPr>
          <p:cNvSpPr txBox="1">
            <a:spLocks noChangeArrowheads="1"/>
          </p:cNvSpPr>
          <p:nvPr/>
        </p:nvSpPr>
        <p:spPr>
          <a:xfrm>
            <a:off x="346284" y="5560327"/>
            <a:ext cx="7466075" cy="62461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3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</a:t>
            </a:r>
          </a:p>
          <a:p>
            <a:pPr marL="0" indent="0">
              <a:buNone/>
            </a:pPr>
            <a:r>
              <a:rPr lang="pl-PL" sz="3300" b="1" dirty="0">
                <a:latin typeface="Arial" panose="020B0604020202020204" pitchFamily="34" charset="0"/>
                <a:cs typeface="Arial" panose="020B0604020202020204" pitchFamily="34" charset="0"/>
              </a:rPr>
              <a:t>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5586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13" y="160743"/>
            <a:ext cx="6846172" cy="734386"/>
          </a:xfrm>
        </p:spPr>
        <p:txBody>
          <a:bodyPr>
            <a:noAutofit/>
          </a:bodyPr>
          <a:lstStyle/>
          <a:p>
            <a:r>
              <a:rPr lang="pl-PL" sz="2400" dirty="0"/>
              <a:t>Systemy odprowadzania popiołu dennego           i żużla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437498"/>
            <a:ext cx="4608514" cy="4913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Przeznaczenie urządzeń do popiołu dennego:</a:t>
            </a:r>
          </a:p>
          <a:p>
            <a:r>
              <a:rPr lang="pl-PL" sz="2000" dirty="0"/>
              <a:t>Schładzanie</a:t>
            </a:r>
            <a:endParaRPr lang="fi-FI" sz="2000" dirty="0"/>
          </a:p>
          <a:p>
            <a:r>
              <a:rPr lang="pl-PL" sz="2200" dirty="0"/>
              <a:t>Transport mechaniczny</a:t>
            </a:r>
            <a:endParaRPr lang="fi-FI" sz="2000" dirty="0"/>
          </a:p>
          <a:p>
            <a:r>
              <a:rPr lang="pl-PL" sz="2200" dirty="0"/>
              <a:t>Przesiewanie</a:t>
            </a:r>
          </a:p>
          <a:p>
            <a:r>
              <a:rPr lang="pl-PL" sz="2200" dirty="0"/>
              <a:t>Kruszenie</a:t>
            </a:r>
          </a:p>
          <a:p>
            <a:r>
              <a:rPr lang="pl-PL" sz="2200" dirty="0"/>
              <a:t>Transport pneumatyczny</a:t>
            </a:r>
          </a:p>
          <a:p>
            <a:r>
              <a:rPr lang="pl-PL" sz="2200" dirty="0"/>
              <a:t>Magazynowanie</a:t>
            </a:r>
          </a:p>
          <a:p>
            <a:r>
              <a:rPr lang="pl-PL" sz="2200" dirty="0"/>
              <a:t>Nawrót popiołu do kotła</a:t>
            </a:r>
          </a:p>
          <a:p>
            <a:pPr marL="0" indent="0">
              <a:buNone/>
            </a:pPr>
            <a:endParaRPr lang="pl-PL" sz="2200" dirty="0"/>
          </a:p>
        </p:txBody>
      </p:sp>
      <p:pic>
        <p:nvPicPr>
          <p:cNvPr id="3074" name="Picture 2" descr="P:\200071_Metso Dunauham hiekka-, kalkki,-tuhka ja pohjatuhkalaitteet\8. Valokuvat\Asennustyömaa\SSA 20-21.5\WP_20150520_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30" y="1341471"/>
            <a:ext cx="4029405" cy="22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:\200114 Arcon Machinery Trinec NK14 Pneumakulj\8. Valokuvat\Painekuljettimet\P908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519" r="10635" b="2519"/>
          <a:stretch/>
        </p:blipFill>
        <p:spPr bwMode="auto">
          <a:xfrm>
            <a:off x="5788328" y="3776027"/>
            <a:ext cx="3029349" cy="257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grpSp>
        <p:nvGrpSpPr>
          <p:cNvPr id="26" name="Group 85">
            <a:extLst>
              <a:ext uri="{FF2B5EF4-FFF2-40B4-BE49-F238E27FC236}">
                <a16:creationId xmlns:a16="http://schemas.microsoft.com/office/drawing/2014/main" id="{6B76C751-D907-44C6-A970-603A01921776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7" name="Shape 6">
              <a:extLst>
                <a:ext uri="{FF2B5EF4-FFF2-40B4-BE49-F238E27FC236}">
                  <a16:creationId xmlns:a16="http://schemas.microsoft.com/office/drawing/2014/main" id="{850D9BB3-5851-417F-ACF9-FAE4305BED6B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7">
              <a:extLst>
                <a:ext uri="{FF2B5EF4-FFF2-40B4-BE49-F238E27FC236}">
                  <a16:creationId xmlns:a16="http://schemas.microsoft.com/office/drawing/2014/main" id="{35D29C9D-D1E0-46E7-A4BD-08800F6941A3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Shape 8">
              <a:extLst>
                <a:ext uri="{FF2B5EF4-FFF2-40B4-BE49-F238E27FC236}">
                  <a16:creationId xmlns:a16="http://schemas.microsoft.com/office/drawing/2014/main" id="{4B2D8F2E-C613-46D5-8218-E19C32FAF929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9">
              <a:extLst>
                <a:ext uri="{FF2B5EF4-FFF2-40B4-BE49-F238E27FC236}">
                  <a16:creationId xmlns:a16="http://schemas.microsoft.com/office/drawing/2014/main" id="{31908E9E-B924-42C5-BCB8-9B17228E894C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10">
              <a:extLst>
                <a:ext uri="{FF2B5EF4-FFF2-40B4-BE49-F238E27FC236}">
                  <a16:creationId xmlns:a16="http://schemas.microsoft.com/office/drawing/2014/main" id="{AE671E7D-FB7A-4BAA-8A96-AAE980D90BD3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11">
              <a:extLst>
                <a:ext uri="{FF2B5EF4-FFF2-40B4-BE49-F238E27FC236}">
                  <a16:creationId xmlns:a16="http://schemas.microsoft.com/office/drawing/2014/main" id="{D5698E35-3006-41C8-BADD-BA311D1CC104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2">
              <a:extLst>
                <a:ext uri="{FF2B5EF4-FFF2-40B4-BE49-F238E27FC236}">
                  <a16:creationId xmlns:a16="http://schemas.microsoft.com/office/drawing/2014/main" id="{67F9758B-2923-42F9-9A48-5912B5C46950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13">
              <a:extLst>
                <a:ext uri="{FF2B5EF4-FFF2-40B4-BE49-F238E27FC236}">
                  <a16:creationId xmlns:a16="http://schemas.microsoft.com/office/drawing/2014/main" id="{83E95071-F466-43F8-8949-2DE6A45A23B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14">
              <a:extLst>
                <a:ext uri="{FF2B5EF4-FFF2-40B4-BE49-F238E27FC236}">
                  <a16:creationId xmlns:a16="http://schemas.microsoft.com/office/drawing/2014/main" id="{FB833C8A-AB3B-4E21-A8A5-98978B340FE0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94">
              <a:extLst>
                <a:ext uri="{FF2B5EF4-FFF2-40B4-BE49-F238E27FC236}">
                  <a16:creationId xmlns:a16="http://schemas.microsoft.com/office/drawing/2014/main" id="{A88210F5-8B24-4110-946B-E5851D134A22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95">
              <a:extLst>
                <a:ext uri="{FF2B5EF4-FFF2-40B4-BE49-F238E27FC236}">
                  <a16:creationId xmlns:a16="http://schemas.microsoft.com/office/drawing/2014/main" id="{E5B8F704-6675-49FF-9453-6D978BA9FE2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96">
              <a:extLst>
                <a:ext uri="{FF2B5EF4-FFF2-40B4-BE49-F238E27FC236}">
                  <a16:creationId xmlns:a16="http://schemas.microsoft.com/office/drawing/2014/main" id="{F6764F26-98EE-48F2-B00F-42FA48B0AB19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97">
              <a:extLst>
                <a:ext uri="{FF2B5EF4-FFF2-40B4-BE49-F238E27FC236}">
                  <a16:creationId xmlns:a16="http://schemas.microsoft.com/office/drawing/2014/main" id="{8C8615E3-2A69-4D38-81A6-80C4FCBA5A5A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19">
              <a:extLst>
                <a:ext uri="{FF2B5EF4-FFF2-40B4-BE49-F238E27FC236}">
                  <a16:creationId xmlns:a16="http://schemas.microsoft.com/office/drawing/2014/main" id="{7B74527D-0204-479F-8A2A-220EF2F63275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3" name="Rectangle 2">
            <a:extLst>
              <a:ext uri="{FF2B5EF4-FFF2-40B4-BE49-F238E27FC236}">
                <a16:creationId xmlns:a16="http://schemas.microsoft.com/office/drawing/2014/main" id="{42AAE3E9-ECFF-4001-8E05-46EBEC6F169C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2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01E7A9-723A-4421-8B3C-1FEC95E9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8D63990-5D1A-444D-B1DB-69C6F22E6D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95769"/>
            <a:ext cx="8626074" cy="54772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DDD796A-403E-4915-B2B7-9699DD4B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13" y="160743"/>
            <a:ext cx="6846172" cy="734386"/>
          </a:xfrm>
        </p:spPr>
        <p:txBody>
          <a:bodyPr>
            <a:noAutofit/>
          </a:bodyPr>
          <a:lstStyle/>
          <a:p>
            <a:r>
              <a:rPr lang="pl-PL" sz="2400" dirty="0"/>
              <a:t>Systemy odprowadzania popiołu dennego           i żużla</a:t>
            </a:r>
            <a:endParaRPr lang="en-US" sz="2400" dirty="0"/>
          </a:p>
        </p:txBody>
      </p:sp>
      <p:grpSp>
        <p:nvGrpSpPr>
          <p:cNvPr id="14" name="Group 85">
            <a:extLst>
              <a:ext uri="{FF2B5EF4-FFF2-40B4-BE49-F238E27FC236}">
                <a16:creationId xmlns:a16="http://schemas.microsoft.com/office/drawing/2014/main" id="{225C4D7E-7662-4ECC-B25A-F38E2FD5F9BC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5" name="Shape 6">
              <a:extLst>
                <a:ext uri="{FF2B5EF4-FFF2-40B4-BE49-F238E27FC236}">
                  <a16:creationId xmlns:a16="http://schemas.microsoft.com/office/drawing/2014/main" id="{2F069697-2893-402D-9437-5F7ABA2B1AAF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7">
              <a:extLst>
                <a:ext uri="{FF2B5EF4-FFF2-40B4-BE49-F238E27FC236}">
                  <a16:creationId xmlns:a16="http://schemas.microsoft.com/office/drawing/2014/main" id="{D161D496-E66F-4A4D-B39C-08FC465EFCEB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8">
              <a:extLst>
                <a:ext uri="{FF2B5EF4-FFF2-40B4-BE49-F238E27FC236}">
                  <a16:creationId xmlns:a16="http://schemas.microsoft.com/office/drawing/2014/main" id="{F1595605-AB4E-43F4-8CF9-DEF8DEC76CBD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9">
              <a:extLst>
                <a:ext uri="{FF2B5EF4-FFF2-40B4-BE49-F238E27FC236}">
                  <a16:creationId xmlns:a16="http://schemas.microsoft.com/office/drawing/2014/main" id="{F7902594-1F74-4E6D-8635-89BBA6DE64B0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0">
              <a:extLst>
                <a:ext uri="{FF2B5EF4-FFF2-40B4-BE49-F238E27FC236}">
                  <a16:creationId xmlns:a16="http://schemas.microsoft.com/office/drawing/2014/main" id="{FBF6AF5F-BF80-4D0A-8E9F-9AC57FAB0CE3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11">
              <a:extLst>
                <a:ext uri="{FF2B5EF4-FFF2-40B4-BE49-F238E27FC236}">
                  <a16:creationId xmlns:a16="http://schemas.microsoft.com/office/drawing/2014/main" id="{04DDAB13-DA66-443E-83B2-D4753255A148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12">
              <a:extLst>
                <a:ext uri="{FF2B5EF4-FFF2-40B4-BE49-F238E27FC236}">
                  <a16:creationId xmlns:a16="http://schemas.microsoft.com/office/drawing/2014/main" id="{27680DE6-2075-4EE4-9319-58943D4B4656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13">
              <a:extLst>
                <a:ext uri="{FF2B5EF4-FFF2-40B4-BE49-F238E27FC236}">
                  <a16:creationId xmlns:a16="http://schemas.microsoft.com/office/drawing/2014/main" id="{8D87BBCB-634D-4F8D-808B-8BA7D1DE8F55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4">
              <a:extLst>
                <a:ext uri="{FF2B5EF4-FFF2-40B4-BE49-F238E27FC236}">
                  <a16:creationId xmlns:a16="http://schemas.microsoft.com/office/drawing/2014/main" id="{2F81B828-7FED-45A2-A905-94DD15058683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94">
              <a:extLst>
                <a:ext uri="{FF2B5EF4-FFF2-40B4-BE49-F238E27FC236}">
                  <a16:creationId xmlns:a16="http://schemas.microsoft.com/office/drawing/2014/main" id="{C44987FD-34CC-462E-BE89-730B53B259C7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95">
              <a:extLst>
                <a:ext uri="{FF2B5EF4-FFF2-40B4-BE49-F238E27FC236}">
                  <a16:creationId xmlns:a16="http://schemas.microsoft.com/office/drawing/2014/main" id="{3FEEE826-0015-478E-9354-684735FDE131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Shape 96">
              <a:extLst>
                <a:ext uri="{FF2B5EF4-FFF2-40B4-BE49-F238E27FC236}">
                  <a16:creationId xmlns:a16="http://schemas.microsoft.com/office/drawing/2014/main" id="{1B9AD2D1-3762-481D-944E-B7353782BBD0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97">
              <a:extLst>
                <a:ext uri="{FF2B5EF4-FFF2-40B4-BE49-F238E27FC236}">
                  <a16:creationId xmlns:a16="http://schemas.microsoft.com/office/drawing/2014/main" id="{FCB6B4F0-AC2D-49E8-B400-AA3A78C5E14C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19">
              <a:extLst>
                <a:ext uri="{FF2B5EF4-FFF2-40B4-BE49-F238E27FC236}">
                  <a16:creationId xmlns:a16="http://schemas.microsoft.com/office/drawing/2014/main" id="{7424AE43-F7BA-4C4D-A5DC-39CA9DD83212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9" name="Rectangle 2">
            <a:extLst>
              <a:ext uri="{FF2B5EF4-FFF2-40B4-BE49-F238E27FC236}">
                <a16:creationId xmlns:a16="http://schemas.microsoft.com/office/drawing/2014/main" id="{AE4F7DC5-831F-4D73-ADD0-C3E2CBBCB4C5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71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6844" y="159574"/>
            <a:ext cx="6861414" cy="792163"/>
          </a:xfrm>
        </p:spPr>
        <p:txBody>
          <a:bodyPr>
            <a:no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- schładzanie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12</a:t>
            </a:fld>
            <a:endParaRPr lang="fi-FI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5" y="968371"/>
            <a:ext cx="7128792" cy="5039739"/>
          </a:xfrm>
          <a:prstGeom prst="rect">
            <a:avLst/>
          </a:prstGeom>
        </p:spPr>
      </p:pic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279425" y="4220531"/>
            <a:ext cx="49036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Wygląda jak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tradycyjna chłodnica śrubowa      i pasuje jako jej zamiennik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ale charakteryzuje się nową, ulepszoną konstrukcją</a:t>
            </a:r>
          </a:p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 wejścia – około 900</a:t>
            </a:r>
            <a:r>
              <a:rPr lang="pl-PL" baseline="30000" dirty="0"/>
              <a:t>0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 wyjścia – około 200</a:t>
            </a:r>
            <a:r>
              <a:rPr lang="pl-PL" baseline="30000" dirty="0"/>
              <a:t>0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85">
            <a:extLst>
              <a:ext uri="{FF2B5EF4-FFF2-40B4-BE49-F238E27FC236}">
                <a16:creationId xmlns:a16="http://schemas.microsoft.com/office/drawing/2014/main" id="{F415C871-34C9-43FC-B329-CCD22AA8CC77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7" name="Shape 6">
              <a:extLst>
                <a:ext uri="{FF2B5EF4-FFF2-40B4-BE49-F238E27FC236}">
                  <a16:creationId xmlns:a16="http://schemas.microsoft.com/office/drawing/2014/main" id="{429B51B4-E261-4E15-BC76-0A3C37ED3213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7">
              <a:extLst>
                <a:ext uri="{FF2B5EF4-FFF2-40B4-BE49-F238E27FC236}">
                  <a16:creationId xmlns:a16="http://schemas.microsoft.com/office/drawing/2014/main" id="{DEF0E010-F26E-46EE-88F3-0B9D239C8463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Shape 8">
              <a:extLst>
                <a:ext uri="{FF2B5EF4-FFF2-40B4-BE49-F238E27FC236}">
                  <a16:creationId xmlns:a16="http://schemas.microsoft.com/office/drawing/2014/main" id="{86A89B6C-B1DA-450F-A0C6-482270A4EC8A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9">
              <a:extLst>
                <a:ext uri="{FF2B5EF4-FFF2-40B4-BE49-F238E27FC236}">
                  <a16:creationId xmlns:a16="http://schemas.microsoft.com/office/drawing/2014/main" id="{DC38CD8D-F447-4761-89EE-FE81DFE28D0F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10">
              <a:extLst>
                <a:ext uri="{FF2B5EF4-FFF2-40B4-BE49-F238E27FC236}">
                  <a16:creationId xmlns:a16="http://schemas.microsoft.com/office/drawing/2014/main" id="{7FC045AF-CA07-4D94-AB93-2BDCFDE3C319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11">
              <a:extLst>
                <a:ext uri="{FF2B5EF4-FFF2-40B4-BE49-F238E27FC236}">
                  <a16:creationId xmlns:a16="http://schemas.microsoft.com/office/drawing/2014/main" id="{53DE08FA-5B5F-4153-BF62-359395CB7413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2">
              <a:extLst>
                <a:ext uri="{FF2B5EF4-FFF2-40B4-BE49-F238E27FC236}">
                  <a16:creationId xmlns:a16="http://schemas.microsoft.com/office/drawing/2014/main" id="{F33C4BD6-D095-4466-8405-6373E01AFD05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13">
              <a:extLst>
                <a:ext uri="{FF2B5EF4-FFF2-40B4-BE49-F238E27FC236}">
                  <a16:creationId xmlns:a16="http://schemas.microsoft.com/office/drawing/2014/main" id="{724284CE-6432-4CE6-A942-AC399C54B687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14">
              <a:extLst>
                <a:ext uri="{FF2B5EF4-FFF2-40B4-BE49-F238E27FC236}">
                  <a16:creationId xmlns:a16="http://schemas.microsoft.com/office/drawing/2014/main" id="{67201765-F677-49CD-9BFF-5F5E71D64517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94">
              <a:extLst>
                <a:ext uri="{FF2B5EF4-FFF2-40B4-BE49-F238E27FC236}">
                  <a16:creationId xmlns:a16="http://schemas.microsoft.com/office/drawing/2014/main" id="{3DB2D52B-EE3C-4268-92B2-2DCCA170E624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95">
              <a:extLst>
                <a:ext uri="{FF2B5EF4-FFF2-40B4-BE49-F238E27FC236}">
                  <a16:creationId xmlns:a16="http://schemas.microsoft.com/office/drawing/2014/main" id="{DAE0A3D9-245C-442C-BBCD-5D93B2ED1F71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96">
              <a:extLst>
                <a:ext uri="{FF2B5EF4-FFF2-40B4-BE49-F238E27FC236}">
                  <a16:creationId xmlns:a16="http://schemas.microsoft.com/office/drawing/2014/main" id="{5E40118A-5668-49B9-9929-4728ED16619A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97">
              <a:extLst>
                <a:ext uri="{FF2B5EF4-FFF2-40B4-BE49-F238E27FC236}">
                  <a16:creationId xmlns:a16="http://schemas.microsoft.com/office/drawing/2014/main" id="{3ED803CB-36A6-42DF-91FB-FEFF2B166A40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19">
              <a:extLst>
                <a:ext uri="{FF2B5EF4-FFF2-40B4-BE49-F238E27FC236}">
                  <a16:creationId xmlns:a16="http://schemas.microsoft.com/office/drawing/2014/main" id="{19F02CC5-08EA-4F4F-83D1-3B4B0280083B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2" name="Rectangle 6">
            <a:extLst>
              <a:ext uri="{FF2B5EF4-FFF2-40B4-BE49-F238E27FC236}">
                <a16:creationId xmlns:a16="http://schemas.microsoft.com/office/drawing/2014/main" id="{D927E759-A6D8-4689-A441-8A690B330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8037"/>
            <a:ext cx="49036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Dedykowanym urządzeniem do schładzania jest chłodnica śrubowa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C9AC4AC3-999F-4B73-87A3-52774DEFD89D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10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9964EE3-21B6-46A9-A764-AAAAFC9B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13</a:t>
            </a:fld>
            <a:endParaRPr lang="fi-FI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3B2CF3D-697C-4286-8AF6-99A1B1245B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65705"/>
            <a:ext cx="4433041" cy="3324781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82F8ED9A-89C3-4158-9311-6614C0A4E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3081" y="1297918"/>
            <a:ext cx="4903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Konwencjonalny typ chłodnic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131F6F9-505D-42CA-9015-861BB8399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0402" y="2378393"/>
            <a:ext cx="4268547" cy="320141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7A299285-8A23-44AD-BF30-B9852A30F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594" y="1261170"/>
            <a:ext cx="4903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Chłodnice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nowej generacji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85">
            <a:extLst>
              <a:ext uri="{FF2B5EF4-FFF2-40B4-BE49-F238E27FC236}">
                <a16:creationId xmlns:a16="http://schemas.microsoft.com/office/drawing/2014/main" id="{0FC05197-E6AF-4374-9385-769BF3C7DFCB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0" name="Shape 6">
              <a:extLst>
                <a:ext uri="{FF2B5EF4-FFF2-40B4-BE49-F238E27FC236}">
                  <a16:creationId xmlns:a16="http://schemas.microsoft.com/office/drawing/2014/main" id="{AB40A940-BFB7-4187-99FC-339BE13A8CBE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7">
              <a:extLst>
                <a:ext uri="{FF2B5EF4-FFF2-40B4-BE49-F238E27FC236}">
                  <a16:creationId xmlns:a16="http://schemas.microsoft.com/office/drawing/2014/main" id="{8F632F71-41F9-431C-BD5E-68D92F496638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8">
              <a:extLst>
                <a:ext uri="{FF2B5EF4-FFF2-40B4-BE49-F238E27FC236}">
                  <a16:creationId xmlns:a16="http://schemas.microsoft.com/office/drawing/2014/main" id="{935F7E09-00B8-446A-8AD2-CC66AAD50FC5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">
              <a:extLst>
                <a:ext uri="{FF2B5EF4-FFF2-40B4-BE49-F238E27FC236}">
                  <a16:creationId xmlns:a16="http://schemas.microsoft.com/office/drawing/2014/main" id="{A7F3F2BB-1928-4FA0-86E1-F4E39890FA0A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10">
              <a:extLst>
                <a:ext uri="{FF2B5EF4-FFF2-40B4-BE49-F238E27FC236}">
                  <a16:creationId xmlns:a16="http://schemas.microsoft.com/office/drawing/2014/main" id="{84C2A460-E554-4047-997B-62529B66DC54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11">
              <a:extLst>
                <a:ext uri="{FF2B5EF4-FFF2-40B4-BE49-F238E27FC236}">
                  <a16:creationId xmlns:a16="http://schemas.microsoft.com/office/drawing/2014/main" id="{9BD71B9B-B6B9-4A2D-838D-AA49AAD83095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Shape 12">
              <a:extLst>
                <a:ext uri="{FF2B5EF4-FFF2-40B4-BE49-F238E27FC236}">
                  <a16:creationId xmlns:a16="http://schemas.microsoft.com/office/drawing/2014/main" id="{6F7B48B5-A592-4456-8AC4-0F5CDDAC9EF8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13">
              <a:extLst>
                <a:ext uri="{FF2B5EF4-FFF2-40B4-BE49-F238E27FC236}">
                  <a16:creationId xmlns:a16="http://schemas.microsoft.com/office/drawing/2014/main" id="{1A683566-1DDD-4AA4-8D84-E72F8C54262E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14">
              <a:extLst>
                <a:ext uri="{FF2B5EF4-FFF2-40B4-BE49-F238E27FC236}">
                  <a16:creationId xmlns:a16="http://schemas.microsoft.com/office/drawing/2014/main" id="{25CE78CF-C096-4D2D-8042-78D97AE8AB65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Shape 94">
              <a:extLst>
                <a:ext uri="{FF2B5EF4-FFF2-40B4-BE49-F238E27FC236}">
                  <a16:creationId xmlns:a16="http://schemas.microsoft.com/office/drawing/2014/main" id="{E2F5D741-096A-4C78-A74C-5845E6035CAB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95">
              <a:extLst>
                <a:ext uri="{FF2B5EF4-FFF2-40B4-BE49-F238E27FC236}">
                  <a16:creationId xmlns:a16="http://schemas.microsoft.com/office/drawing/2014/main" id="{1891BE45-A5AE-4D80-8F94-29D84AB8867A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96">
              <a:extLst>
                <a:ext uri="{FF2B5EF4-FFF2-40B4-BE49-F238E27FC236}">
                  <a16:creationId xmlns:a16="http://schemas.microsoft.com/office/drawing/2014/main" id="{D8E7F62F-7464-4928-94EA-4BCEED5C8E05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97">
              <a:extLst>
                <a:ext uri="{FF2B5EF4-FFF2-40B4-BE49-F238E27FC236}">
                  <a16:creationId xmlns:a16="http://schemas.microsoft.com/office/drawing/2014/main" id="{2B7DA1C3-05DC-4F46-8455-73F5E4886D9F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9">
              <a:extLst>
                <a:ext uri="{FF2B5EF4-FFF2-40B4-BE49-F238E27FC236}">
                  <a16:creationId xmlns:a16="http://schemas.microsoft.com/office/drawing/2014/main" id="{94BC87D3-0D0A-4753-80AE-F6FCB2CFBFA6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35" name="Rectangle 2">
            <a:extLst>
              <a:ext uri="{FF2B5EF4-FFF2-40B4-BE49-F238E27FC236}">
                <a16:creationId xmlns:a16="http://schemas.microsoft.com/office/drawing/2014/main" id="{4E43172C-CE23-4D40-97BF-387921905467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- schładzanie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B78CBB4-4760-4DB9-B9CB-B4E871436BFF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607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B5AA490-BAC0-4C4A-A194-B3069C59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14</a:t>
            </a:fld>
            <a:endParaRPr lang="fi-FI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12F9C62-13CC-41C4-B799-118BCF21C671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transport mechaniczny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108-0878_IMG">
            <a:extLst>
              <a:ext uri="{FF2B5EF4-FFF2-40B4-BE49-F238E27FC236}">
                <a16:creationId xmlns:a16="http://schemas.microsoft.com/office/drawing/2014/main" id="{3D3CCAAF-2976-4F85-94DA-A5804D8A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68" y="2258814"/>
            <a:ext cx="2836912" cy="3782549"/>
          </a:xfrm>
          <a:prstGeom prst="rect">
            <a:avLst/>
          </a:prstGeom>
          <a:noFill/>
          <a:ln w="381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A669BDC-8350-4647-A6F0-C81DFA9C5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0" y="2674660"/>
            <a:ext cx="4047834" cy="2698556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76FD8CD-77E9-4E14-85E3-0C096927BB39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FF5057-6E3D-4590-BD74-1E77F08BBDB9}"/>
              </a:ext>
            </a:extLst>
          </p:cNvPr>
          <p:cNvSpPr txBox="1">
            <a:spLocks/>
          </p:cNvSpPr>
          <p:nvPr/>
        </p:nvSpPr>
        <p:spPr>
          <a:xfrm>
            <a:off x="364493" y="1213270"/>
            <a:ext cx="4044826" cy="1517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indent="-449263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Przenośniki zgrzebłowe</a:t>
            </a:r>
          </a:p>
          <a:p>
            <a:pPr marL="449263" indent="-449263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Przenośniki ślimakowe</a:t>
            </a:r>
          </a:p>
          <a:p>
            <a:pPr marL="449263" indent="-449263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Przenośniki kubełkowe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85">
            <a:extLst>
              <a:ext uri="{FF2B5EF4-FFF2-40B4-BE49-F238E27FC236}">
                <a16:creationId xmlns:a16="http://schemas.microsoft.com/office/drawing/2014/main" id="{BC05F4C2-8826-4996-870B-CEC90A87C982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4" name="Shape 6">
              <a:extLst>
                <a:ext uri="{FF2B5EF4-FFF2-40B4-BE49-F238E27FC236}">
                  <a16:creationId xmlns:a16="http://schemas.microsoft.com/office/drawing/2014/main" id="{185BEBF2-87A8-48DE-A8F1-8EA6DC4663A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7">
              <a:extLst>
                <a:ext uri="{FF2B5EF4-FFF2-40B4-BE49-F238E27FC236}">
                  <a16:creationId xmlns:a16="http://schemas.microsoft.com/office/drawing/2014/main" id="{BA046765-9148-484F-8793-91EC0232C732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8">
              <a:extLst>
                <a:ext uri="{FF2B5EF4-FFF2-40B4-BE49-F238E27FC236}">
                  <a16:creationId xmlns:a16="http://schemas.microsoft.com/office/drawing/2014/main" id="{DCA53097-DD5C-49B2-BE0D-F5CAD7ADAB8C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9">
              <a:extLst>
                <a:ext uri="{FF2B5EF4-FFF2-40B4-BE49-F238E27FC236}">
                  <a16:creationId xmlns:a16="http://schemas.microsoft.com/office/drawing/2014/main" id="{2586A443-12C2-42A6-AABC-D792141193CD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0">
              <a:extLst>
                <a:ext uri="{FF2B5EF4-FFF2-40B4-BE49-F238E27FC236}">
                  <a16:creationId xmlns:a16="http://schemas.microsoft.com/office/drawing/2014/main" id="{D710F3AF-664D-4F52-9D93-9B1B5A1D7267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1">
              <a:extLst>
                <a:ext uri="{FF2B5EF4-FFF2-40B4-BE49-F238E27FC236}">
                  <a16:creationId xmlns:a16="http://schemas.microsoft.com/office/drawing/2014/main" id="{57AD312D-8CE5-4AAB-BEA1-E57602E82F2B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12">
              <a:extLst>
                <a:ext uri="{FF2B5EF4-FFF2-40B4-BE49-F238E27FC236}">
                  <a16:creationId xmlns:a16="http://schemas.microsoft.com/office/drawing/2014/main" id="{A005BAF7-FED0-4373-8B32-5C24E47FCB5F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13">
              <a:extLst>
                <a:ext uri="{FF2B5EF4-FFF2-40B4-BE49-F238E27FC236}">
                  <a16:creationId xmlns:a16="http://schemas.microsoft.com/office/drawing/2014/main" id="{0534F5DE-FE20-4837-AB54-3D58E05C70A1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14">
              <a:extLst>
                <a:ext uri="{FF2B5EF4-FFF2-40B4-BE49-F238E27FC236}">
                  <a16:creationId xmlns:a16="http://schemas.microsoft.com/office/drawing/2014/main" id="{DAD4F6E4-5928-40B1-97ED-3D6392EA4C64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4">
              <a:extLst>
                <a:ext uri="{FF2B5EF4-FFF2-40B4-BE49-F238E27FC236}">
                  <a16:creationId xmlns:a16="http://schemas.microsoft.com/office/drawing/2014/main" id="{C666EDEE-070B-415B-B3E6-186C6278B439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95">
              <a:extLst>
                <a:ext uri="{FF2B5EF4-FFF2-40B4-BE49-F238E27FC236}">
                  <a16:creationId xmlns:a16="http://schemas.microsoft.com/office/drawing/2014/main" id="{F134506C-BF29-48C5-AB23-0EA66CEB3292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96">
              <a:extLst>
                <a:ext uri="{FF2B5EF4-FFF2-40B4-BE49-F238E27FC236}">
                  <a16:creationId xmlns:a16="http://schemas.microsoft.com/office/drawing/2014/main" id="{FB4A8964-BFB3-4DCE-88D7-52C20A20FC36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Shape 97">
              <a:extLst>
                <a:ext uri="{FF2B5EF4-FFF2-40B4-BE49-F238E27FC236}">
                  <a16:creationId xmlns:a16="http://schemas.microsoft.com/office/drawing/2014/main" id="{9F4D5850-ADA8-4692-BEA5-424C81981C0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19">
              <a:extLst>
                <a:ext uri="{FF2B5EF4-FFF2-40B4-BE49-F238E27FC236}">
                  <a16:creationId xmlns:a16="http://schemas.microsoft.com/office/drawing/2014/main" id="{B03CC2D3-4D90-451D-967C-5177B1904B7B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9648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79354C0-11FB-4E52-A6DF-B6367BCD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15</a:t>
            </a:fld>
            <a:endParaRPr lang="fi-FI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BB5D282-D7E7-4382-A129-A1FC16D358C0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transport mechaniczny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204CEDF-6073-4285-B71E-5F1765715A57}"/>
              </a:ext>
            </a:extLst>
          </p:cNvPr>
          <p:cNvSpPr txBox="1">
            <a:spLocks noChangeArrowheads="1"/>
          </p:cNvSpPr>
          <p:nvPr/>
        </p:nvSpPr>
        <p:spPr>
          <a:xfrm>
            <a:off x="-828600" y="785334"/>
            <a:ext cx="6336704" cy="782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Przenośniki zgrzebłowe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1CBADF7-BCC8-4CE3-A875-5A74B2D127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69" y="3773876"/>
            <a:ext cx="3848052" cy="256536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1815609-59D2-4D0E-BA77-AF1982DC0630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85">
            <a:extLst>
              <a:ext uri="{FF2B5EF4-FFF2-40B4-BE49-F238E27FC236}">
                <a16:creationId xmlns:a16="http://schemas.microsoft.com/office/drawing/2014/main" id="{D8D19CD9-B1B7-49FE-838D-6C8DF85F93E1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75A7A184-5F38-40D7-A5FC-61FB857F4D85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A8B52DA2-DF57-4098-8D52-5E213D402313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FCF5B7D4-5650-4379-899A-D0636F5331A8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01815939-AAA7-45C5-9CA8-863063CA33EA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473D28DA-1AB1-431F-93E0-5DC8B3DE4B5F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B027977B-1530-4DDB-8DAC-AD3DDB0303CB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15F1107B-2403-4EB1-9351-1B8236791AEF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66B34B89-A73A-4ACC-89EE-95506A4A6EAD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9EAB903D-B585-4D26-AD21-53FF2EF2FA96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4">
              <a:extLst>
                <a:ext uri="{FF2B5EF4-FFF2-40B4-BE49-F238E27FC236}">
                  <a16:creationId xmlns:a16="http://schemas.microsoft.com/office/drawing/2014/main" id="{249A28BE-5619-4C7E-BCEF-DD9C89ED3082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5">
              <a:extLst>
                <a:ext uri="{FF2B5EF4-FFF2-40B4-BE49-F238E27FC236}">
                  <a16:creationId xmlns:a16="http://schemas.microsoft.com/office/drawing/2014/main" id="{2B6E3DB6-199E-4948-8585-9E3AAB36EC89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6">
              <a:extLst>
                <a:ext uri="{FF2B5EF4-FFF2-40B4-BE49-F238E27FC236}">
                  <a16:creationId xmlns:a16="http://schemas.microsoft.com/office/drawing/2014/main" id="{6EBDE0C2-C411-4986-AF2B-4E732BE4EB2B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09BC2B0E-88AB-4476-94F1-3770EA5CCAE4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42FA0193-DC31-4E6F-91CB-53910B882E65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25" name="Obraz 24">
            <a:extLst>
              <a:ext uri="{FF2B5EF4-FFF2-40B4-BE49-F238E27FC236}">
                <a16:creationId xmlns:a16="http://schemas.microsoft.com/office/drawing/2014/main" id="{101E42AE-BD75-4424-BB22-BECE194686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9" y="2924944"/>
            <a:ext cx="4050646" cy="2995712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03EEBAE-0733-4923-993E-9F8F5978D3EA}"/>
              </a:ext>
            </a:extLst>
          </p:cNvPr>
          <p:cNvSpPr txBox="1">
            <a:spLocks/>
          </p:cNvSpPr>
          <p:nvPr/>
        </p:nvSpPr>
        <p:spPr>
          <a:xfrm>
            <a:off x="666596" y="1635563"/>
            <a:ext cx="5778080" cy="1517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Temp. pracy do 800</a:t>
            </a:r>
            <a:r>
              <a:rPr lang="pl-PL" baseline="30000" dirty="0"/>
              <a:t>0</a:t>
            </a:r>
            <a:r>
              <a:rPr lang="pl-PL" dirty="0"/>
              <a:t>C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Odporne na ścieranie</a:t>
            </a:r>
          </a:p>
          <a:p>
            <a:pPr>
              <a:spcBef>
                <a:spcPct val="20000"/>
              </a:spcBef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Dostosowane do ciężkich warunków pracy</a:t>
            </a:r>
          </a:p>
          <a:p>
            <a:pPr marL="0" indent="0"/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9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4C920B3-91F3-4237-8447-AC8C2983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16</a:t>
            </a:fld>
            <a:endParaRPr lang="fi-FI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C86533A-A0FC-4666-AA4A-45468C0D8E9D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transport mechaniczny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IMGP1680">
            <a:extLst>
              <a:ext uri="{FF2B5EF4-FFF2-40B4-BE49-F238E27FC236}">
                <a16:creationId xmlns:a16="http://schemas.microsoft.com/office/drawing/2014/main" id="{97524891-7535-401E-8AE4-C58830758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82" y="2780928"/>
            <a:ext cx="2323064" cy="3096542"/>
          </a:xfrm>
          <a:prstGeom prst="rect">
            <a:avLst/>
          </a:prstGeom>
          <a:noFill/>
          <a:ln w="381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 ruuvik valm IMGP6593">
            <a:extLst>
              <a:ext uri="{FF2B5EF4-FFF2-40B4-BE49-F238E27FC236}">
                <a16:creationId xmlns:a16="http://schemas.microsoft.com/office/drawing/2014/main" id="{CDCAEC5B-8AEC-40DA-B478-50920D60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7" y="1916832"/>
            <a:ext cx="4895850" cy="3084513"/>
          </a:xfrm>
          <a:prstGeom prst="rect">
            <a:avLst/>
          </a:prstGeom>
          <a:noFill/>
          <a:ln w="381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F7AFD7D-5DF3-4C2F-BF80-12CA93A2E62A}"/>
              </a:ext>
            </a:extLst>
          </p:cNvPr>
          <p:cNvSpPr txBox="1">
            <a:spLocks noChangeArrowheads="1"/>
          </p:cNvSpPr>
          <p:nvPr/>
        </p:nvSpPr>
        <p:spPr>
          <a:xfrm>
            <a:off x="-828600" y="951737"/>
            <a:ext cx="6336704" cy="782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Przenośniki ślimakowe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1C52CA9-E8CC-4043-8027-ECB3CCC5CC8C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8E675F54-3921-4108-AC1A-D67D80D33F11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20F1B2DA-0E57-4841-B31B-FEC211797AB4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95FA495E-FE98-440A-9193-2AA43183637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F3DE136A-9D0C-4F6F-9F5D-FB6A4AA0E133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5FE08040-C0E4-465C-BE25-A00ABC0AFB35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920F985C-B97D-4D37-915A-5D0EE7696984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04CD924A-A73E-4475-BA96-9ACC9F75D836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2B905C9F-3737-4BA8-9221-E3ADB2597C1B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EE8E4515-C069-4A7D-8FAF-9EB2EA4AA693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58E355FD-65A1-47B3-A398-596A28040FF5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13C32EF3-146D-45B9-A45D-7D67CDA5F2D1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6B806AA9-88AB-4799-8404-2997BE5679C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884A1713-1884-4A21-BD01-4E208715CC63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F3B50673-60D8-4246-B412-9A883A00AFA2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D2F33CB3-7311-4459-B023-1C4AEA442E5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601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5989453-B4AF-494B-AA36-985BC9E7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17</a:t>
            </a:fld>
            <a:endParaRPr lang="fi-FI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4DF4AEE-3A67-4FB2-AEFD-A64872EE222B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transport mechaniczny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F7CBAB3-3CFB-4B49-B8E7-5444E5FD4F9C}"/>
              </a:ext>
            </a:extLst>
          </p:cNvPr>
          <p:cNvSpPr txBox="1">
            <a:spLocks noChangeArrowheads="1"/>
          </p:cNvSpPr>
          <p:nvPr/>
        </p:nvSpPr>
        <p:spPr>
          <a:xfrm>
            <a:off x="-828600" y="951737"/>
            <a:ext cx="6336704" cy="782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Przenośniki kubełkowe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4A764F9-A382-4E01-9485-AD8B38B16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67" y="1351157"/>
            <a:ext cx="3517655" cy="469020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8CFC4E5-D075-46FC-A346-1F608BA40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3"/>
            <a:ext cx="4283968" cy="321297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92351FB-E015-497F-B62F-93E23CBC773F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85">
            <a:extLst>
              <a:ext uri="{FF2B5EF4-FFF2-40B4-BE49-F238E27FC236}">
                <a16:creationId xmlns:a16="http://schemas.microsoft.com/office/drawing/2014/main" id="{B0B042B0-535A-486C-9273-DD1115B488C1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2" name="Shape 6">
              <a:extLst>
                <a:ext uri="{FF2B5EF4-FFF2-40B4-BE49-F238E27FC236}">
                  <a16:creationId xmlns:a16="http://schemas.microsoft.com/office/drawing/2014/main" id="{0F450DF5-9CE3-4595-8D89-7E5CF26444A4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7">
              <a:extLst>
                <a:ext uri="{FF2B5EF4-FFF2-40B4-BE49-F238E27FC236}">
                  <a16:creationId xmlns:a16="http://schemas.microsoft.com/office/drawing/2014/main" id="{2DC925A4-B49A-4507-BFE0-FCF13F6F89C1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8">
              <a:extLst>
                <a:ext uri="{FF2B5EF4-FFF2-40B4-BE49-F238E27FC236}">
                  <a16:creationId xmlns:a16="http://schemas.microsoft.com/office/drawing/2014/main" id="{4979BB39-ECE3-4F00-8E28-2029812FFF1A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9">
              <a:extLst>
                <a:ext uri="{FF2B5EF4-FFF2-40B4-BE49-F238E27FC236}">
                  <a16:creationId xmlns:a16="http://schemas.microsoft.com/office/drawing/2014/main" id="{2791DC2B-4E85-4644-82A9-71DE3F621AE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0">
              <a:extLst>
                <a:ext uri="{FF2B5EF4-FFF2-40B4-BE49-F238E27FC236}">
                  <a16:creationId xmlns:a16="http://schemas.microsoft.com/office/drawing/2014/main" id="{23DC8142-CD2E-4E50-80A1-BE61514319C3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1">
              <a:extLst>
                <a:ext uri="{FF2B5EF4-FFF2-40B4-BE49-F238E27FC236}">
                  <a16:creationId xmlns:a16="http://schemas.microsoft.com/office/drawing/2014/main" id="{3BAE7D6E-A1AB-46EB-A8BC-96388DB7FD10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2">
              <a:extLst>
                <a:ext uri="{FF2B5EF4-FFF2-40B4-BE49-F238E27FC236}">
                  <a16:creationId xmlns:a16="http://schemas.microsoft.com/office/drawing/2014/main" id="{2E34271C-9858-4A0E-8134-4E70A47A6928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3">
              <a:extLst>
                <a:ext uri="{FF2B5EF4-FFF2-40B4-BE49-F238E27FC236}">
                  <a16:creationId xmlns:a16="http://schemas.microsoft.com/office/drawing/2014/main" id="{F6C1D152-4177-44D8-8E04-FCC4E5385E82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14">
              <a:extLst>
                <a:ext uri="{FF2B5EF4-FFF2-40B4-BE49-F238E27FC236}">
                  <a16:creationId xmlns:a16="http://schemas.microsoft.com/office/drawing/2014/main" id="{B6F82CF0-FF8C-4587-912D-A3F65023CD5B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4">
              <a:extLst>
                <a:ext uri="{FF2B5EF4-FFF2-40B4-BE49-F238E27FC236}">
                  <a16:creationId xmlns:a16="http://schemas.microsoft.com/office/drawing/2014/main" id="{41356B65-0CF3-432C-A172-ED30C079B292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5">
              <a:extLst>
                <a:ext uri="{FF2B5EF4-FFF2-40B4-BE49-F238E27FC236}">
                  <a16:creationId xmlns:a16="http://schemas.microsoft.com/office/drawing/2014/main" id="{DC8D88BC-47ED-40DD-8236-C7F70F30F90F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6">
              <a:extLst>
                <a:ext uri="{FF2B5EF4-FFF2-40B4-BE49-F238E27FC236}">
                  <a16:creationId xmlns:a16="http://schemas.microsoft.com/office/drawing/2014/main" id="{63FE7EDB-14C8-4046-BF96-B0575A03607D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97">
              <a:extLst>
                <a:ext uri="{FF2B5EF4-FFF2-40B4-BE49-F238E27FC236}">
                  <a16:creationId xmlns:a16="http://schemas.microsoft.com/office/drawing/2014/main" id="{7A5EDB73-6F41-4859-887C-310709FDDA06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19">
              <a:extLst>
                <a:ext uri="{FF2B5EF4-FFF2-40B4-BE49-F238E27FC236}">
                  <a16:creationId xmlns:a16="http://schemas.microsoft.com/office/drawing/2014/main" id="{4FE9AF8F-BC45-4281-B21F-EA6A17F9EA91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7487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26353C-511F-436B-A0FE-C4140F28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18</a:t>
            </a:fld>
            <a:endParaRPr lang="fi-FI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88E5059-48AD-4E6D-A8F3-8C71EF0D6F6E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przesiewanie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Znalezione obrazy dla zapytania vibrating screen">
            <a:extLst>
              <a:ext uri="{FF2B5EF4-FFF2-40B4-BE49-F238E27FC236}">
                <a16:creationId xmlns:a16="http://schemas.microsoft.com/office/drawing/2014/main" id="{015F0783-0BD3-4BB5-AB9D-6FED940BE1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2" y="2204864"/>
            <a:ext cx="4536504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BE3A60D-F0E2-42A7-94C6-D6F134111E67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969756"/>
            <a:ext cx="4680520" cy="782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chemeClr val="tx1"/>
                </a:solidFill>
                <a:latin typeface="Arial" charset="0"/>
              </a:rPr>
              <a:t>Przesiewacz wibracyjny</a:t>
            </a:r>
            <a:endParaRPr lang="en-GB" sz="240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7" name="Group 85">
            <a:extLst>
              <a:ext uri="{FF2B5EF4-FFF2-40B4-BE49-F238E27FC236}">
                <a16:creationId xmlns:a16="http://schemas.microsoft.com/office/drawing/2014/main" id="{A34767EE-2B7F-43B6-883F-3B4844BC7983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8" name="Shape 6">
              <a:extLst>
                <a:ext uri="{FF2B5EF4-FFF2-40B4-BE49-F238E27FC236}">
                  <a16:creationId xmlns:a16="http://schemas.microsoft.com/office/drawing/2014/main" id="{02DC3858-B59F-4A49-BB7A-90F80BEE8DE2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Shape 7">
              <a:extLst>
                <a:ext uri="{FF2B5EF4-FFF2-40B4-BE49-F238E27FC236}">
                  <a16:creationId xmlns:a16="http://schemas.microsoft.com/office/drawing/2014/main" id="{E078D5CB-DDD5-48BA-95D7-8BF1A34F91CE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8">
              <a:extLst>
                <a:ext uri="{FF2B5EF4-FFF2-40B4-BE49-F238E27FC236}">
                  <a16:creationId xmlns:a16="http://schemas.microsoft.com/office/drawing/2014/main" id="{36AD7763-C58C-4EA6-87D3-DA9B123DC6E5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9">
              <a:extLst>
                <a:ext uri="{FF2B5EF4-FFF2-40B4-BE49-F238E27FC236}">
                  <a16:creationId xmlns:a16="http://schemas.microsoft.com/office/drawing/2014/main" id="{EC7630D8-24FE-4AA7-900E-A4392D30E6AC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10">
              <a:extLst>
                <a:ext uri="{FF2B5EF4-FFF2-40B4-BE49-F238E27FC236}">
                  <a16:creationId xmlns:a16="http://schemas.microsoft.com/office/drawing/2014/main" id="{4A9B7F63-CEC3-4B27-B0E7-05BF700249EB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1">
              <a:extLst>
                <a:ext uri="{FF2B5EF4-FFF2-40B4-BE49-F238E27FC236}">
                  <a16:creationId xmlns:a16="http://schemas.microsoft.com/office/drawing/2014/main" id="{00FAF967-08C3-476B-A096-5643AEF48ABB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2">
              <a:extLst>
                <a:ext uri="{FF2B5EF4-FFF2-40B4-BE49-F238E27FC236}">
                  <a16:creationId xmlns:a16="http://schemas.microsoft.com/office/drawing/2014/main" id="{A4EDB5E0-8C5E-44B4-9E69-0D43D7289925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3">
              <a:extLst>
                <a:ext uri="{FF2B5EF4-FFF2-40B4-BE49-F238E27FC236}">
                  <a16:creationId xmlns:a16="http://schemas.microsoft.com/office/drawing/2014/main" id="{95258968-F38F-435C-93D6-199B80BBFB0F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4">
              <a:extLst>
                <a:ext uri="{FF2B5EF4-FFF2-40B4-BE49-F238E27FC236}">
                  <a16:creationId xmlns:a16="http://schemas.microsoft.com/office/drawing/2014/main" id="{10B2BC37-CA51-4F84-8442-A1A483FBD535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94">
              <a:extLst>
                <a:ext uri="{FF2B5EF4-FFF2-40B4-BE49-F238E27FC236}">
                  <a16:creationId xmlns:a16="http://schemas.microsoft.com/office/drawing/2014/main" id="{44ED678D-F8FE-4A9E-A1B3-797FFE643F46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95">
              <a:extLst>
                <a:ext uri="{FF2B5EF4-FFF2-40B4-BE49-F238E27FC236}">
                  <a16:creationId xmlns:a16="http://schemas.microsoft.com/office/drawing/2014/main" id="{6D58CA8C-8340-4ED8-B42A-61E0F846EF73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6">
              <a:extLst>
                <a:ext uri="{FF2B5EF4-FFF2-40B4-BE49-F238E27FC236}">
                  <a16:creationId xmlns:a16="http://schemas.microsoft.com/office/drawing/2014/main" id="{29640723-FF98-4D80-AA3A-F1DAE7263FF8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7">
              <a:extLst>
                <a:ext uri="{FF2B5EF4-FFF2-40B4-BE49-F238E27FC236}">
                  <a16:creationId xmlns:a16="http://schemas.microsoft.com/office/drawing/2014/main" id="{9E4D908C-EAA2-4BB2-B043-102542604470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19">
              <a:extLst>
                <a:ext uri="{FF2B5EF4-FFF2-40B4-BE49-F238E27FC236}">
                  <a16:creationId xmlns:a16="http://schemas.microsoft.com/office/drawing/2014/main" id="{1EE66C9D-A7D8-4FF4-A036-7BF136BCD034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650BA97B-64A5-4E0C-8FC2-604D97263C08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79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26353C-511F-436B-A0FE-C4140F28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19</a:t>
            </a:fld>
            <a:endParaRPr lang="fi-FI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88E5059-48AD-4E6D-A8F3-8C71EF0D6F6E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kruszenie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Picture 010">
            <a:extLst>
              <a:ext uri="{FF2B5EF4-FFF2-40B4-BE49-F238E27FC236}">
                <a16:creationId xmlns:a16="http://schemas.microsoft.com/office/drawing/2014/main" id="{100EA3BE-E419-41E0-B4FA-25AACF1A8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9" y="1971221"/>
            <a:ext cx="3522625" cy="3834043"/>
          </a:xfrm>
          <a:prstGeom prst="rect">
            <a:avLst/>
          </a:prstGeom>
          <a:noFill/>
          <a:ln w="381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009">
            <a:extLst>
              <a:ext uri="{FF2B5EF4-FFF2-40B4-BE49-F238E27FC236}">
                <a16:creationId xmlns:a16="http://schemas.microsoft.com/office/drawing/2014/main" id="{1842672E-BD9C-4BFB-A8B5-40FDF03E9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76" y="2564904"/>
            <a:ext cx="4105275" cy="3079750"/>
          </a:xfrm>
          <a:prstGeom prst="rect">
            <a:avLst/>
          </a:prstGeom>
          <a:noFill/>
          <a:ln w="381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G_1656">
            <a:extLst>
              <a:ext uri="{FF2B5EF4-FFF2-40B4-BE49-F238E27FC236}">
                <a16:creationId xmlns:a16="http://schemas.microsoft.com/office/drawing/2014/main" id="{8C50CC31-2430-41D2-B83C-4F3F9F5D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59464"/>
            <a:ext cx="2016125" cy="1512887"/>
          </a:xfrm>
          <a:prstGeom prst="rect">
            <a:avLst/>
          </a:prstGeom>
          <a:noFill/>
          <a:ln w="381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C128DE65-207B-4A1F-A068-75F92BF79300}"/>
              </a:ext>
            </a:extLst>
          </p:cNvPr>
          <p:cNvSpPr txBox="1">
            <a:spLocks noChangeArrowheads="1"/>
          </p:cNvSpPr>
          <p:nvPr/>
        </p:nvSpPr>
        <p:spPr>
          <a:xfrm>
            <a:off x="-285604" y="975335"/>
            <a:ext cx="7416824" cy="782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chemeClr val="tx1"/>
                </a:solidFill>
                <a:latin typeface="Arial" charset="0"/>
              </a:rPr>
              <a:t>Izolowana kruszarka popiołu dennego i żużla</a:t>
            </a:r>
            <a:endParaRPr lang="en-GB" sz="240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0" name="Group 85">
            <a:extLst>
              <a:ext uri="{FF2B5EF4-FFF2-40B4-BE49-F238E27FC236}">
                <a16:creationId xmlns:a16="http://schemas.microsoft.com/office/drawing/2014/main" id="{A7745EBB-4719-4230-88C0-C6E1280B7B04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0FFD9B79-479B-4B52-A839-C4FBACF7AB19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7256FBB7-C92F-4BF8-8A95-F568BBF57DC5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9DF9521D-4AB1-4B3D-A2B3-9834A37CC507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2D1097AE-AA60-4426-AB07-EF14602FCF71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CE8A8DDF-03FF-4FA8-B13F-DA9DB57E8E1C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1479EC9F-A37E-4A83-9782-20AFA6D9C630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37033C81-51EA-40AB-B22F-3F5E225CBBE8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D1A29DB8-6F14-4B36-835E-231D4CCB1FA8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DE7D7125-DB76-4298-AAA8-12670E66DC07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4">
              <a:extLst>
                <a:ext uri="{FF2B5EF4-FFF2-40B4-BE49-F238E27FC236}">
                  <a16:creationId xmlns:a16="http://schemas.microsoft.com/office/drawing/2014/main" id="{0CFC2D26-EB3F-4F0F-94BA-AE1D2E68168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5">
              <a:extLst>
                <a:ext uri="{FF2B5EF4-FFF2-40B4-BE49-F238E27FC236}">
                  <a16:creationId xmlns:a16="http://schemas.microsoft.com/office/drawing/2014/main" id="{C87AE48C-6B81-48F6-B77E-410D3200D56B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6">
              <a:extLst>
                <a:ext uri="{FF2B5EF4-FFF2-40B4-BE49-F238E27FC236}">
                  <a16:creationId xmlns:a16="http://schemas.microsoft.com/office/drawing/2014/main" id="{B394F609-282C-4803-BD51-3C834FAA995D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A309ABCE-FEA5-4950-B7E8-E89A4F26A176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C8347CCE-F7AD-4514-86DC-610336C1C71E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53F17AD1-6894-4B19-A1EF-AE6C85C3133E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99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 txBox="1">
            <a:spLocks/>
          </p:cNvSpPr>
          <p:nvPr/>
        </p:nvSpPr>
        <p:spPr>
          <a:xfrm>
            <a:off x="468313" y="1772816"/>
            <a:ext cx="8218487" cy="462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i-FI" sz="2000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E20F9ADB-1705-46EC-8323-212690820BF1}" type="slidenum">
              <a:rPr lang="fi-FI" altLang="fi-FI" smtClean="0">
                <a:solidFill>
                  <a:srgbClr val="DDDDDD"/>
                </a:solidFill>
              </a:rPr>
              <a:pPr eaLnBrk="1" hangingPunct="1"/>
              <a:t>2</a:t>
            </a:fld>
            <a:endParaRPr lang="fi-FI" altLang="fi-FI">
              <a:solidFill>
                <a:srgbClr val="DDDDDD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89147" y="2638005"/>
            <a:ext cx="80965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Wspólnie z firmami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     </a:t>
            </a:r>
            <a:r>
              <a:rPr lang="pl-PL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tworzymy grupę, w ramach której zapewniamy dostawy technologii, kompletnych instalacji oraz montaże, serwisy i przeglądy urządzeń oferowanych przez obie firmy.</a:t>
            </a:r>
          </a:p>
        </p:txBody>
      </p:sp>
      <p:grpSp>
        <p:nvGrpSpPr>
          <p:cNvPr id="12" name="Group 85">
            <a:extLst>
              <a:ext uri="{FF2B5EF4-FFF2-40B4-BE49-F238E27FC236}">
                <a16:creationId xmlns:a16="http://schemas.microsoft.com/office/drawing/2014/main" id="{B9501223-152A-4E1D-847E-96A90D77C644}"/>
              </a:ext>
            </a:extLst>
          </p:cNvPr>
          <p:cNvGrpSpPr/>
          <p:nvPr/>
        </p:nvGrpSpPr>
        <p:grpSpPr>
          <a:xfrm>
            <a:off x="2505424" y="5240966"/>
            <a:ext cx="3666852" cy="956682"/>
            <a:chOff x="0" y="0"/>
            <a:chExt cx="4981966" cy="1142136"/>
          </a:xfrm>
        </p:grpSpPr>
        <p:sp>
          <p:nvSpPr>
            <p:cNvPr id="13" name="Shape 6">
              <a:extLst>
                <a:ext uri="{FF2B5EF4-FFF2-40B4-BE49-F238E27FC236}">
                  <a16:creationId xmlns:a16="http://schemas.microsoft.com/office/drawing/2014/main" id="{30B46902-CBC3-40D0-9A8D-C5DD19204412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7">
              <a:extLst>
                <a:ext uri="{FF2B5EF4-FFF2-40B4-BE49-F238E27FC236}">
                  <a16:creationId xmlns:a16="http://schemas.microsoft.com/office/drawing/2014/main" id="{747A0EEF-C138-4158-91B2-CC98D2A3B4C5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8">
              <a:extLst>
                <a:ext uri="{FF2B5EF4-FFF2-40B4-BE49-F238E27FC236}">
                  <a16:creationId xmlns:a16="http://schemas.microsoft.com/office/drawing/2014/main" id="{729EFF65-7C40-462C-A094-1E580CE9EB88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9">
              <a:extLst>
                <a:ext uri="{FF2B5EF4-FFF2-40B4-BE49-F238E27FC236}">
                  <a16:creationId xmlns:a16="http://schemas.microsoft.com/office/drawing/2014/main" id="{228BBBE7-B7B0-4ACB-AABD-24F9B2C2008D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0">
              <a:extLst>
                <a:ext uri="{FF2B5EF4-FFF2-40B4-BE49-F238E27FC236}">
                  <a16:creationId xmlns:a16="http://schemas.microsoft.com/office/drawing/2014/main" id="{6A23A29A-D9D0-4335-A7AE-87DA2E927DE1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1">
              <a:extLst>
                <a:ext uri="{FF2B5EF4-FFF2-40B4-BE49-F238E27FC236}">
                  <a16:creationId xmlns:a16="http://schemas.microsoft.com/office/drawing/2014/main" id="{6C0A1AA9-6E1C-4F24-B1C8-88D7C2F5F6F8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2">
              <a:extLst>
                <a:ext uri="{FF2B5EF4-FFF2-40B4-BE49-F238E27FC236}">
                  <a16:creationId xmlns:a16="http://schemas.microsoft.com/office/drawing/2014/main" id="{5F0C0EB9-588D-4840-86F3-FD0ACECE17A0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13">
              <a:extLst>
                <a:ext uri="{FF2B5EF4-FFF2-40B4-BE49-F238E27FC236}">
                  <a16:creationId xmlns:a16="http://schemas.microsoft.com/office/drawing/2014/main" id="{726E576F-1E59-4D3B-9F5F-1A94DB41BFBE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14">
              <a:extLst>
                <a:ext uri="{FF2B5EF4-FFF2-40B4-BE49-F238E27FC236}">
                  <a16:creationId xmlns:a16="http://schemas.microsoft.com/office/drawing/2014/main" id="{AF58A6BF-FCB6-4A65-9656-DE0AFD0B8F95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4">
              <a:extLst>
                <a:ext uri="{FF2B5EF4-FFF2-40B4-BE49-F238E27FC236}">
                  <a16:creationId xmlns:a16="http://schemas.microsoft.com/office/drawing/2014/main" id="{DCA99B18-7EFD-4BA1-94DD-EECD198D0E7C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5">
              <a:extLst>
                <a:ext uri="{FF2B5EF4-FFF2-40B4-BE49-F238E27FC236}">
                  <a16:creationId xmlns:a16="http://schemas.microsoft.com/office/drawing/2014/main" id="{8C6D2442-13A9-4025-8B55-52F8269E4DC5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96">
              <a:extLst>
                <a:ext uri="{FF2B5EF4-FFF2-40B4-BE49-F238E27FC236}">
                  <a16:creationId xmlns:a16="http://schemas.microsoft.com/office/drawing/2014/main" id="{8AC4410E-2C3D-42B7-B158-DF6C96B680BC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97">
              <a:extLst>
                <a:ext uri="{FF2B5EF4-FFF2-40B4-BE49-F238E27FC236}">
                  <a16:creationId xmlns:a16="http://schemas.microsoft.com/office/drawing/2014/main" id="{63CD1766-3CB9-46F4-AAE3-C75D83F8F8A5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Shape 19">
              <a:extLst>
                <a:ext uri="{FF2B5EF4-FFF2-40B4-BE49-F238E27FC236}">
                  <a16:creationId xmlns:a16="http://schemas.microsoft.com/office/drawing/2014/main" id="{C6C477D2-7F63-44E1-B907-00D813CDA496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9" name="Picture 5" descr="logo GRC">
            <a:extLst>
              <a:ext uri="{FF2B5EF4-FFF2-40B4-BE49-F238E27FC236}">
                <a16:creationId xmlns:a16="http://schemas.microsoft.com/office/drawing/2014/main" id="{F0C30404-5392-48FC-8B22-F072720AB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046" y="2474895"/>
            <a:ext cx="2385967" cy="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93771414-5212-45D6-8EA8-29FFE1DD062F}"/>
              </a:ext>
            </a:extLst>
          </p:cNvPr>
          <p:cNvSpPr txBox="1"/>
          <p:nvPr/>
        </p:nvSpPr>
        <p:spPr>
          <a:xfrm>
            <a:off x="513480" y="789041"/>
            <a:ext cx="685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3POWER to nieduża firma inżynierska z siedzibą we Wrocławiu.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D4D6F15D-5938-41C5-AA40-79E483A4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71" y="2474895"/>
            <a:ext cx="2248177" cy="837412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70BACD47-61EF-420B-B04D-467D7894DC8C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5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4ABF92D-1495-4724-80EC-A093E82B7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20</a:t>
            </a:fld>
            <a:endParaRPr lang="fi-FI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75DAA8F-DB0E-40CD-84BE-717915DBFCFB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transport pneumatyczny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andem 2 x 6 m3">
            <a:extLst>
              <a:ext uri="{FF2B5EF4-FFF2-40B4-BE49-F238E27FC236}">
                <a16:creationId xmlns:a16="http://schemas.microsoft.com/office/drawing/2014/main" id="{A36EABC5-8166-4FB7-AC01-05BCC249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599" y="1988840"/>
            <a:ext cx="4599930" cy="3745135"/>
          </a:xfrm>
          <a:prstGeom prst="rect">
            <a:avLst/>
          </a:prstGeom>
          <a:noFill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CF493D8-BE8B-42A5-BD72-C6ED2ED6004A}"/>
              </a:ext>
            </a:extLst>
          </p:cNvPr>
          <p:cNvSpPr txBox="1">
            <a:spLocks noChangeArrowheads="1"/>
          </p:cNvSpPr>
          <p:nvPr/>
        </p:nvSpPr>
        <p:spPr>
          <a:xfrm>
            <a:off x="-285604" y="975335"/>
            <a:ext cx="7416824" cy="782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Pompa pneumatyczna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85">
            <a:extLst>
              <a:ext uri="{FF2B5EF4-FFF2-40B4-BE49-F238E27FC236}">
                <a16:creationId xmlns:a16="http://schemas.microsoft.com/office/drawing/2014/main" id="{0DCEE724-BA5E-43CC-AF18-119658A2E16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9" name="Shape 6">
              <a:extLst>
                <a:ext uri="{FF2B5EF4-FFF2-40B4-BE49-F238E27FC236}">
                  <a16:creationId xmlns:a16="http://schemas.microsoft.com/office/drawing/2014/main" id="{4D022DD5-FBB5-45B8-920C-D7901E1E27FF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7">
              <a:extLst>
                <a:ext uri="{FF2B5EF4-FFF2-40B4-BE49-F238E27FC236}">
                  <a16:creationId xmlns:a16="http://schemas.microsoft.com/office/drawing/2014/main" id="{64DBBF21-4DBC-4BA1-8A2E-E38F429CC05E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8">
              <a:extLst>
                <a:ext uri="{FF2B5EF4-FFF2-40B4-BE49-F238E27FC236}">
                  <a16:creationId xmlns:a16="http://schemas.microsoft.com/office/drawing/2014/main" id="{7FB21546-92B7-437A-B29C-94DBB5781345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9">
              <a:extLst>
                <a:ext uri="{FF2B5EF4-FFF2-40B4-BE49-F238E27FC236}">
                  <a16:creationId xmlns:a16="http://schemas.microsoft.com/office/drawing/2014/main" id="{02ABC05E-3C63-4194-8B45-608F76921AE7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0">
              <a:extLst>
                <a:ext uri="{FF2B5EF4-FFF2-40B4-BE49-F238E27FC236}">
                  <a16:creationId xmlns:a16="http://schemas.microsoft.com/office/drawing/2014/main" id="{11F079D1-7170-40E2-8B0D-EAE36DCD82DA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1">
              <a:extLst>
                <a:ext uri="{FF2B5EF4-FFF2-40B4-BE49-F238E27FC236}">
                  <a16:creationId xmlns:a16="http://schemas.microsoft.com/office/drawing/2014/main" id="{F53F4732-46CB-4244-A65D-D03BBBA8C281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2">
              <a:extLst>
                <a:ext uri="{FF2B5EF4-FFF2-40B4-BE49-F238E27FC236}">
                  <a16:creationId xmlns:a16="http://schemas.microsoft.com/office/drawing/2014/main" id="{94A34676-8A2D-4BCA-96F2-53FAC3748E7F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3">
              <a:extLst>
                <a:ext uri="{FF2B5EF4-FFF2-40B4-BE49-F238E27FC236}">
                  <a16:creationId xmlns:a16="http://schemas.microsoft.com/office/drawing/2014/main" id="{1A8CCE7C-6FA4-4307-8BD1-F45F6FF866F8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4">
              <a:extLst>
                <a:ext uri="{FF2B5EF4-FFF2-40B4-BE49-F238E27FC236}">
                  <a16:creationId xmlns:a16="http://schemas.microsoft.com/office/drawing/2014/main" id="{9029BFE4-27C5-47FB-A75B-BEC27EFBDEB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94">
              <a:extLst>
                <a:ext uri="{FF2B5EF4-FFF2-40B4-BE49-F238E27FC236}">
                  <a16:creationId xmlns:a16="http://schemas.microsoft.com/office/drawing/2014/main" id="{A65F1550-4615-42C4-84DF-8CD8EA30F304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5">
              <a:extLst>
                <a:ext uri="{FF2B5EF4-FFF2-40B4-BE49-F238E27FC236}">
                  <a16:creationId xmlns:a16="http://schemas.microsoft.com/office/drawing/2014/main" id="{4C54D0C5-EC8B-4E2D-ADD8-641C1110BC3E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6">
              <a:extLst>
                <a:ext uri="{FF2B5EF4-FFF2-40B4-BE49-F238E27FC236}">
                  <a16:creationId xmlns:a16="http://schemas.microsoft.com/office/drawing/2014/main" id="{3AA09EF6-85D4-41DB-B5FE-13D39F724D05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7">
              <a:extLst>
                <a:ext uri="{FF2B5EF4-FFF2-40B4-BE49-F238E27FC236}">
                  <a16:creationId xmlns:a16="http://schemas.microsoft.com/office/drawing/2014/main" id="{061ECC48-8538-42E9-98A9-75435407BEF8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19">
              <a:extLst>
                <a:ext uri="{FF2B5EF4-FFF2-40B4-BE49-F238E27FC236}">
                  <a16:creationId xmlns:a16="http://schemas.microsoft.com/office/drawing/2014/main" id="{06D24334-826A-43E4-99D1-7001E9001AE0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3" name="Rectangle 2">
            <a:extLst>
              <a:ext uri="{FF2B5EF4-FFF2-40B4-BE49-F238E27FC236}">
                <a16:creationId xmlns:a16="http://schemas.microsoft.com/office/drawing/2014/main" id="{D8F49433-CD71-4F0E-9112-5EDB8738AB95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ED0BF5E-F570-453F-9CE9-53072955BAEC}"/>
              </a:ext>
            </a:extLst>
          </p:cNvPr>
          <p:cNvSpPr txBox="1">
            <a:spLocks/>
          </p:cNvSpPr>
          <p:nvPr/>
        </p:nvSpPr>
        <p:spPr>
          <a:xfrm>
            <a:off x="5232049" y="4221088"/>
            <a:ext cx="2944456" cy="1421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Elmo 6000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układzie 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andem</a:t>
            </a:r>
          </a:p>
          <a:p>
            <a:pPr marL="0" indent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Popiół denny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pl-PL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22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7BBAE39-823A-4AAE-AB88-C8D41DDB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21</a:t>
            </a:fld>
            <a:endParaRPr lang="fi-FI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5E5FACB-67EB-4EA7-926C-023C475D0604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magazynowanie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02F2015-FE7A-4452-B837-E283070BF0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6687" y="2276925"/>
            <a:ext cx="3122191" cy="4162174"/>
          </a:xfrm>
          <a:prstGeom prst="rect">
            <a:avLst/>
          </a:prstGeom>
        </p:spPr>
      </p:pic>
      <p:pic>
        <p:nvPicPr>
          <p:cNvPr id="8" name="Picture 6" descr="IMGP6511 (2)">
            <a:extLst>
              <a:ext uri="{FF2B5EF4-FFF2-40B4-BE49-F238E27FC236}">
                <a16:creationId xmlns:a16="http://schemas.microsoft.com/office/drawing/2014/main" id="{F9126A39-7890-41C0-8228-403C91C0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2126969" cy="3433033"/>
          </a:xfrm>
          <a:prstGeom prst="rect">
            <a:avLst/>
          </a:prstGeom>
          <a:noFill/>
          <a:ln w="381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85">
            <a:extLst>
              <a:ext uri="{FF2B5EF4-FFF2-40B4-BE49-F238E27FC236}">
                <a16:creationId xmlns:a16="http://schemas.microsoft.com/office/drawing/2014/main" id="{A84AC07D-8DD3-4054-9766-14AC2FE5E393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833F26E0-C806-424C-A4F0-E18C89FF5D06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B446EC54-BDFE-4BE4-973A-04E49E5F8B69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1D237CB4-39D4-4D96-82EC-321E68037B5C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E5AC4BDC-F915-4258-87DE-149E84C25F8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6C72FF74-8B84-4382-9814-E5018555695E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852FD8E8-E88B-4918-B71A-8BE6271BCEF7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07B2BCE4-B360-4637-9A7F-8F9E1BF7BD34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3F21A7DA-9B98-487F-8755-EE09C2369B4D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0FEEC391-9705-4C80-91BC-814FEEFFB9BC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4">
              <a:extLst>
                <a:ext uri="{FF2B5EF4-FFF2-40B4-BE49-F238E27FC236}">
                  <a16:creationId xmlns:a16="http://schemas.microsoft.com/office/drawing/2014/main" id="{A6374380-555E-4456-AD90-E083C7BD847E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5">
              <a:extLst>
                <a:ext uri="{FF2B5EF4-FFF2-40B4-BE49-F238E27FC236}">
                  <a16:creationId xmlns:a16="http://schemas.microsoft.com/office/drawing/2014/main" id="{CFA509D9-1F5B-4FDC-A131-A9B33755768B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6">
              <a:extLst>
                <a:ext uri="{FF2B5EF4-FFF2-40B4-BE49-F238E27FC236}">
                  <a16:creationId xmlns:a16="http://schemas.microsoft.com/office/drawing/2014/main" id="{03B5BF26-45CF-47D8-9563-B74584A4F050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4AB815C6-A3C4-4CF5-8CEB-34D7A863D506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1EB4A317-7194-46E7-807C-A2DFBBE41719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A4B03554-CB26-4041-A7A9-53CDD6E40109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40DCA57-61B6-442B-BF78-4D4A64F76E6C}"/>
              </a:ext>
            </a:extLst>
          </p:cNvPr>
          <p:cNvSpPr txBox="1">
            <a:spLocks/>
          </p:cNvSpPr>
          <p:nvPr/>
        </p:nvSpPr>
        <p:spPr>
          <a:xfrm>
            <a:off x="595229" y="1329304"/>
            <a:ext cx="4750111" cy="1046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Silosy wraz z wyposażeniem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Wyładunek na autocysterny, wagony, itp.</a:t>
            </a:r>
          </a:p>
        </p:txBody>
      </p:sp>
    </p:spTree>
    <p:extLst>
      <p:ext uri="{BB962C8B-B14F-4D97-AF65-F5344CB8AC3E}">
        <p14:creationId xmlns:p14="http://schemas.microsoft.com/office/powerpoint/2010/main" val="3425630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3848F98-AC03-46CF-B6E0-FDCDDD939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22</a:t>
            </a:fld>
            <a:endParaRPr lang="fi-FI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9C9C0AF-3776-49F3-9182-E8D7C4FDB681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magazynowanie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432BC62-0CAF-4CE1-871A-D327837F305E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984530"/>
            <a:ext cx="4680520" cy="782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Silosy wraz z wyposażeniem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2187D9-539E-43D0-9800-198273D9A020}"/>
              </a:ext>
            </a:extLst>
          </p:cNvPr>
          <p:cNvSpPr txBox="1">
            <a:spLocks/>
          </p:cNvSpPr>
          <p:nvPr/>
        </p:nvSpPr>
        <p:spPr>
          <a:xfrm>
            <a:off x="155492" y="1936725"/>
            <a:ext cx="5352611" cy="34515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altLang="fi-FI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Własne projektowanie i wytwarzanie</a:t>
            </a:r>
            <a:endParaRPr lang="pl-PL" altLang="fi-FI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altLang="fi-FI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Kompletne wyposażenie</a:t>
            </a:r>
          </a:p>
          <a:p>
            <a:r>
              <a:rPr lang="fi-FI" altLang="fi-FI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ATEX</a:t>
            </a:r>
          </a:p>
          <a:p>
            <a:r>
              <a:rPr lang="fi-FI" altLang="fi-FI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EN1090, EXEC </a:t>
            </a:r>
            <a:r>
              <a:rPr lang="pl-PL" altLang="fi-FI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endParaRPr lang="fi-FI" altLang="fi-FI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altLang="fi-FI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Zazwyczaj od</a:t>
            </a:r>
            <a:r>
              <a:rPr lang="fi-FI" altLang="fi-FI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50 </a:t>
            </a:r>
            <a:r>
              <a:rPr lang="pl-PL" altLang="fi-FI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</a:t>
            </a:r>
            <a:r>
              <a:rPr lang="fi-FI" altLang="fi-FI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1500 m3</a:t>
            </a:r>
            <a:endParaRPr lang="fi-FI" altLang="fi-FI" sz="16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3" descr="IMG_1258">
            <a:extLst>
              <a:ext uri="{FF2B5EF4-FFF2-40B4-BE49-F238E27FC236}">
                <a16:creationId xmlns:a16="http://schemas.microsoft.com/office/drawing/2014/main" id="{486059F1-7513-49F6-8865-C383DFF0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r="23514"/>
          <a:stretch>
            <a:fillRect/>
          </a:stretch>
        </p:blipFill>
        <p:spPr bwMode="auto">
          <a:xfrm>
            <a:off x="5116158" y="1044534"/>
            <a:ext cx="2657035" cy="499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85">
            <a:extLst>
              <a:ext uri="{FF2B5EF4-FFF2-40B4-BE49-F238E27FC236}">
                <a16:creationId xmlns:a16="http://schemas.microsoft.com/office/drawing/2014/main" id="{E0FC925F-6328-4F7D-8958-1DCB23BC307B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2" name="Shape 6">
              <a:extLst>
                <a:ext uri="{FF2B5EF4-FFF2-40B4-BE49-F238E27FC236}">
                  <a16:creationId xmlns:a16="http://schemas.microsoft.com/office/drawing/2014/main" id="{05636EE4-E728-473F-A0BE-79E96BF42F46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7">
              <a:extLst>
                <a:ext uri="{FF2B5EF4-FFF2-40B4-BE49-F238E27FC236}">
                  <a16:creationId xmlns:a16="http://schemas.microsoft.com/office/drawing/2014/main" id="{A4CDF74F-059D-4A06-B7FD-948F8EA8C6F6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8">
              <a:extLst>
                <a:ext uri="{FF2B5EF4-FFF2-40B4-BE49-F238E27FC236}">
                  <a16:creationId xmlns:a16="http://schemas.microsoft.com/office/drawing/2014/main" id="{3709162B-66D7-4708-9AC5-54F8371B5263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9">
              <a:extLst>
                <a:ext uri="{FF2B5EF4-FFF2-40B4-BE49-F238E27FC236}">
                  <a16:creationId xmlns:a16="http://schemas.microsoft.com/office/drawing/2014/main" id="{69FC4E45-A633-4B57-81D1-D8A564BD3F44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0">
              <a:extLst>
                <a:ext uri="{FF2B5EF4-FFF2-40B4-BE49-F238E27FC236}">
                  <a16:creationId xmlns:a16="http://schemas.microsoft.com/office/drawing/2014/main" id="{34D3F9DC-733A-4E42-9255-10F0844E9982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1">
              <a:extLst>
                <a:ext uri="{FF2B5EF4-FFF2-40B4-BE49-F238E27FC236}">
                  <a16:creationId xmlns:a16="http://schemas.microsoft.com/office/drawing/2014/main" id="{CC56AB52-3E27-4921-97E0-0DB1690AC788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2">
              <a:extLst>
                <a:ext uri="{FF2B5EF4-FFF2-40B4-BE49-F238E27FC236}">
                  <a16:creationId xmlns:a16="http://schemas.microsoft.com/office/drawing/2014/main" id="{5EB4F1E4-BAB1-40EB-A839-081F07EDF306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3">
              <a:extLst>
                <a:ext uri="{FF2B5EF4-FFF2-40B4-BE49-F238E27FC236}">
                  <a16:creationId xmlns:a16="http://schemas.microsoft.com/office/drawing/2014/main" id="{59A03541-FDA7-4357-BD87-EA1D0729F751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14">
              <a:extLst>
                <a:ext uri="{FF2B5EF4-FFF2-40B4-BE49-F238E27FC236}">
                  <a16:creationId xmlns:a16="http://schemas.microsoft.com/office/drawing/2014/main" id="{EEB151B5-A276-4125-A801-309A64E1FC00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4">
              <a:extLst>
                <a:ext uri="{FF2B5EF4-FFF2-40B4-BE49-F238E27FC236}">
                  <a16:creationId xmlns:a16="http://schemas.microsoft.com/office/drawing/2014/main" id="{EB7A791E-6E1E-4921-9626-3F2BA909C85E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5">
              <a:extLst>
                <a:ext uri="{FF2B5EF4-FFF2-40B4-BE49-F238E27FC236}">
                  <a16:creationId xmlns:a16="http://schemas.microsoft.com/office/drawing/2014/main" id="{8977B98D-8957-430B-BE49-D86EFC65607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6">
              <a:extLst>
                <a:ext uri="{FF2B5EF4-FFF2-40B4-BE49-F238E27FC236}">
                  <a16:creationId xmlns:a16="http://schemas.microsoft.com/office/drawing/2014/main" id="{984ED97B-4015-47BF-9BD9-20DC5FC1BDCF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97">
              <a:extLst>
                <a:ext uri="{FF2B5EF4-FFF2-40B4-BE49-F238E27FC236}">
                  <a16:creationId xmlns:a16="http://schemas.microsoft.com/office/drawing/2014/main" id="{D714E825-E1E1-4D22-A665-5738F35C938E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19">
              <a:extLst>
                <a:ext uri="{FF2B5EF4-FFF2-40B4-BE49-F238E27FC236}">
                  <a16:creationId xmlns:a16="http://schemas.microsoft.com/office/drawing/2014/main" id="{753E9F20-099B-45FB-819F-36193CF7C89F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6" name="Rectangle 2">
            <a:extLst>
              <a:ext uri="{FF2B5EF4-FFF2-40B4-BE49-F238E27FC236}">
                <a16:creationId xmlns:a16="http://schemas.microsoft.com/office/drawing/2014/main" id="{8E86491B-A2A4-4994-A9BD-C55417A7ACA2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50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7BBE3D5-E682-484E-8099-CB5DCB1EE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23</a:t>
            </a:fld>
            <a:endParaRPr lang="fi-FI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81D0103-02F2-47E1-B977-0CD8F370A9B3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magazynowanie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90943A3-6C38-4490-B546-CCD6A55CA073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984530"/>
            <a:ext cx="6120680" cy="782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Wyładunek na autocysterny, wagony, itp.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alje OkhKIF00029">
            <a:extLst>
              <a:ext uri="{FF2B5EF4-FFF2-40B4-BE49-F238E27FC236}">
                <a16:creationId xmlns:a16="http://schemas.microsoft.com/office/drawing/2014/main" id="{978F4AB3-23B3-4765-ADDA-D3CEEF10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1248"/>
            <a:ext cx="2247958" cy="2954337"/>
          </a:xfrm>
          <a:prstGeom prst="rect">
            <a:avLst/>
          </a:prstGeom>
          <a:noFill/>
          <a:ln w="381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5CCB7C9-56B9-4136-9528-876328FAF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891301"/>
            <a:ext cx="3756011" cy="4036633"/>
          </a:xfrm>
          <a:prstGeom prst="rect">
            <a:avLst/>
          </a:prstGeom>
        </p:spPr>
      </p:pic>
      <p:grpSp>
        <p:nvGrpSpPr>
          <p:cNvPr id="10" name="Group 85">
            <a:extLst>
              <a:ext uri="{FF2B5EF4-FFF2-40B4-BE49-F238E27FC236}">
                <a16:creationId xmlns:a16="http://schemas.microsoft.com/office/drawing/2014/main" id="{432A174D-D3E9-4DB2-AF21-DA917B07EE09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ED8BA3E4-B295-4F32-88CF-DA2203BDFF6E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DA831EB2-63DD-4ED1-8597-4C3259D4E601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6073FBC4-50FB-480B-B5AD-353FF2F71B83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E2881781-2341-4907-8256-02849985514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2EC7618A-7B91-43D0-B277-4AD5DD4A7B1D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0F151793-0740-4AE8-B8B5-A9D2438F893E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9CE004E2-59C1-491A-8D8F-0F26B3C3BC6F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A4843C61-31F4-4CA8-B27D-5B5F0CB434EB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079DBE1B-7936-4599-BE35-9F7DFD5E2AC4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4">
              <a:extLst>
                <a:ext uri="{FF2B5EF4-FFF2-40B4-BE49-F238E27FC236}">
                  <a16:creationId xmlns:a16="http://schemas.microsoft.com/office/drawing/2014/main" id="{5D86D2D2-229F-4E45-B1B3-1EEDEA8782D5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5">
              <a:extLst>
                <a:ext uri="{FF2B5EF4-FFF2-40B4-BE49-F238E27FC236}">
                  <a16:creationId xmlns:a16="http://schemas.microsoft.com/office/drawing/2014/main" id="{A71A326B-8DCA-4442-8096-F1D976234A62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6">
              <a:extLst>
                <a:ext uri="{FF2B5EF4-FFF2-40B4-BE49-F238E27FC236}">
                  <a16:creationId xmlns:a16="http://schemas.microsoft.com/office/drawing/2014/main" id="{49C89076-FAE4-4381-9F57-490C7552D41B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87E3065E-8F89-454B-B89E-8FA37108C3BD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B5E87763-B775-46B3-8CDC-7B57EFC37ABD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47914C2D-A2A4-4CC1-9DA7-59925D170462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20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11D05D0-840D-4685-9F65-9C5931141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24</a:t>
            </a:fld>
            <a:endParaRPr lang="fi-FI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F6485B5-7A05-4A70-993D-065B25E08442}"/>
              </a:ext>
            </a:extLst>
          </p:cNvPr>
          <p:cNvSpPr txBox="1">
            <a:spLocks noChangeArrowheads="1"/>
          </p:cNvSpPr>
          <p:nvPr/>
        </p:nvSpPr>
        <p:spPr>
          <a:xfrm>
            <a:off x="266844" y="159574"/>
            <a:ext cx="6861414" cy="792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– nawrót popiołu do kotła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29843-CE05-4CE0-B4C3-E1FB15096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" b="12674"/>
          <a:stretch/>
        </p:blipFill>
        <p:spPr>
          <a:xfrm>
            <a:off x="921107" y="2852936"/>
            <a:ext cx="4017556" cy="276839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054D411-DAC1-4F3A-990F-53D012E776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9375" r="14445" b="8889"/>
          <a:stretch/>
        </p:blipFill>
        <p:spPr>
          <a:xfrm>
            <a:off x="5160367" y="2886596"/>
            <a:ext cx="1944216" cy="275041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04097F-2457-477B-9A6B-49FDEA1806AB}"/>
              </a:ext>
            </a:extLst>
          </p:cNvPr>
          <p:cNvSpPr txBox="1">
            <a:spLocks/>
          </p:cNvSpPr>
          <p:nvPr/>
        </p:nvSpPr>
        <p:spPr>
          <a:xfrm>
            <a:off x="266844" y="1196752"/>
            <a:ext cx="10474145" cy="1929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Transport i podawanie materiału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inertnego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System mechaniczny – przenośnik ślimakowy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System pneumatyczny – wtrysk do kotła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85">
            <a:extLst>
              <a:ext uri="{FF2B5EF4-FFF2-40B4-BE49-F238E27FC236}">
                <a16:creationId xmlns:a16="http://schemas.microsoft.com/office/drawing/2014/main" id="{415A4F2E-6F59-4BE7-98BC-CB63329A0E27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13EA1D77-D042-4471-88F9-806B3C2BF460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F4381E02-D584-4623-BBEA-F9230234D922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5ADA7CDD-9694-4C60-969B-49FF8C8F006A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9131C126-C6C2-485B-86B2-70FBD9E077CC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C43E9B5D-82D6-4FC7-9192-C7E2D5CF8CE4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DEF8ED61-2207-4AF2-BDA1-23912454130C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E9A59C29-90A5-4A66-8F0F-95C274F3019F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CD49BD0A-88DE-49FB-9C65-4676712C4F8E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BB086A5E-737F-444C-A074-381C8CBD4245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4">
              <a:extLst>
                <a:ext uri="{FF2B5EF4-FFF2-40B4-BE49-F238E27FC236}">
                  <a16:creationId xmlns:a16="http://schemas.microsoft.com/office/drawing/2014/main" id="{CF37141B-9850-49BF-B7F8-4571EDA474C0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5">
              <a:extLst>
                <a:ext uri="{FF2B5EF4-FFF2-40B4-BE49-F238E27FC236}">
                  <a16:creationId xmlns:a16="http://schemas.microsoft.com/office/drawing/2014/main" id="{C7DF7E83-02C6-4D9F-94EB-6DF8B99B6CA3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6">
              <a:extLst>
                <a:ext uri="{FF2B5EF4-FFF2-40B4-BE49-F238E27FC236}">
                  <a16:creationId xmlns:a16="http://schemas.microsoft.com/office/drawing/2014/main" id="{C74DC264-E087-481C-8AE4-B9DA5FE0963F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AE56AEE8-26E2-4C25-9A15-20F1EA0C635B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DC4ABC8E-11C0-4EF5-8DD5-42FC42D8E4DF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A9DCC915-94C3-42E8-9BE2-12C14BCBC8C0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471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96" y="295436"/>
            <a:ext cx="6618996" cy="636858"/>
          </a:xfrm>
        </p:spPr>
        <p:txBody>
          <a:bodyPr>
            <a:no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grpSp>
        <p:nvGrpSpPr>
          <p:cNvPr id="26" name="Group 85">
            <a:extLst>
              <a:ext uri="{FF2B5EF4-FFF2-40B4-BE49-F238E27FC236}">
                <a16:creationId xmlns:a16="http://schemas.microsoft.com/office/drawing/2014/main" id="{E8C6F4B1-C096-4A24-A4BC-55DD2398B1D2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7" name="Shape 6">
              <a:extLst>
                <a:ext uri="{FF2B5EF4-FFF2-40B4-BE49-F238E27FC236}">
                  <a16:creationId xmlns:a16="http://schemas.microsoft.com/office/drawing/2014/main" id="{E29AE35A-96C8-4112-B850-F371540A866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7">
              <a:extLst>
                <a:ext uri="{FF2B5EF4-FFF2-40B4-BE49-F238E27FC236}">
                  <a16:creationId xmlns:a16="http://schemas.microsoft.com/office/drawing/2014/main" id="{D3B7748F-5D20-450B-BCE3-32D856FB1036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Shape 8">
              <a:extLst>
                <a:ext uri="{FF2B5EF4-FFF2-40B4-BE49-F238E27FC236}">
                  <a16:creationId xmlns:a16="http://schemas.microsoft.com/office/drawing/2014/main" id="{0C611299-E433-40F0-9AFB-17AD1CD55FD6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9">
              <a:extLst>
                <a:ext uri="{FF2B5EF4-FFF2-40B4-BE49-F238E27FC236}">
                  <a16:creationId xmlns:a16="http://schemas.microsoft.com/office/drawing/2014/main" id="{616A25EE-8F7B-4EA5-A77C-9C50F168278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10">
              <a:extLst>
                <a:ext uri="{FF2B5EF4-FFF2-40B4-BE49-F238E27FC236}">
                  <a16:creationId xmlns:a16="http://schemas.microsoft.com/office/drawing/2014/main" id="{F7AC3B8B-6DB6-413C-B310-8864F90C56C4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11">
              <a:extLst>
                <a:ext uri="{FF2B5EF4-FFF2-40B4-BE49-F238E27FC236}">
                  <a16:creationId xmlns:a16="http://schemas.microsoft.com/office/drawing/2014/main" id="{1EE5FD1A-2E47-4A02-8A5D-5208F2777307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2">
              <a:extLst>
                <a:ext uri="{FF2B5EF4-FFF2-40B4-BE49-F238E27FC236}">
                  <a16:creationId xmlns:a16="http://schemas.microsoft.com/office/drawing/2014/main" id="{EAAD0F61-3EDA-48FB-B9E2-0F4E8B82BAE9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13">
              <a:extLst>
                <a:ext uri="{FF2B5EF4-FFF2-40B4-BE49-F238E27FC236}">
                  <a16:creationId xmlns:a16="http://schemas.microsoft.com/office/drawing/2014/main" id="{D3421252-24B8-4F0A-9928-9E92AC2618CE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14">
              <a:extLst>
                <a:ext uri="{FF2B5EF4-FFF2-40B4-BE49-F238E27FC236}">
                  <a16:creationId xmlns:a16="http://schemas.microsoft.com/office/drawing/2014/main" id="{73EB892E-2988-4A03-80A1-01DA6D5246EC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94">
              <a:extLst>
                <a:ext uri="{FF2B5EF4-FFF2-40B4-BE49-F238E27FC236}">
                  <a16:creationId xmlns:a16="http://schemas.microsoft.com/office/drawing/2014/main" id="{F6F24BF6-2BF9-4BE2-8BF9-5D1DABEA47F4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95">
              <a:extLst>
                <a:ext uri="{FF2B5EF4-FFF2-40B4-BE49-F238E27FC236}">
                  <a16:creationId xmlns:a16="http://schemas.microsoft.com/office/drawing/2014/main" id="{FE6843CA-0A8F-4021-A550-0DF35AA96423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96">
              <a:extLst>
                <a:ext uri="{FF2B5EF4-FFF2-40B4-BE49-F238E27FC236}">
                  <a16:creationId xmlns:a16="http://schemas.microsoft.com/office/drawing/2014/main" id="{9D779F19-9316-464A-B9EF-7896A8D83F28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97">
              <a:extLst>
                <a:ext uri="{FF2B5EF4-FFF2-40B4-BE49-F238E27FC236}">
                  <a16:creationId xmlns:a16="http://schemas.microsoft.com/office/drawing/2014/main" id="{9CD492C9-4915-4C10-9D78-AA2AE594DEC7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19">
              <a:extLst>
                <a:ext uri="{FF2B5EF4-FFF2-40B4-BE49-F238E27FC236}">
                  <a16:creationId xmlns:a16="http://schemas.microsoft.com/office/drawing/2014/main" id="{C6991F56-05B3-4FF7-814E-C5585DA37080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C05B09F-C51D-4834-9F68-0F239D30B5B0}"/>
              </a:ext>
            </a:extLst>
          </p:cNvPr>
          <p:cNvSpPr txBox="1">
            <a:spLocks/>
          </p:cNvSpPr>
          <p:nvPr/>
        </p:nvSpPr>
        <p:spPr>
          <a:xfrm>
            <a:off x="660833" y="1127424"/>
            <a:ext cx="7295763" cy="4913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Urządzenia do transportu popiołu lotnego: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Transport pneumatyczny</a:t>
            </a:r>
            <a:endParaRPr lang="fi-FI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Rodzaje transportów pneumatycznych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Fazy transportu pneumatycznego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Budowa pompy pneumatycznej (komorowej)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Rodzaje pomp pneumatycznych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Budowa zaworu kopułowego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Dozowanie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addytywów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082999C5-EB30-4103-8A6D-54814CA0A322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8" descr="IMG_6253">
            <a:extLst>
              <a:ext uri="{FF2B5EF4-FFF2-40B4-BE49-F238E27FC236}">
                <a16:creationId xmlns:a16="http://schemas.microsoft.com/office/drawing/2014/main" id="{C719332B-1817-4E11-8A09-07E05C6C0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715" t="15825" b="6971"/>
          <a:stretch/>
        </p:blipFill>
        <p:spPr bwMode="auto">
          <a:xfrm>
            <a:off x="4788024" y="4086542"/>
            <a:ext cx="3504248" cy="2205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86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B2C849-D43D-4A30-B9C5-04B98031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26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434ED4-446F-4F3E-8E03-2F02E6310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96" y="295436"/>
            <a:ext cx="6618996" cy="636858"/>
          </a:xfrm>
        </p:spPr>
        <p:txBody>
          <a:bodyPr>
            <a:no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transport pneumatyczny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C:\Documents and Settings\Samuli Saarela.KOPAR\Desktop\anim2.gif">
            <a:extLst>
              <a:ext uri="{FF2B5EF4-FFF2-40B4-BE49-F238E27FC236}">
                <a16:creationId xmlns:a16="http://schemas.microsoft.com/office/drawing/2014/main" id="{4603208C-E210-4573-885D-379CC56D47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9812" y="2581455"/>
            <a:ext cx="4357901" cy="348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A474022-6FF2-428A-8101-0D3A0BD7B2E4}"/>
              </a:ext>
            </a:extLst>
          </p:cNvPr>
          <p:cNvSpPr txBox="1">
            <a:spLocks/>
          </p:cNvSpPr>
          <p:nvPr/>
        </p:nvSpPr>
        <p:spPr>
          <a:xfrm>
            <a:off x="132597" y="1492549"/>
            <a:ext cx="4955222" cy="2152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Systemy dla małych i dużych jednostek wytwórczych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 wszystkich typów kotłów, elektrofiltrów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 filtrów workowych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Systemy transportu od ESP i filtrów do silosów pośrednich wraz z rozładunkiem silosów</a:t>
            </a:r>
          </a:p>
          <a:p>
            <a:pPr marL="0" indent="0">
              <a:buFont typeface="Wingdings 3" charset="2"/>
              <a:buNone/>
            </a:pP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3BC9EAF5-BBA5-485A-A66E-CE3FD4DEA748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85">
            <a:extLst>
              <a:ext uri="{FF2B5EF4-FFF2-40B4-BE49-F238E27FC236}">
                <a16:creationId xmlns:a16="http://schemas.microsoft.com/office/drawing/2014/main" id="{65A5AE15-BDAF-4140-A4F4-A38C480ABADD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5" name="Shape 6">
              <a:extLst>
                <a:ext uri="{FF2B5EF4-FFF2-40B4-BE49-F238E27FC236}">
                  <a16:creationId xmlns:a16="http://schemas.microsoft.com/office/drawing/2014/main" id="{FF11090E-F334-4761-BE50-28287DBFEB42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7">
              <a:extLst>
                <a:ext uri="{FF2B5EF4-FFF2-40B4-BE49-F238E27FC236}">
                  <a16:creationId xmlns:a16="http://schemas.microsoft.com/office/drawing/2014/main" id="{4B4FC323-75A7-48BE-B90D-BC589484B4C8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8">
              <a:extLst>
                <a:ext uri="{FF2B5EF4-FFF2-40B4-BE49-F238E27FC236}">
                  <a16:creationId xmlns:a16="http://schemas.microsoft.com/office/drawing/2014/main" id="{B434E88E-4165-4A43-98B1-F441DD58564A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9">
              <a:extLst>
                <a:ext uri="{FF2B5EF4-FFF2-40B4-BE49-F238E27FC236}">
                  <a16:creationId xmlns:a16="http://schemas.microsoft.com/office/drawing/2014/main" id="{98E28354-9415-4DB1-8F0D-2CF9FA0AAD5A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0">
              <a:extLst>
                <a:ext uri="{FF2B5EF4-FFF2-40B4-BE49-F238E27FC236}">
                  <a16:creationId xmlns:a16="http://schemas.microsoft.com/office/drawing/2014/main" id="{15E9B7C7-2E3A-490C-81C6-2BE68B35A3EE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11">
              <a:extLst>
                <a:ext uri="{FF2B5EF4-FFF2-40B4-BE49-F238E27FC236}">
                  <a16:creationId xmlns:a16="http://schemas.microsoft.com/office/drawing/2014/main" id="{8AF1A944-E997-4AC0-A4FC-8B4D4C5815F8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12">
              <a:extLst>
                <a:ext uri="{FF2B5EF4-FFF2-40B4-BE49-F238E27FC236}">
                  <a16:creationId xmlns:a16="http://schemas.microsoft.com/office/drawing/2014/main" id="{909FE43A-C8E0-414E-ADDC-AB47192D6BD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13">
              <a:extLst>
                <a:ext uri="{FF2B5EF4-FFF2-40B4-BE49-F238E27FC236}">
                  <a16:creationId xmlns:a16="http://schemas.microsoft.com/office/drawing/2014/main" id="{96569919-341B-48D8-A985-B2681257A16B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4">
              <a:extLst>
                <a:ext uri="{FF2B5EF4-FFF2-40B4-BE49-F238E27FC236}">
                  <a16:creationId xmlns:a16="http://schemas.microsoft.com/office/drawing/2014/main" id="{EF30DB17-4A18-4F6B-9EBE-72DBC7A88E78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94">
              <a:extLst>
                <a:ext uri="{FF2B5EF4-FFF2-40B4-BE49-F238E27FC236}">
                  <a16:creationId xmlns:a16="http://schemas.microsoft.com/office/drawing/2014/main" id="{E5A4E260-F467-49BC-9B57-1E25DC25FAAC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95">
              <a:extLst>
                <a:ext uri="{FF2B5EF4-FFF2-40B4-BE49-F238E27FC236}">
                  <a16:creationId xmlns:a16="http://schemas.microsoft.com/office/drawing/2014/main" id="{F665D4D0-5702-477E-BC0B-1C4756FEFE8F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Shape 96">
              <a:extLst>
                <a:ext uri="{FF2B5EF4-FFF2-40B4-BE49-F238E27FC236}">
                  <a16:creationId xmlns:a16="http://schemas.microsoft.com/office/drawing/2014/main" id="{E59DE043-FAD5-4AC1-82B5-3FDBFB97FDC8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97">
              <a:extLst>
                <a:ext uri="{FF2B5EF4-FFF2-40B4-BE49-F238E27FC236}">
                  <a16:creationId xmlns:a16="http://schemas.microsoft.com/office/drawing/2014/main" id="{9AFCE7CA-9282-4FCC-8AFC-EB687694EFB5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19">
              <a:extLst>
                <a:ext uri="{FF2B5EF4-FFF2-40B4-BE49-F238E27FC236}">
                  <a16:creationId xmlns:a16="http://schemas.microsoft.com/office/drawing/2014/main" id="{8EEDB46D-9D9B-4DB9-99F9-F9F6183BBCF1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00228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Content Placeholder 2"/>
          <p:cNvSpPr>
            <a:spLocks noGrp="1"/>
          </p:cNvSpPr>
          <p:nvPr>
            <p:ph idx="4294967295"/>
          </p:nvPr>
        </p:nvSpPr>
        <p:spPr>
          <a:xfrm>
            <a:off x="235002" y="1401432"/>
            <a:ext cx="4044826" cy="151770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Systemy wysokociśnieniowe 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Systemy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średniociśnieniowe 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Systemy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niskociśnieniowe (3)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Systemy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podciśnieniowe 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1140" name="TextBox 8"/>
          <p:cNvSpPr txBox="1">
            <a:spLocks noChangeArrowheads="1"/>
          </p:cNvSpPr>
          <p:nvPr/>
        </p:nvSpPr>
        <p:spPr bwMode="auto">
          <a:xfrm>
            <a:off x="869932" y="5456916"/>
            <a:ext cx="252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i-FI" dirty="0"/>
              <a:t>1</a:t>
            </a:r>
          </a:p>
        </p:txBody>
      </p:sp>
      <p:sp>
        <p:nvSpPr>
          <p:cNvPr id="91141" name="TextBox 9"/>
          <p:cNvSpPr txBox="1">
            <a:spLocks noChangeArrowheads="1"/>
          </p:cNvSpPr>
          <p:nvPr/>
        </p:nvSpPr>
        <p:spPr bwMode="auto">
          <a:xfrm>
            <a:off x="5503640" y="4948646"/>
            <a:ext cx="218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/>
              <a:t>3</a:t>
            </a:r>
            <a:endParaRPr lang="fi-FI" dirty="0"/>
          </a:p>
        </p:txBody>
      </p:sp>
      <p:sp>
        <p:nvSpPr>
          <p:cNvPr id="91142" name="TextBox 10"/>
          <p:cNvSpPr txBox="1">
            <a:spLocks noChangeArrowheads="1"/>
          </p:cNvSpPr>
          <p:nvPr/>
        </p:nvSpPr>
        <p:spPr bwMode="auto">
          <a:xfrm>
            <a:off x="7334493" y="5063500"/>
            <a:ext cx="285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/>
              <a:t>4</a:t>
            </a:r>
            <a:endParaRPr lang="fi-FI" dirty="0"/>
          </a:p>
        </p:txBody>
      </p:sp>
      <p:pic>
        <p:nvPicPr>
          <p:cNvPr id="9114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119" y="3080684"/>
            <a:ext cx="1813440" cy="237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8054" y="3047415"/>
            <a:ext cx="2069794" cy="183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3171" y="3047415"/>
            <a:ext cx="1267971" cy="192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27</a:t>
            </a:fld>
            <a:endParaRPr lang="fi-FI"/>
          </a:p>
        </p:txBody>
      </p:sp>
      <p:grpSp>
        <p:nvGrpSpPr>
          <p:cNvPr id="35" name="Group 85">
            <a:extLst>
              <a:ext uri="{FF2B5EF4-FFF2-40B4-BE49-F238E27FC236}">
                <a16:creationId xmlns:a16="http://schemas.microsoft.com/office/drawing/2014/main" id="{9CF3B56D-8C38-49EB-9EA2-F15929B00D9B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36" name="Shape 6">
              <a:extLst>
                <a:ext uri="{FF2B5EF4-FFF2-40B4-BE49-F238E27FC236}">
                  <a16:creationId xmlns:a16="http://schemas.microsoft.com/office/drawing/2014/main" id="{97E30082-613D-4227-94F6-58152EB53F4F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7">
              <a:extLst>
                <a:ext uri="{FF2B5EF4-FFF2-40B4-BE49-F238E27FC236}">
                  <a16:creationId xmlns:a16="http://schemas.microsoft.com/office/drawing/2014/main" id="{13A2F5AB-7CE0-4323-AD8C-E511838577C5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8">
              <a:extLst>
                <a:ext uri="{FF2B5EF4-FFF2-40B4-BE49-F238E27FC236}">
                  <a16:creationId xmlns:a16="http://schemas.microsoft.com/office/drawing/2014/main" id="{56414351-8057-4041-981C-7A1D08C4305F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9">
              <a:extLst>
                <a:ext uri="{FF2B5EF4-FFF2-40B4-BE49-F238E27FC236}">
                  <a16:creationId xmlns:a16="http://schemas.microsoft.com/office/drawing/2014/main" id="{AEDEBC9C-C56F-4C6D-8FD8-773C9D78807D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10">
              <a:extLst>
                <a:ext uri="{FF2B5EF4-FFF2-40B4-BE49-F238E27FC236}">
                  <a16:creationId xmlns:a16="http://schemas.microsoft.com/office/drawing/2014/main" id="{955F82BF-8406-4043-BD6D-837C450AFC2E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1" name="Shape 11">
              <a:extLst>
                <a:ext uri="{FF2B5EF4-FFF2-40B4-BE49-F238E27FC236}">
                  <a16:creationId xmlns:a16="http://schemas.microsoft.com/office/drawing/2014/main" id="{27E6F295-8965-4566-9315-68FC7E97152D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2" name="Shape 12">
              <a:extLst>
                <a:ext uri="{FF2B5EF4-FFF2-40B4-BE49-F238E27FC236}">
                  <a16:creationId xmlns:a16="http://schemas.microsoft.com/office/drawing/2014/main" id="{A2191D18-545B-442D-814E-1B77CB149C3D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Shape 13">
              <a:extLst>
                <a:ext uri="{FF2B5EF4-FFF2-40B4-BE49-F238E27FC236}">
                  <a16:creationId xmlns:a16="http://schemas.microsoft.com/office/drawing/2014/main" id="{5757F3B5-A503-48B2-96C3-428935CBEFD2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Shape 14">
              <a:extLst>
                <a:ext uri="{FF2B5EF4-FFF2-40B4-BE49-F238E27FC236}">
                  <a16:creationId xmlns:a16="http://schemas.microsoft.com/office/drawing/2014/main" id="{441BBB35-A6C8-49A3-A0B5-640438D07B52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Shape 94">
              <a:extLst>
                <a:ext uri="{FF2B5EF4-FFF2-40B4-BE49-F238E27FC236}">
                  <a16:creationId xmlns:a16="http://schemas.microsoft.com/office/drawing/2014/main" id="{0726B9C5-B97F-46F7-8B74-A5CC9819FFC9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6" name="Shape 95">
              <a:extLst>
                <a:ext uri="{FF2B5EF4-FFF2-40B4-BE49-F238E27FC236}">
                  <a16:creationId xmlns:a16="http://schemas.microsoft.com/office/drawing/2014/main" id="{68DA81F5-571E-4850-822C-C8AA9FF7D643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7" name="Shape 96">
              <a:extLst>
                <a:ext uri="{FF2B5EF4-FFF2-40B4-BE49-F238E27FC236}">
                  <a16:creationId xmlns:a16="http://schemas.microsoft.com/office/drawing/2014/main" id="{8DB70647-6F94-4424-82C8-169A834C8631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Shape 97">
              <a:extLst>
                <a:ext uri="{FF2B5EF4-FFF2-40B4-BE49-F238E27FC236}">
                  <a16:creationId xmlns:a16="http://schemas.microsoft.com/office/drawing/2014/main" id="{6D92E0C1-8038-4D72-9825-95448FC7B215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9" name="Shape 19">
              <a:extLst>
                <a:ext uri="{FF2B5EF4-FFF2-40B4-BE49-F238E27FC236}">
                  <a16:creationId xmlns:a16="http://schemas.microsoft.com/office/drawing/2014/main" id="{313307CA-A479-47D9-8435-04F8E271378E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F361BE6F-CF32-4AE5-BC68-623E9D845DE9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rodzaje transportów pneumatycznych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3953F53A-63B8-4B8C-8E5C-92B7BF8AD5AD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A6889112-9753-44FE-9D44-BCF425C2C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788" y="4878834"/>
            <a:ext cx="294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/>
              <a:t>2</a:t>
            </a:r>
            <a:endParaRPr lang="fi-FI" dirty="0"/>
          </a:p>
        </p:txBody>
      </p:sp>
      <p:pic>
        <p:nvPicPr>
          <p:cNvPr id="53" name="Picture 12">
            <a:extLst>
              <a:ext uri="{FF2B5EF4-FFF2-40B4-BE49-F238E27FC236}">
                <a16:creationId xmlns:a16="http://schemas.microsoft.com/office/drawing/2014/main" id="{197D138A-20E5-4E65-90BC-63DDA16A3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4882" y="3068780"/>
            <a:ext cx="2157849" cy="176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580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09811" y="2285047"/>
            <a:ext cx="5329237" cy="4103687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Faza gęsta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ciągła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Bardzo niska prędkość materiału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rurociąg wypełniony medium – doskonała do transportu materiałów delikatnych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Faza gęsta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pulsacyjna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iska prędkość materiału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rurociąg prawie wypełniony medium, który jest przesuwany w postaci korków – najwyższa sprawność pracy.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Faza fluidyzacyjna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Prędkość transportu jest poniżej prędkości porywania cząstek transportowanego materiału – odpowiednia dla proszków i materiałów drobnoziarnistych, ale niezbyt przydatna do materiałów abrazyjnych. </a:t>
            </a:r>
          </a:p>
          <a:p>
            <a:pPr>
              <a:lnSpc>
                <a:spcPct val="80000"/>
              </a:lnSpc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Faza rzadka</a:t>
            </a:r>
            <a:r>
              <a:rPr lang="fi-FI" sz="1800" b="1" dirty="0">
                <a:latin typeface="Arial" panose="020B0604020202020204" pitchFamily="34" charset="0"/>
                <a:cs typeface="Arial" panose="020B0604020202020204" pitchFamily="34" charset="0"/>
              </a:rPr>
              <a:t>:- 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Prędkość transportu powyżej prędkości porywania cząstek transportowanego materiału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brak górnej granicy prędkości.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ieprzydatna dla materiałów abrazyjnych lub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 szerokim rozkładzie ziarnowym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117" name="Picture 5" descr="www_pieni_phase_metho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250" y="2285047"/>
            <a:ext cx="3154561" cy="3469283"/>
          </a:xfrm>
          <a:prstGeom prst="rect">
            <a:avLst/>
          </a:prstGeom>
          <a:noFill/>
        </p:spPr>
      </p:pic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132596" y="1235144"/>
            <a:ext cx="66614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zależności od transportowanego materiału, długości trasy, wydajności oraz wymagań procesowych, do wyboru są cztery fazy transportu pneumatycznego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28</a:t>
            </a:fld>
            <a:endParaRPr lang="fi-FI"/>
          </a:p>
        </p:txBody>
      </p:sp>
      <p:grpSp>
        <p:nvGrpSpPr>
          <p:cNvPr id="25" name="Group 85">
            <a:extLst>
              <a:ext uri="{FF2B5EF4-FFF2-40B4-BE49-F238E27FC236}">
                <a16:creationId xmlns:a16="http://schemas.microsoft.com/office/drawing/2014/main" id="{7E611AFD-449B-4DEA-BE2A-9BBF23A7B899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6" name="Shape 6">
              <a:extLst>
                <a:ext uri="{FF2B5EF4-FFF2-40B4-BE49-F238E27FC236}">
                  <a16:creationId xmlns:a16="http://schemas.microsoft.com/office/drawing/2014/main" id="{C4F7C6E2-D0D9-465F-9DC8-83D6AD77F96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7">
              <a:extLst>
                <a:ext uri="{FF2B5EF4-FFF2-40B4-BE49-F238E27FC236}">
                  <a16:creationId xmlns:a16="http://schemas.microsoft.com/office/drawing/2014/main" id="{B2F6C4F6-C8A4-4301-B143-674664D6E842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8">
              <a:extLst>
                <a:ext uri="{FF2B5EF4-FFF2-40B4-BE49-F238E27FC236}">
                  <a16:creationId xmlns:a16="http://schemas.microsoft.com/office/drawing/2014/main" id="{7C3E4133-C8DC-4CA9-96DA-F686A3BFCD7D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Shape 9">
              <a:extLst>
                <a:ext uri="{FF2B5EF4-FFF2-40B4-BE49-F238E27FC236}">
                  <a16:creationId xmlns:a16="http://schemas.microsoft.com/office/drawing/2014/main" id="{E9A48F05-E8BC-4272-8DD0-C7C2C4E4F088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10">
              <a:extLst>
                <a:ext uri="{FF2B5EF4-FFF2-40B4-BE49-F238E27FC236}">
                  <a16:creationId xmlns:a16="http://schemas.microsoft.com/office/drawing/2014/main" id="{B4C22C80-30DA-4679-82DD-2324A693C0EE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11">
              <a:extLst>
                <a:ext uri="{FF2B5EF4-FFF2-40B4-BE49-F238E27FC236}">
                  <a16:creationId xmlns:a16="http://schemas.microsoft.com/office/drawing/2014/main" id="{1C4F74BF-CEAB-4F18-B113-A5C5A26B58A3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12">
              <a:extLst>
                <a:ext uri="{FF2B5EF4-FFF2-40B4-BE49-F238E27FC236}">
                  <a16:creationId xmlns:a16="http://schemas.microsoft.com/office/drawing/2014/main" id="{3F147A2D-956D-448B-913B-5353A1EE7A73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3">
              <a:extLst>
                <a:ext uri="{FF2B5EF4-FFF2-40B4-BE49-F238E27FC236}">
                  <a16:creationId xmlns:a16="http://schemas.microsoft.com/office/drawing/2014/main" id="{D8CACCD4-FA79-4245-A767-2E6E01167D5D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14">
              <a:extLst>
                <a:ext uri="{FF2B5EF4-FFF2-40B4-BE49-F238E27FC236}">
                  <a16:creationId xmlns:a16="http://schemas.microsoft.com/office/drawing/2014/main" id="{657FDA85-3CAD-466F-8A3D-568FDC2E57F6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94">
              <a:extLst>
                <a:ext uri="{FF2B5EF4-FFF2-40B4-BE49-F238E27FC236}">
                  <a16:creationId xmlns:a16="http://schemas.microsoft.com/office/drawing/2014/main" id="{36722CAE-1593-4EF5-A67D-B66600154FA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95">
              <a:extLst>
                <a:ext uri="{FF2B5EF4-FFF2-40B4-BE49-F238E27FC236}">
                  <a16:creationId xmlns:a16="http://schemas.microsoft.com/office/drawing/2014/main" id="{EBA7B856-940E-4057-8F1C-93ECA38908A3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96">
              <a:extLst>
                <a:ext uri="{FF2B5EF4-FFF2-40B4-BE49-F238E27FC236}">
                  <a16:creationId xmlns:a16="http://schemas.microsoft.com/office/drawing/2014/main" id="{FA9B4056-6D0F-4C76-8C96-7DD139475EA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97">
              <a:extLst>
                <a:ext uri="{FF2B5EF4-FFF2-40B4-BE49-F238E27FC236}">
                  <a16:creationId xmlns:a16="http://schemas.microsoft.com/office/drawing/2014/main" id="{98F9BAAF-28B3-418E-9D6E-4102D8201D35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19">
              <a:extLst>
                <a:ext uri="{FF2B5EF4-FFF2-40B4-BE49-F238E27FC236}">
                  <a16:creationId xmlns:a16="http://schemas.microsoft.com/office/drawing/2014/main" id="{FF537C44-83E5-4727-AF45-00CBFE5B6AE4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C8CA0BB-4FF7-4536-BD88-B06E71F23E30}"/>
              </a:ext>
            </a:extLst>
          </p:cNvPr>
          <p:cNvSpPr txBox="1">
            <a:spLocks/>
          </p:cNvSpPr>
          <p:nvPr/>
        </p:nvSpPr>
        <p:spPr>
          <a:xfrm>
            <a:off x="132596" y="295435"/>
            <a:ext cx="6817098" cy="7349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fazy transportu pneumatycznego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D5E0969C-6DF1-48FB-AFB9-AC29332FB0CC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20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132596" y="1052815"/>
            <a:ext cx="7122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b="1" dirty="0"/>
              <a:t>Większy dystans </a:t>
            </a:r>
            <a:r>
              <a:rPr lang="fi-FI" b="1" dirty="0"/>
              <a:t>&gt;&gt; </a:t>
            </a:r>
            <a:r>
              <a:rPr lang="pl-PL" b="1" dirty="0"/>
              <a:t>więcej powietrza </a:t>
            </a:r>
            <a:r>
              <a:rPr lang="fi-FI" b="1" dirty="0"/>
              <a:t>&gt;&gt; </a:t>
            </a:r>
            <a:r>
              <a:rPr lang="pl-PL" b="1" dirty="0"/>
              <a:t>większe rozrzedzenie</a:t>
            </a:r>
            <a:endParaRPr lang="en-US" b="1" dirty="0"/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V="1">
            <a:off x="1403350" y="5661025"/>
            <a:ext cx="59769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3291480" y="6191754"/>
            <a:ext cx="1949573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6000"/>
                </a:solidFill>
              </a:rPr>
              <a:t>µ</a:t>
            </a:r>
            <a:r>
              <a:rPr lang="fi-FI" sz="1200" dirty="0"/>
              <a:t> &lt; 15 = </a:t>
            </a:r>
            <a:r>
              <a:rPr lang="pl-PL" sz="1200" dirty="0"/>
              <a:t>faza rozrzedzona</a:t>
            </a:r>
            <a:endParaRPr lang="en-US" sz="12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29</a:t>
            </a:fld>
            <a:endParaRPr lang="fi-FI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0A62A592-D54A-43F5-B218-0E329AF2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18" y="1442789"/>
            <a:ext cx="6912694" cy="461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">
            <a:extLst>
              <a:ext uri="{FF2B5EF4-FFF2-40B4-BE49-F238E27FC236}">
                <a16:creationId xmlns:a16="http://schemas.microsoft.com/office/drawing/2014/main" id="{E422AEAC-C58E-47AB-AE0A-D14E1D6F5C9B}"/>
              </a:ext>
            </a:extLst>
          </p:cNvPr>
          <p:cNvSpPr txBox="1"/>
          <p:nvPr/>
        </p:nvSpPr>
        <p:spPr>
          <a:xfrm>
            <a:off x="646838" y="1991429"/>
            <a:ext cx="297180" cy="3101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Stosunek masowy </a:t>
            </a:r>
            <a:r>
              <a:rPr lang="pl-PL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</a:t>
            </a:r>
            <a:r>
              <a:rPr lang="en-GB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kg materiału / kg powietrza</a:t>
            </a:r>
            <a:r>
              <a:rPr lang="pl-PL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</a:t>
            </a:r>
            <a:endParaRPr lang="en-GB" sz="1100" b="1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Pole tekstowe 3">
            <a:extLst>
              <a:ext uri="{FF2B5EF4-FFF2-40B4-BE49-F238E27FC236}">
                <a16:creationId xmlns:a16="http://schemas.microsoft.com/office/drawing/2014/main" id="{8E81CD3F-2E43-456A-A711-6EA57E181816}"/>
              </a:ext>
            </a:extLst>
          </p:cNvPr>
          <p:cNvSpPr txBox="1"/>
          <p:nvPr/>
        </p:nvSpPr>
        <p:spPr>
          <a:xfrm>
            <a:off x="1584098" y="1549469"/>
            <a:ext cx="4838700" cy="4419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Wykres zależnośc stosunku masowego materiał-powietrze  względem odległości transportu pneumatycznego </a:t>
            </a:r>
          </a:p>
        </p:txBody>
      </p:sp>
      <p:sp>
        <p:nvSpPr>
          <p:cNvPr id="14" name="Pole tekstowe 3">
            <a:extLst>
              <a:ext uri="{FF2B5EF4-FFF2-40B4-BE49-F238E27FC236}">
                <a16:creationId xmlns:a16="http://schemas.microsoft.com/office/drawing/2014/main" id="{27AACEB3-EEDF-44E5-BB91-5AB864210D45}"/>
              </a:ext>
            </a:extLst>
          </p:cNvPr>
          <p:cNvSpPr txBox="1"/>
          <p:nvPr/>
        </p:nvSpPr>
        <p:spPr>
          <a:xfrm>
            <a:off x="1736498" y="5725229"/>
            <a:ext cx="4838700" cy="2514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Odległość transportu pneumatycznego [m]</a:t>
            </a:r>
            <a:endParaRPr lang="en-GB" sz="1100" b="1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1" name="Group 85">
            <a:extLst>
              <a:ext uri="{FF2B5EF4-FFF2-40B4-BE49-F238E27FC236}">
                <a16:creationId xmlns:a16="http://schemas.microsoft.com/office/drawing/2014/main" id="{101F3580-C0F1-49BF-B3D5-93517CFE5F78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32" name="Shape 6">
              <a:extLst>
                <a:ext uri="{FF2B5EF4-FFF2-40B4-BE49-F238E27FC236}">
                  <a16:creationId xmlns:a16="http://schemas.microsoft.com/office/drawing/2014/main" id="{536B0517-7C18-420D-B74B-16D55501BE2A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7">
              <a:extLst>
                <a:ext uri="{FF2B5EF4-FFF2-40B4-BE49-F238E27FC236}">
                  <a16:creationId xmlns:a16="http://schemas.microsoft.com/office/drawing/2014/main" id="{AE7A8974-D5EA-4B41-9B10-AC0E69D063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4FAB56B5-EF36-43FC-B27A-D29107D7E6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A1BC11D7-4525-4C1A-91EB-2E9E94CEC8E7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10">
              <a:extLst>
                <a:ext uri="{FF2B5EF4-FFF2-40B4-BE49-F238E27FC236}">
                  <a16:creationId xmlns:a16="http://schemas.microsoft.com/office/drawing/2014/main" id="{CF7CED1E-28AA-4C2D-9464-3DFEFC5EF4FE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11">
              <a:extLst>
                <a:ext uri="{FF2B5EF4-FFF2-40B4-BE49-F238E27FC236}">
                  <a16:creationId xmlns:a16="http://schemas.microsoft.com/office/drawing/2014/main" id="{5BAF0C4F-3994-42E6-9796-03A821DA23F6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12">
              <a:extLst>
                <a:ext uri="{FF2B5EF4-FFF2-40B4-BE49-F238E27FC236}">
                  <a16:creationId xmlns:a16="http://schemas.microsoft.com/office/drawing/2014/main" id="{25F69787-F934-4342-AFD2-DCEBACE1AF02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13">
              <a:extLst>
                <a:ext uri="{FF2B5EF4-FFF2-40B4-BE49-F238E27FC236}">
                  <a16:creationId xmlns:a16="http://schemas.microsoft.com/office/drawing/2014/main" id="{FDD0F655-0C83-4370-A1DE-A97CC6C3C2FA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14">
              <a:extLst>
                <a:ext uri="{FF2B5EF4-FFF2-40B4-BE49-F238E27FC236}">
                  <a16:creationId xmlns:a16="http://schemas.microsoft.com/office/drawing/2014/main" id="{7211C43C-7FA1-4D86-A5E5-312B31E5A9B3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1" name="Shape 94">
              <a:extLst>
                <a:ext uri="{FF2B5EF4-FFF2-40B4-BE49-F238E27FC236}">
                  <a16:creationId xmlns:a16="http://schemas.microsoft.com/office/drawing/2014/main" id="{11938C60-6B1D-445A-9AF7-0524C081649D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2" name="Shape 95">
              <a:extLst>
                <a:ext uri="{FF2B5EF4-FFF2-40B4-BE49-F238E27FC236}">
                  <a16:creationId xmlns:a16="http://schemas.microsoft.com/office/drawing/2014/main" id="{DECEBD73-9409-425F-86B8-1851545E502B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Shape 96">
              <a:extLst>
                <a:ext uri="{FF2B5EF4-FFF2-40B4-BE49-F238E27FC236}">
                  <a16:creationId xmlns:a16="http://schemas.microsoft.com/office/drawing/2014/main" id="{8ACA816F-D142-4DF8-932F-A636E419423E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Shape 97">
              <a:extLst>
                <a:ext uri="{FF2B5EF4-FFF2-40B4-BE49-F238E27FC236}">
                  <a16:creationId xmlns:a16="http://schemas.microsoft.com/office/drawing/2014/main" id="{0861E4EA-684A-49D0-AB3C-0051D4B83EA7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Shape 19">
              <a:extLst>
                <a:ext uri="{FF2B5EF4-FFF2-40B4-BE49-F238E27FC236}">
                  <a16:creationId xmlns:a16="http://schemas.microsoft.com/office/drawing/2014/main" id="{590C5A8A-E265-4C72-A53A-762AA96FE2D6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CC67E4B6-82F3-4001-B958-D924F5EED316}"/>
              </a:ext>
            </a:extLst>
          </p:cNvPr>
          <p:cNvSpPr txBox="1">
            <a:spLocks/>
          </p:cNvSpPr>
          <p:nvPr/>
        </p:nvSpPr>
        <p:spPr>
          <a:xfrm>
            <a:off x="132596" y="268827"/>
            <a:ext cx="6741359" cy="8032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fazy transportu pneumatycznego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370AD19D-664C-4444-AA06-D81E42C88945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7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491880" y="269776"/>
            <a:ext cx="360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fi-FI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 </a:t>
            </a:r>
            <a:r>
              <a:rPr lang="pl-PL" altLang="fi-FI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firmy</a:t>
            </a:r>
            <a:endParaRPr lang="fi-FI" altLang="fi-FI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68313" y="1772816"/>
            <a:ext cx="8218487" cy="462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i-FI" sz="2000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E20F9ADB-1705-46EC-8323-212690820BF1}" type="slidenum">
              <a:rPr lang="fi-FI" altLang="fi-FI" smtClean="0">
                <a:solidFill>
                  <a:srgbClr val="DDDDDD"/>
                </a:solidFill>
              </a:rPr>
              <a:pPr eaLnBrk="1" hangingPunct="1"/>
              <a:t>3</a:t>
            </a:fld>
            <a:endParaRPr lang="fi-FI" altLang="fi-FI">
              <a:solidFill>
                <a:srgbClr val="DDDDDD"/>
              </a:solidFill>
            </a:endParaRPr>
          </a:p>
        </p:txBody>
      </p:sp>
      <p:grpSp>
        <p:nvGrpSpPr>
          <p:cNvPr id="12" name="Group 85">
            <a:extLst>
              <a:ext uri="{FF2B5EF4-FFF2-40B4-BE49-F238E27FC236}">
                <a16:creationId xmlns:a16="http://schemas.microsoft.com/office/drawing/2014/main" id="{B9501223-152A-4E1D-847E-96A90D77C644}"/>
              </a:ext>
            </a:extLst>
          </p:cNvPr>
          <p:cNvGrpSpPr/>
          <p:nvPr/>
        </p:nvGrpSpPr>
        <p:grpSpPr>
          <a:xfrm>
            <a:off x="498498" y="546808"/>
            <a:ext cx="2736306" cy="720080"/>
            <a:chOff x="0" y="0"/>
            <a:chExt cx="4981966" cy="1142136"/>
          </a:xfrm>
        </p:grpSpPr>
        <p:sp>
          <p:nvSpPr>
            <p:cNvPr id="13" name="Shape 6">
              <a:extLst>
                <a:ext uri="{FF2B5EF4-FFF2-40B4-BE49-F238E27FC236}">
                  <a16:creationId xmlns:a16="http://schemas.microsoft.com/office/drawing/2014/main" id="{30B46902-CBC3-40D0-9A8D-C5DD19204412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7">
              <a:extLst>
                <a:ext uri="{FF2B5EF4-FFF2-40B4-BE49-F238E27FC236}">
                  <a16:creationId xmlns:a16="http://schemas.microsoft.com/office/drawing/2014/main" id="{747A0EEF-C138-4158-91B2-CC98D2A3B4C5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8">
              <a:extLst>
                <a:ext uri="{FF2B5EF4-FFF2-40B4-BE49-F238E27FC236}">
                  <a16:creationId xmlns:a16="http://schemas.microsoft.com/office/drawing/2014/main" id="{729EFF65-7C40-462C-A094-1E580CE9EB88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9">
              <a:extLst>
                <a:ext uri="{FF2B5EF4-FFF2-40B4-BE49-F238E27FC236}">
                  <a16:creationId xmlns:a16="http://schemas.microsoft.com/office/drawing/2014/main" id="{228BBBE7-B7B0-4ACB-AABD-24F9B2C2008D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0">
              <a:extLst>
                <a:ext uri="{FF2B5EF4-FFF2-40B4-BE49-F238E27FC236}">
                  <a16:creationId xmlns:a16="http://schemas.microsoft.com/office/drawing/2014/main" id="{6A23A29A-D9D0-4335-A7AE-87DA2E927DE1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1">
              <a:extLst>
                <a:ext uri="{FF2B5EF4-FFF2-40B4-BE49-F238E27FC236}">
                  <a16:creationId xmlns:a16="http://schemas.microsoft.com/office/drawing/2014/main" id="{6C0A1AA9-6E1C-4F24-B1C8-88D7C2F5F6F8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2">
              <a:extLst>
                <a:ext uri="{FF2B5EF4-FFF2-40B4-BE49-F238E27FC236}">
                  <a16:creationId xmlns:a16="http://schemas.microsoft.com/office/drawing/2014/main" id="{5F0C0EB9-588D-4840-86F3-FD0ACECE17A0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13">
              <a:extLst>
                <a:ext uri="{FF2B5EF4-FFF2-40B4-BE49-F238E27FC236}">
                  <a16:creationId xmlns:a16="http://schemas.microsoft.com/office/drawing/2014/main" id="{726E576F-1E59-4D3B-9F5F-1A94DB41BFBE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14">
              <a:extLst>
                <a:ext uri="{FF2B5EF4-FFF2-40B4-BE49-F238E27FC236}">
                  <a16:creationId xmlns:a16="http://schemas.microsoft.com/office/drawing/2014/main" id="{AF58A6BF-FCB6-4A65-9656-DE0AFD0B8F95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4">
              <a:extLst>
                <a:ext uri="{FF2B5EF4-FFF2-40B4-BE49-F238E27FC236}">
                  <a16:creationId xmlns:a16="http://schemas.microsoft.com/office/drawing/2014/main" id="{DCA99B18-7EFD-4BA1-94DD-EECD198D0E7C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5">
              <a:extLst>
                <a:ext uri="{FF2B5EF4-FFF2-40B4-BE49-F238E27FC236}">
                  <a16:creationId xmlns:a16="http://schemas.microsoft.com/office/drawing/2014/main" id="{8C6D2442-13A9-4025-8B55-52F8269E4DC5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96">
              <a:extLst>
                <a:ext uri="{FF2B5EF4-FFF2-40B4-BE49-F238E27FC236}">
                  <a16:creationId xmlns:a16="http://schemas.microsoft.com/office/drawing/2014/main" id="{8AC4410E-2C3D-42B7-B158-DF6C96B680BC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97">
              <a:extLst>
                <a:ext uri="{FF2B5EF4-FFF2-40B4-BE49-F238E27FC236}">
                  <a16:creationId xmlns:a16="http://schemas.microsoft.com/office/drawing/2014/main" id="{63CD1766-3CB9-46F4-AAE3-C75D83F8F8A5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Shape 19">
              <a:extLst>
                <a:ext uri="{FF2B5EF4-FFF2-40B4-BE49-F238E27FC236}">
                  <a16:creationId xmlns:a16="http://schemas.microsoft.com/office/drawing/2014/main" id="{C6C477D2-7F63-44E1-B907-00D813CDA496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8" name="Rectangle 2">
            <a:extLst>
              <a:ext uri="{FF2B5EF4-FFF2-40B4-BE49-F238E27FC236}">
                <a16:creationId xmlns:a16="http://schemas.microsoft.com/office/drawing/2014/main" id="{FB5984D7-8D0A-41E2-B484-702844FB78F8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8CA6C34-0981-4B5F-A4A5-633EFE5F5109}"/>
              </a:ext>
            </a:extLst>
          </p:cNvPr>
          <p:cNvSpPr txBox="1">
            <a:spLocks/>
          </p:cNvSpPr>
          <p:nvPr/>
        </p:nvSpPr>
        <p:spPr>
          <a:xfrm>
            <a:off x="468854" y="1590162"/>
            <a:ext cx="3618763" cy="1621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Główne gałęzie przemysłu:</a:t>
            </a:r>
          </a:p>
          <a:p>
            <a:pPr algn="just">
              <a:spcBef>
                <a:spcPts val="0"/>
              </a:spcBef>
            </a:pPr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Przemysł energetyczny </a:t>
            </a:r>
          </a:p>
          <a:p>
            <a:pPr algn="just">
              <a:spcBef>
                <a:spcPts val="0"/>
              </a:spcBef>
            </a:pPr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Przemysł hutniczy</a:t>
            </a:r>
          </a:p>
          <a:p>
            <a:pPr algn="just">
              <a:spcBef>
                <a:spcPts val="0"/>
              </a:spcBef>
            </a:pPr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Przemysł chemiczny</a:t>
            </a:r>
          </a:p>
          <a:p>
            <a:pPr algn="just">
              <a:spcBef>
                <a:spcPts val="0"/>
              </a:spcBef>
            </a:pPr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Przemysł górniczy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63B60E6-E803-4D3F-A0D0-6BAD1967508F}"/>
              </a:ext>
            </a:extLst>
          </p:cNvPr>
          <p:cNvSpPr txBox="1">
            <a:spLocks/>
          </p:cNvSpPr>
          <p:nvPr/>
        </p:nvSpPr>
        <p:spPr>
          <a:xfrm>
            <a:off x="468313" y="3568462"/>
            <a:ext cx="5903887" cy="2308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Obszary działalności 3POWER: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Koordynacja realizacji dużych projektów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Pełnienie funkcji inżyniera kontraktu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i/lub inwestora zastępczego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Projektowanie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Dostawy urządzeń i kompletnych instalacji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Nadzór nad montażem i uruchomieniem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Szkolenia personelu</a:t>
            </a:r>
          </a:p>
        </p:txBody>
      </p:sp>
    </p:spTree>
    <p:extLst>
      <p:ext uri="{BB962C8B-B14F-4D97-AF65-F5344CB8AC3E}">
        <p14:creationId xmlns:p14="http://schemas.microsoft.com/office/powerpoint/2010/main" val="42716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70E88DC-CB73-4B95-AC73-91DCD949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30</a:t>
            </a:fld>
            <a:endParaRPr lang="fi-FI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9054652-3595-496B-9766-4B3C042B4D1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22" y="1576867"/>
            <a:ext cx="3947708" cy="44644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4A99C4FF-5B2E-4E4F-B139-E7051C25820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123728" y="1337113"/>
            <a:ext cx="1804202" cy="67679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ole tekstowe 2">
            <a:extLst>
              <a:ext uri="{FF2B5EF4-FFF2-40B4-BE49-F238E27FC236}">
                <a16:creationId xmlns:a16="http://schemas.microsoft.com/office/drawing/2014/main" id="{D637138B-CDC4-4AEB-8671-190127D0532C}"/>
              </a:ext>
            </a:extLst>
          </p:cNvPr>
          <p:cNvSpPr txBox="1"/>
          <p:nvPr/>
        </p:nvSpPr>
        <p:spPr>
          <a:xfrm>
            <a:off x="798511" y="1097359"/>
            <a:ext cx="1325217" cy="47950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Ręczna zasuwa serwisowa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ole tekstowe 2">
            <a:extLst>
              <a:ext uri="{FF2B5EF4-FFF2-40B4-BE49-F238E27FC236}">
                <a16:creationId xmlns:a16="http://schemas.microsoft.com/office/drawing/2014/main" id="{3E9A9433-2120-45C3-8DB6-084D54EDEF65}"/>
              </a:ext>
            </a:extLst>
          </p:cNvPr>
          <p:cNvSpPr txBox="1"/>
          <p:nvPr/>
        </p:nvSpPr>
        <p:spPr>
          <a:xfrm>
            <a:off x="798511" y="1785100"/>
            <a:ext cx="1568393" cy="44196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Zbiornik buforowy </a:t>
            </a:r>
            <a:b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fluidyzacją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7896BBB-6F7C-4FA0-B589-CD013D6538A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366904" y="2006080"/>
            <a:ext cx="1443346" cy="53011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ole tekstowe 2">
            <a:extLst>
              <a:ext uri="{FF2B5EF4-FFF2-40B4-BE49-F238E27FC236}">
                <a16:creationId xmlns:a16="http://schemas.microsoft.com/office/drawing/2014/main" id="{E7373D09-25BB-44F9-82EA-40C256377C3B}"/>
              </a:ext>
            </a:extLst>
          </p:cNvPr>
          <p:cNvSpPr txBox="1"/>
          <p:nvPr/>
        </p:nvSpPr>
        <p:spPr>
          <a:xfrm>
            <a:off x="798511" y="2395025"/>
            <a:ext cx="1109194" cy="45593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Właz serwisowy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9EA161A4-E74F-47C5-8109-2B1D4F0FAFFF}"/>
              </a:ext>
            </a:extLst>
          </p:cNvPr>
          <p:cNvCxnSpPr>
            <a:cxnSpLocks/>
          </p:cNvCxnSpPr>
          <p:nvPr/>
        </p:nvCxnSpPr>
        <p:spPr>
          <a:xfrm>
            <a:off x="1907705" y="2536196"/>
            <a:ext cx="1568393" cy="34069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ole tekstowe 2">
            <a:extLst>
              <a:ext uri="{FF2B5EF4-FFF2-40B4-BE49-F238E27FC236}">
                <a16:creationId xmlns:a16="http://schemas.microsoft.com/office/drawing/2014/main" id="{A8550B3A-56A7-440D-B56F-6551D76F4570}"/>
              </a:ext>
            </a:extLst>
          </p:cNvPr>
          <p:cNvSpPr txBox="1"/>
          <p:nvPr/>
        </p:nvSpPr>
        <p:spPr>
          <a:xfrm>
            <a:off x="395537" y="2907084"/>
            <a:ext cx="2088232" cy="64784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Śruba rzymska do serwisowania zaworu kopułowego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EE5BB463-6C59-464E-B578-489307586F61}"/>
              </a:ext>
            </a:extLst>
          </p:cNvPr>
          <p:cNvCxnSpPr>
            <a:cxnSpLocks/>
          </p:cNvCxnSpPr>
          <p:nvPr/>
        </p:nvCxnSpPr>
        <p:spPr>
          <a:xfrm>
            <a:off x="2483769" y="3164657"/>
            <a:ext cx="1326481" cy="2136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Pole tekstowe 2">
            <a:extLst>
              <a:ext uri="{FF2B5EF4-FFF2-40B4-BE49-F238E27FC236}">
                <a16:creationId xmlns:a16="http://schemas.microsoft.com/office/drawing/2014/main" id="{64BB91F8-4CAD-490B-9DDD-9DEBE4F86283}"/>
              </a:ext>
            </a:extLst>
          </p:cNvPr>
          <p:cNvSpPr txBox="1"/>
          <p:nvPr/>
        </p:nvSpPr>
        <p:spPr>
          <a:xfrm>
            <a:off x="378958" y="3815028"/>
            <a:ext cx="1469236" cy="6570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Zawory regulacyjne - kontrolujące przepływ powietrza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B40A8CC0-985A-419A-B2FA-91019CD297B3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1848194" y="4036785"/>
            <a:ext cx="1627904" cy="10677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Pole tekstowe 2">
            <a:extLst>
              <a:ext uri="{FF2B5EF4-FFF2-40B4-BE49-F238E27FC236}">
                <a16:creationId xmlns:a16="http://schemas.microsoft.com/office/drawing/2014/main" id="{A5716B80-FF74-49E2-B8B8-EC6D1291D8F7}"/>
              </a:ext>
            </a:extLst>
          </p:cNvPr>
          <p:cNvSpPr txBox="1"/>
          <p:nvPr/>
        </p:nvSpPr>
        <p:spPr>
          <a:xfrm>
            <a:off x="566213" y="4767464"/>
            <a:ext cx="1469236" cy="28333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Zbiornik ciśnieniowy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A8FBB844-9B15-4749-BB84-D09CC8DE1265}"/>
              </a:ext>
            </a:extLst>
          </p:cNvPr>
          <p:cNvCxnSpPr>
            <a:cxnSpLocks/>
          </p:cNvCxnSpPr>
          <p:nvPr/>
        </p:nvCxnSpPr>
        <p:spPr>
          <a:xfrm flipV="1">
            <a:off x="2035449" y="4428838"/>
            <a:ext cx="2104503" cy="45262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Pole tekstowe 2">
            <a:extLst>
              <a:ext uri="{FF2B5EF4-FFF2-40B4-BE49-F238E27FC236}">
                <a16:creationId xmlns:a16="http://schemas.microsoft.com/office/drawing/2014/main" id="{14751B11-4C91-4344-B167-E8D7A8A4E4DC}"/>
              </a:ext>
            </a:extLst>
          </p:cNvPr>
          <p:cNvSpPr txBox="1"/>
          <p:nvPr/>
        </p:nvSpPr>
        <p:spPr>
          <a:xfrm>
            <a:off x="705033" y="5346169"/>
            <a:ext cx="1778735" cy="76484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Kolektor powietrza transportowego połączony z układem Klienta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228665F9-6DBB-4CE0-97D4-BDC33E143657}"/>
              </a:ext>
            </a:extLst>
          </p:cNvPr>
          <p:cNvCxnSpPr>
            <a:cxnSpLocks/>
          </p:cNvCxnSpPr>
          <p:nvPr/>
        </p:nvCxnSpPr>
        <p:spPr>
          <a:xfrm flipV="1">
            <a:off x="2483768" y="4115769"/>
            <a:ext cx="2273834" cy="154923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Pole tekstowe 2">
            <a:extLst>
              <a:ext uri="{FF2B5EF4-FFF2-40B4-BE49-F238E27FC236}">
                <a16:creationId xmlns:a16="http://schemas.microsoft.com/office/drawing/2014/main" id="{54734F52-A0B9-42C9-883E-4360885F0E2B}"/>
              </a:ext>
            </a:extLst>
          </p:cNvPr>
          <p:cNvSpPr txBox="1"/>
          <p:nvPr/>
        </p:nvSpPr>
        <p:spPr>
          <a:xfrm>
            <a:off x="4012620" y="6172401"/>
            <a:ext cx="1489964" cy="23094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Zawór zwrotny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2D194573-DB53-4E4D-945A-E19C7FA37E0F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4431170" y="5121659"/>
            <a:ext cx="326432" cy="105074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Pole tekstowe 2">
            <a:extLst>
              <a:ext uri="{FF2B5EF4-FFF2-40B4-BE49-F238E27FC236}">
                <a16:creationId xmlns:a16="http://schemas.microsoft.com/office/drawing/2014/main" id="{2DA5DC33-BC95-4F15-91E0-E067835252B4}"/>
              </a:ext>
            </a:extLst>
          </p:cNvPr>
          <p:cNvSpPr txBox="1"/>
          <p:nvPr/>
        </p:nvSpPr>
        <p:spPr>
          <a:xfrm>
            <a:off x="6613885" y="4378499"/>
            <a:ext cx="1778735" cy="86495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Zawór z przetwornikiem do regulacji nasycenia mieszanki popiołowo-powietrznej w rurociągu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Łącznik prosty ze strzałką 45">
            <a:extLst>
              <a:ext uri="{FF2B5EF4-FFF2-40B4-BE49-F238E27FC236}">
                <a16:creationId xmlns:a16="http://schemas.microsoft.com/office/drawing/2014/main" id="{95341D91-BCCD-4D6C-8E95-DD9A6AFE8709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6084168" y="4767464"/>
            <a:ext cx="529717" cy="4351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Pole tekstowe 2">
            <a:extLst>
              <a:ext uri="{FF2B5EF4-FFF2-40B4-BE49-F238E27FC236}">
                <a16:creationId xmlns:a16="http://schemas.microsoft.com/office/drawing/2014/main" id="{2A3EFADA-F8CC-4F99-AA50-E4719B13F261}"/>
              </a:ext>
            </a:extLst>
          </p:cNvPr>
          <p:cNvSpPr txBox="1"/>
          <p:nvPr/>
        </p:nvSpPr>
        <p:spPr>
          <a:xfrm>
            <a:off x="6466879" y="3202920"/>
            <a:ext cx="2277949" cy="49951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Lokalny system sterowania, możliwość połączenia z DCS-em.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99F99F50-6020-40F4-89F6-F867305E2E2B}"/>
              </a:ext>
            </a:extLst>
          </p:cNvPr>
          <p:cNvCxnSpPr>
            <a:cxnSpLocks/>
          </p:cNvCxnSpPr>
          <p:nvPr/>
        </p:nvCxnSpPr>
        <p:spPr>
          <a:xfrm flipH="1">
            <a:off x="5364088" y="3452676"/>
            <a:ext cx="1108879" cy="4833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Pole tekstowe 2">
            <a:extLst>
              <a:ext uri="{FF2B5EF4-FFF2-40B4-BE49-F238E27FC236}">
                <a16:creationId xmlns:a16="http://schemas.microsoft.com/office/drawing/2014/main" id="{B7F4E203-BE23-44FA-A40E-36BCE10585A2}"/>
              </a:ext>
            </a:extLst>
          </p:cNvPr>
          <p:cNvSpPr txBox="1"/>
          <p:nvPr/>
        </p:nvSpPr>
        <p:spPr>
          <a:xfrm>
            <a:off x="6400882" y="2111576"/>
            <a:ext cx="1749494" cy="48999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Zawór kopułowy wraz </a:t>
            </a:r>
            <a:b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siłownikiem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863D3A6A-11A2-4526-A909-5031FB6D6564}"/>
              </a:ext>
            </a:extLst>
          </p:cNvPr>
          <p:cNvCxnSpPr>
            <a:cxnSpLocks/>
          </p:cNvCxnSpPr>
          <p:nvPr/>
        </p:nvCxnSpPr>
        <p:spPr>
          <a:xfrm flipH="1">
            <a:off x="4262503" y="2361120"/>
            <a:ext cx="2138381" cy="132217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Pole tekstowe 2">
            <a:extLst>
              <a:ext uri="{FF2B5EF4-FFF2-40B4-BE49-F238E27FC236}">
                <a16:creationId xmlns:a16="http://schemas.microsoft.com/office/drawing/2014/main" id="{9687AFB7-C897-434D-A414-73F7E177720C}"/>
              </a:ext>
            </a:extLst>
          </p:cNvPr>
          <p:cNvSpPr txBox="1"/>
          <p:nvPr/>
        </p:nvSpPr>
        <p:spPr>
          <a:xfrm>
            <a:off x="6156176" y="1065050"/>
            <a:ext cx="1358829" cy="26532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Czujnik poziomu 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Łącznik prosty ze strzałką 55">
            <a:extLst>
              <a:ext uri="{FF2B5EF4-FFF2-40B4-BE49-F238E27FC236}">
                <a16:creationId xmlns:a16="http://schemas.microsoft.com/office/drawing/2014/main" id="{88F06461-0046-4886-9075-BE5110E5EB81}"/>
              </a:ext>
            </a:extLst>
          </p:cNvPr>
          <p:cNvCxnSpPr>
            <a:cxnSpLocks/>
          </p:cNvCxnSpPr>
          <p:nvPr/>
        </p:nvCxnSpPr>
        <p:spPr>
          <a:xfrm flipH="1">
            <a:off x="4611630" y="1157346"/>
            <a:ext cx="1544546" cy="79112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Pole tekstowe 2">
            <a:extLst>
              <a:ext uri="{FF2B5EF4-FFF2-40B4-BE49-F238E27FC236}">
                <a16:creationId xmlns:a16="http://schemas.microsoft.com/office/drawing/2014/main" id="{6A2C8FA3-A55D-4166-B630-5F6B5571A240}"/>
              </a:ext>
            </a:extLst>
          </p:cNvPr>
          <p:cNvSpPr txBox="1"/>
          <p:nvPr/>
        </p:nvSpPr>
        <p:spPr>
          <a:xfrm>
            <a:off x="3497853" y="983867"/>
            <a:ext cx="1362179" cy="19797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Kołnierz łączący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Łącznik prosty ze strzałką 58">
            <a:extLst>
              <a:ext uri="{FF2B5EF4-FFF2-40B4-BE49-F238E27FC236}">
                <a16:creationId xmlns:a16="http://schemas.microsoft.com/office/drawing/2014/main" id="{094F6365-B732-422E-878C-7B99324F82BE}"/>
              </a:ext>
            </a:extLst>
          </p:cNvPr>
          <p:cNvCxnSpPr>
            <a:cxnSpLocks/>
          </p:cNvCxnSpPr>
          <p:nvPr/>
        </p:nvCxnSpPr>
        <p:spPr>
          <a:xfrm>
            <a:off x="4091312" y="1244497"/>
            <a:ext cx="75334" cy="66474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85">
            <a:extLst>
              <a:ext uri="{FF2B5EF4-FFF2-40B4-BE49-F238E27FC236}">
                <a16:creationId xmlns:a16="http://schemas.microsoft.com/office/drawing/2014/main" id="{4BDE2676-B20B-48C6-9201-8356654BBE04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35" name="Shape 6">
              <a:extLst>
                <a:ext uri="{FF2B5EF4-FFF2-40B4-BE49-F238E27FC236}">
                  <a16:creationId xmlns:a16="http://schemas.microsoft.com/office/drawing/2014/main" id="{DC95FD44-21FD-45B4-95C2-4068FFB47EFB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7">
              <a:extLst>
                <a:ext uri="{FF2B5EF4-FFF2-40B4-BE49-F238E27FC236}">
                  <a16:creationId xmlns:a16="http://schemas.microsoft.com/office/drawing/2014/main" id="{F7CF1FF0-9321-48D2-957C-AE6B56134249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8">
              <a:extLst>
                <a:ext uri="{FF2B5EF4-FFF2-40B4-BE49-F238E27FC236}">
                  <a16:creationId xmlns:a16="http://schemas.microsoft.com/office/drawing/2014/main" id="{63D81A73-5DED-4C9F-90F1-FBFDE6A9B0B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9">
              <a:extLst>
                <a:ext uri="{FF2B5EF4-FFF2-40B4-BE49-F238E27FC236}">
                  <a16:creationId xmlns:a16="http://schemas.microsoft.com/office/drawing/2014/main" id="{840E1F98-98C3-48F3-BCAE-9681328ECF3A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1" name="Shape 10">
              <a:extLst>
                <a:ext uri="{FF2B5EF4-FFF2-40B4-BE49-F238E27FC236}">
                  <a16:creationId xmlns:a16="http://schemas.microsoft.com/office/drawing/2014/main" id="{FE6A578D-E1A1-4704-99C3-B829E7A43A04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2" name="Shape 11">
              <a:extLst>
                <a:ext uri="{FF2B5EF4-FFF2-40B4-BE49-F238E27FC236}">
                  <a16:creationId xmlns:a16="http://schemas.microsoft.com/office/drawing/2014/main" id="{CDB05A6F-7712-4957-B99B-7BD7404C2C90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Shape 12">
              <a:extLst>
                <a:ext uri="{FF2B5EF4-FFF2-40B4-BE49-F238E27FC236}">
                  <a16:creationId xmlns:a16="http://schemas.microsoft.com/office/drawing/2014/main" id="{AC55D3CF-E1D8-4B5F-8789-EAEA6CE31C8C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Shape 13">
              <a:extLst>
                <a:ext uri="{FF2B5EF4-FFF2-40B4-BE49-F238E27FC236}">
                  <a16:creationId xmlns:a16="http://schemas.microsoft.com/office/drawing/2014/main" id="{D250A663-AEC3-4735-8647-2815CDA9335A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7" name="Shape 14">
              <a:extLst>
                <a:ext uri="{FF2B5EF4-FFF2-40B4-BE49-F238E27FC236}">
                  <a16:creationId xmlns:a16="http://schemas.microsoft.com/office/drawing/2014/main" id="{1635E630-3906-4735-AC5F-3FADEA6A8153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Shape 94">
              <a:extLst>
                <a:ext uri="{FF2B5EF4-FFF2-40B4-BE49-F238E27FC236}">
                  <a16:creationId xmlns:a16="http://schemas.microsoft.com/office/drawing/2014/main" id="{A55ECA8D-FF6B-4BF0-8BB9-923DDEA2A8FE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1" name="Shape 95">
              <a:extLst>
                <a:ext uri="{FF2B5EF4-FFF2-40B4-BE49-F238E27FC236}">
                  <a16:creationId xmlns:a16="http://schemas.microsoft.com/office/drawing/2014/main" id="{8F9F6931-D50A-4A25-B6E2-FB584A878D01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4" name="Shape 96">
              <a:extLst>
                <a:ext uri="{FF2B5EF4-FFF2-40B4-BE49-F238E27FC236}">
                  <a16:creationId xmlns:a16="http://schemas.microsoft.com/office/drawing/2014/main" id="{379A60E4-BCBD-4689-B5D0-6F57AB6F882E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7" name="Shape 97">
              <a:extLst>
                <a:ext uri="{FF2B5EF4-FFF2-40B4-BE49-F238E27FC236}">
                  <a16:creationId xmlns:a16="http://schemas.microsoft.com/office/drawing/2014/main" id="{F4604AAD-2A85-4C9F-BA17-523A7ADA8498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60" name="Shape 19">
              <a:extLst>
                <a:ext uri="{FF2B5EF4-FFF2-40B4-BE49-F238E27FC236}">
                  <a16:creationId xmlns:a16="http://schemas.microsoft.com/office/drawing/2014/main" id="{4FCFC244-400A-4AAB-9027-63414C804F19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2FA5A0B0-E6F6-40A8-B774-4C33B7399BF4}"/>
              </a:ext>
            </a:extLst>
          </p:cNvPr>
          <p:cNvSpPr txBox="1">
            <a:spLocks/>
          </p:cNvSpPr>
          <p:nvPr/>
        </p:nvSpPr>
        <p:spPr>
          <a:xfrm>
            <a:off x="132596" y="169812"/>
            <a:ext cx="6618996" cy="7289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budowa pompy pneumatycznej (komorowej)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3F410210-3F25-418E-888F-395E7B05A056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506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986DAE6-A232-4AA6-8868-09F6FDCF8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31</a:t>
            </a:fld>
            <a:endParaRPr lang="fi-FI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A57EA2-6F07-4D96-B6B7-F69B5AB6BBA0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7654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rodzaje pomp pneumatycznych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0008A1-D7D3-49D7-944A-D71F59B6FA7E}"/>
              </a:ext>
            </a:extLst>
          </p:cNvPr>
          <p:cNvSpPr txBox="1">
            <a:spLocks/>
          </p:cNvSpPr>
          <p:nvPr/>
        </p:nvSpPr>
        <p:spPr>
          <a:xfrm>
            <a:off x="660833" y="1127424"/>
            <a:ext cx="7295763" cy="4913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Rodzaje pomp pneumatycznych:</a:t>
            </a:r>
          </a:p>
          <a:p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Elmo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20 -100</a:t>
            </a:r>
            <a:endParaRPr lang="fi-FI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Elmo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250 - 400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Elmo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500 - 1000</a:t>
            </a:r>
          </a:p>
          <a:p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Elmo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1500 - 2000</a:t>
            </a:r>
          </a:p>
          <a:p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Elmo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2500 – 5000</a:t>
            </a:r>
          </a:p>
          <a:p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Elmo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5000 – 10 000</a:t>
            </a:r>
          </a:p>
          <a:p>
            <a:pPr marL="0" indent="0">
              <a:buFont typeface="Wingdings 3" charset="2"/>
              <a:buNone/>
            </a:pP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 descr="IMG_6253">
            <a:extLst>
              <a:ext uri="{FF2B5EF4-FFF2-40B4-BE49-F238E27FC236}">
                <a16:creationId xmlns:a16="http://schemas.microsoft.com/office/drawing/2014/main" id="{113A1C59-2F81-416E-91F7-2845A49B5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6725" y="2837699"/>
            <a:ext cx="4039890" cy="3203664"/>
          </a:xfrm>
          <a:prstGeom prst="rect">
            <a:avLst/>
          </a:prstGeom>
          <a:noFill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08A5495-A3B3-46F2-B166-523930005D9F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85">
            <a:extLst>
              <a:ext uri="{FF2B5EF4-FFF2-40B4-BE49-F238E27FC236}">
                <a16:creationId xmlns:a16="http://schemas.microsoft.com/office/drawing/2014/main" id="{88E1927C-7C52-407D-816A-31D02EBD2052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9" name="Shape 6">
              <a:extLst>
                <a:ext uri="{FF2B5EF4-FFF2-40B4-BE49-F238E27FC236}">
                  <a16:creationId xmlns:a16="http://schemas.microsoft.com/office/drawing/2014/main" id="{117986E0-D136-4BA2-B3B4-42302517ABA3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7">
              <a:extLst>
                <a:ext uri="{FF2B5EF4-FFF2-40B4-BE49-F238E27FC236}">
                  <a16:creationId xmlns:a16="http://schemas.microsoft.com/office/drawing/2014/main" id="{DEDCDE6F-A212-40AE-9323-E212A4D54A35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8">
              <a:extLst>
                <a:ext uri="{FF2B5EF4-FFF2-40B4-BE49-F238E27FC236}">
                  <a16:creationId xmlns:a16="http://schemas.microsoft.com/office/drawing/2014/main" id="{0EAE3428-6717-4FB2-85DC-C18F0FABF5A4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9">
              <a:extLst>
                <a:ext uri="{FF2B5EF4-FFF2-40B4-BE49-F238E27FC236}">
                  <a16:creationId xmlns:a16="http://schemas.microsoft.com/office/drawing/2014/main" id="{DC2595A8-E727-4003-AFA1-EBED998FA2E6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0">
              <a:extLst>
                <a:ext uri="{FF2B5EF4-FFF2-40B4-BE49-F238E27FC236}">
                  <a16:creationId xmlns:a16="http://schemas.microsoft.com/office/drawing/2014/main" id="{85B74F45-31CA-4122-8B90-3C8DA2855094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1">
              <a:extLst>
                <a:ext uri="{FF2B5EF4-FFF2-40B4-BE49-F238E27FC236}">
                  <a16:creationId xmlns:a16="http://schemas.microsoft.com/office/drawing/2014/main" id="{61122A97-82CF-4944-B8CA-194C873554C0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2">
              <a:extLst>
                <a:ext uri="{FF2B5EF4-FFF2-40B4-BE49-F238E27FC236}">
                  <a16:creationId xmlns:a16="http://schemas.microsoft.com/office/drawing/2014/main" id="{19A6024B-CE28-4950-8DF5-E316354DDBE9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3">
              <a:extLst>
                <a:ext uri="{FF2B5EF4-FFF2-40B4-BE49-F238E27FC236}">
                  <a16:creationId xmlns:a16="http://schemas.microsoft.com/office/drawing/2014/main" id="{E72FF164-E6E8-4207-8F18-9169C1345861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4">
              <a:extLst>
                <a:ext uri="{FF2B5EF4-FFF2-40B4-BE49-F238E27FC236}">
                  <a16:creationId xmlns:a16="http://schemas.microsoft.com/office/drawing/2014/main" id="{AA5FD58D-294E-4B86-A387-DBC394DDCAED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94">
              <a:extLst>
                <a:ext uri="{FF2B5EF4-FFF2-40B4-BE49-F238E27FC236}">
                  <a16:creationId xmlns:a16="http://schemas.microsoft.com/office/drawing/2014/main" id="{EF3F8676-3C1F-4474-8552-42FE935F6B3C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5">
              <a:extLst>
                <a:ext uri="{FF2B5EF4-FFF2-40B4-BE49-F238E27FC236}">
                  <a16:creationId xmlns:a16="http://schemas.microsoft.com/office/drawing/2014/main" id="{48F407BC-92E7-443E-B2FE-4DC0BD76ECAE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6">
              <a:extLst>
                <a:ext uri="{FF2B5EF4-FFF2-40B4-BE49-F238E27FC236}">
                  <a16:creationId xmlns:a16="http://schemas.microsoft.com/office/drawing/2014/main" id="{7D8E02EC-16B5-41F0-9875-AA1A15A3FE0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7">
              <a:extLst>
                <a:ext uri="{FF2B5EF4-FFF2-40B4-BE49-F238E27FC236}">
                  <a16:creationId xmlns:a16="http://schemas.microsoft.com/office/drawing/2014/main" id="{402E8B66-DF2D-41F3-96C0-9CBAF261B28E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19">
              <a:extLst>
                <a:ext uri="{FF2B5EF4-FFF2-40B4-BE49-F238E27FC236}">
                  <a16:creationId xmlns:a16="http://schemas.microsoft.com/office/drawing/2014/main" id="{AAB4B9D6-8A68-495C-BAD9-A563482F6BBD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14928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5317033"/>
            <a:ext cx="1368425" cy="50323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Elmo 20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901" name="Picture 5" descr="Elmo 20  as assembled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620280" y="1628800"/>
            <a:ext cx="3132138" cy="3529012"/>
          </a:xfrm>
          <a:prstGeom prst="rect">
            <a:avLst/>
          </a:prstGeom>
          <a:noFill/>
        </p:spPr>
      </p:pic>
      <p:pic>
        <p:nvPicPr>
          <p:cNvPr id="80902" name="Picture 6" descr="Elmo 100 installed Alh KIF00014"/>
          <p:cNvPicPr>
            <a:picLocks noChangeAspect="1" noChangeArrowheads="1"/>
          </p:cNvPicPr>
          <p:nvPr/>
        </p:nvPicPr>
        <p:blipFill rotWithShape="1">
          <a:blip r:embed="rId3">
            <a:lum bright="6000"/>
          </a:blip>
          <a:srcRect l="12951"/>
          <a:stretch/>
        </p:blipFill>
        <p:spPr bwMode="auto">
          <a:xfrm>
            <a:off x="3928873" y="1628800"/>
            <a:ext cx="4137379" cy="3565525"/>
          </a:xfrm>
          <a:prstGeom prst="rect">
            <a:avLst/>
          </a:prstGeom>
          <a:noFill/>
        </p:spPr>
      </p:pic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5260963" y="5363070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Elmo 100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32</a:t>
            </a:fld>
            <a:endParaRPr lang="fi-FI"/>
          </a:p>
        </p:txBody>
      </p:sp>
      <p:grpSp>
        <p:nvGrpSpPr>
          <p:cNvPr id="26" name="Group 85">
            <a:extLst>
              <a:ext uri="{FF2B5EF4-FFF2-40B4-BE49-F238E27FC236}">
                <a16:creationId xmlns:a16="http://schemas.microsoft.com/office/drawing/2014/main" id="{3C910C24-F8F4-46C5-B4BC-8EA4376BAD00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7" name="Shape 6">
              <a:extLst>
                <a:ext uri="{FF2B5EF4-FFF2-40B4-BE49-F238E27FC236}">
                  <a16:creationId xmlns:a16="http://schemas.microsoft.com/office/drawing/2014/main" id="{E285F02C-9A1E-490C-B946-24AA00E87B9B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7">
              <a:extLst>
                <a:ext uri="{FF2B5EF4-FFF2-40B4-BE49-F238E27FC236}">
                  <a16:creationId xmlns:a16="http://schemas.microsoft.com/office/drawing/2014/main" id="{82AFF7B9-0DBF-4A3F-820F-C5EA868BD5A6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Shape 8">
              <a:extLst>
                <a:ext uri="{FF2B5EF4-FFF2-40B4-BE49-F238E27FC236}">
                  <a16:creationId xmlns:a16="http://schemas.microsoft.com/office/drawing/2014/main" id="{1B3544D5-7A48-41A0-AF59-DA9E3C9EAC66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9">
              <a:extLst>
                <a:ext uri="{FF2B5EF4-FFF2-40B4-BE49-F238E27FC236}">
                  <a16:creationId xmlns:a16="http://schemas.microsoft.com/office/drawing/2014/main" id="{87DF5480-0A9E-495F-BE74-052AD469DD1F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10">
              <a:extLst>
                <a:ext uri="{FF2B5EF4-FFF2-40B4-BE49-F238E27FC236}">
                  <a16:creationId xmlns:a16="http://schemas.microsoft.com/office/drawing/2014/main" id="{9596E595-EF30-4E0A-AFE6-12AF1B2CEDF8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11">
              <a:extLst>
                <a:ext uri="{FF2B5EF4-FFF2-40B4-BE49-F238E27FC236}">
                  <a16:creationId xmlns:a16="http://schemas.microsoft.com/office/drawing/2014/main" id="{096FEF50-5618-4B41-B2E9-443E36EA1006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2">
              <a:extLst>
                <a:ext uri="{FF2B5EF4-FFF2-40B4-BE49-F238E27FC236}">
                  <a16:creationId xmlns:a16="http://schemas.microsoft.com/office/drawing/2014/main" id="{1A19A507-B228-4F5D-BB73-EDA850335B38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13">
              <a:extLst>
                <a:ext uri="{FF2B5EF4-FFF2-40B4-BE49-F238E27FC236}">
                  <a16:creationId xmlns:a16="http://schemas.microsoft.com/office/drawing/2014/main" id="{8A723398-2286-4527-9A4F-36E776817697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14">
              <a:extLst>
                <a:ext uri="{FF2B5EF4-FFF2-40B4-BE49-F238E27FC236}">
                  <a16:creationId xmlns:a16="http://schemas.microsoft.com/office/drawing/2014/main" id="{9C3F6B25-DD33-42F5-8E58-45ADE7FB5B95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94">
              <a:extLst>
                <a:ext uri="{FF2B5EF4-FFF2-40B4-BE49-F238E27FC236}">
                  <a16:creationId xmlns:a16="http://schemas.microsoft.com/office/drawing/2014/main" id="{6C2097AF-0659-4BBA-B2DB-F7CA42A979CE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95">
              <a:extLst>
                <a:ext uri="{FF2B5EF4-FFF2-40B4-BE49-F238E27FC236}">
                  <a16:creationId xmlns:a16="http://schemas.microsoft.com/office/drawing/2014/main" id="{4209E101-2CCF-433C-8844-07F0E52E6FD2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96">
              <a:extLst>
                <a:ext uri="{FF2B5EF4-FFF2-40B4-BE49-F238E27FC236}">
                  <a16:creationId xmlns:a16="http://schemas.microsoft.com/office/drawing/2014/main" id="{A229C3D2-8151-42FC-98D8-CBD09A445FAB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97">
              <a:extLst>
                <a:ext uri="{FF2B5EF4-FFF2-40B4-BE49-F238E27FC236}">
                  <a16:creationId xmlns:a16="http://schemas.microsoft.com/office/drawing/2014/main" id="{9E13AA02-62B4-47A8-AFDA-1352957CEF34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19">
              <a:extLst>
                <a:ext uri="{FF2B5EF4-FFF2-40B4-BE49-F238E27FC236}">
                  <a16:creationId xmlns:a16="http://schemas.microsoft.com/office/drawing/2014/main" id="{FFC79440-8CD0-40BC-8B4B-DE3C62EE116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FC7010D8-DDED-4CE1-8794-EED1B37E4A6D}"/>
              </a:ext>
            </a:extLst>
          </p:cNvPr>
          <p:cNvSpPr txBox="1">
            <a:spLocks/>
          </p:cNvSpPr>
          <p:nvPr/>
        </p:nvSpPr>
        <p:spPr>
          <a:xfrm>
            <a:off x="132595" y="295435"/>
            <a:ext cx="6881729" cy="111227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rodzaje pomp pneumatycznych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A6DD8E83-B367-46C2-8CF0-6DE37ED83DB1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52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5471088"/>
            <a:ext cx="1800225" cy="503238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Elmo 250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5708076" y="5526033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Elmo 400</a:t>
            </a:r>
          </a:p>
        </p:txBody>
      </p:sp>
      <p:pic>
        <p:nvPicPr>
          <p:cNvPr id="87047" name="Picture 7" descr="Elmo 250 J  3 IMG_09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25"/>
            <a:ext cx="4249738" cy="3376613"/>
          </a:xfrm>
          <a:prstGeom prst="rect">
            <a:avLst/>
          </a:prstGeom>
          <a:noFill/>
        </p:spPr>
      </p:pic>
      <p:pic>
        <p:nvPicPr>
          <p:cNvPr id="87048" name="Picture 8" descr="Elmo 400 ja punnitus IMG_1256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4859338" y="1916113"/>
            <a:ext cx="3816350" cy="3414712"/>
          </a:xfrm>
          <a:prstGeom prst="rect">
            <a:avLst/>
          </a:prstGeom>
          <a:noFill/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33</a:t>
            </a:fld>
            <a:endParaRPr lang="fi-FI"/>
          </a:p>
        </p:txBody>
      </p:sp>
      <p:grpSp>
        <p:nvGrpSpPr>
          <p:cNvPr id="27" name="Group 85">
            <a:extLst>
              <a:ext uri="{FF2B5EF4-FFF2-40B4-BE49-F238E27FC236}">
                <a16:creationId xmlns:a16="http://schemas.microsoft.com/office/drawing/2014/main" id="{3BBD116A-30BA-4208-918B-84B816462A5B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8" name="Shape 6">
              <a:extLst>
                <a:ext uri="{FF2B5EF4-FFF2-40B4-BE49-F238E27FC236}">
                  <a16:creationId xmlns:a16="http://schemas.microsoft.com/office/drawing/2014/main" id="{7AF1DD03-FF95-4806-BFB1-4CB25EB6B114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Shape 7">
              <a:extLst>
                <a:ext uri="{FF2B5EF4-FFF2-40B4-BE49-F238E27FC236}">
                  <a16:creationId xmlns:a16="http://schemas.microsoft.com/office/drawing/2014/main" id="{48F5B00C-1269-461F-A80A-3C72CD350519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8">
              <a:extLst>
                <a:ext uri="{FF2B5EF4-FFF2-40B4-BE49-F238E27FC236}">
                  <a16:creationId xmlns:a16="http://schemas.microsoft.com/office/drawing/2014/main" id="{6328D0DC-95FE-431A-81E1-220517415B96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9">
              <a:extLst>
                <a:ext uri="{FF2B5EF4-FFF2-40B4-BE49-F238E27FC236}">
                  <a16:creationId xmlns:a16="http://schemas.microsoft.com/office/drawing/2014/main" id="{D6ACAB8F-743A-4A9A-8CAD-48320FF7F2C6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10">
              <a:extLst>
                <a:ext uri="{FF2B5EF4-FFF2-40B4-BE49-F238E27FC236}">
                  <a16:creationId xmlns:a16="http://schemas.microsoft.com/office/drawing/2014/main" id="{01BB343F-A1BA-429C-B47F-9BE6C7BE5597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1">
              <a:extLst>
                <a:ext uri="{FF2B5EF4-FFF2-40B4-BE49-F238E27FC236}">
                  <a16:creationId xmlns:a16="http://schemas.microsoft.com/office/drawing/2014/main" id="{0D5ED883-8CA0-43AB-9323-E8D990D9F32D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12">
              <a:extLst>
                <a:ext uri="{FF2B5EF4-FFF2-40B4-BE49-F238E27FC236}">
                  <a16:creationId xmlns:a16="http://schemas.microsoft.com/office/drawing/2014/main" id="{A65A7DB1-B55E-485D-8CC1-7F57AF11FEB5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13">
              <a:extLst>
                <a:ext uri="{FF2B5EF4-FFF2-40B4-BE49-F238E27FC236}">
                  <a16:creationId xmlns:a16="http://schemas.microsoft.com/office/drawing/2014/main" id="{7FEC61C8-C3D9-4637-A346-D628C024B54E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14">
              <a:extLst>
                <a:ext uri="{FF2B5EF4-FFF2-40B4-BE49-F238E27FC236}">
                  <a16:creationId xmlns:a16="http://schemas.microsoft.com/office/drawing/2014/main" id="{D35FCBE9-2094-4D5D-AAE2-7018128A6C2A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94">
              <a:extLst>
                <a:ext uri="{FF2B5EF4-FFF2-40B4-BE49-F238E27FC236}">
                  <a16:creationId xmlns:a16="http://schemas.microsoft.com/office/drawing/2014/main" id="{CCCFF3CC-8C38-4E6C-B013-D7430FF4996A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95">
              <a:extLst>
                <a:ext uri="{FF2B5EF4-FFF2-40B4-BE49-F238E27FC236}">
                  <a16:creationId xmlns:a16="http://schemas.microsoft.com/office/drawing/2014/main" id="{C993E6CE-961D-4307-A2E5-3183F096608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96">
              <a:extLst>
                <a:ext uri="{FF2B5EF4-FFF2-40B4-BE49-F238E27FC236}">
                  <a16:creationId xmlns:a16="http://schemas.microsoft.com/office/drawing/2014/main" id="{1C6F6A65-2C28-4882-9B2B-0467183FCFDC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97">
              <a:extLst>
                <a:ext uri="{FF2B5EF4-FFF2-40B4-BE49-F238E27FC236}">
                  <a16:creationId xmlns:a16="http://schemas.microsoft.com/office/drawing/2014/main" id="{4979B2F3-BCB6-4EBA-B670-919BCD2CB38D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1" name="Shape 19">
              <a:extLst>
                <a:ext uri="{FF2B5EF4-FFF2-40B4-BE49-F238E27FC236}">
                  <a16:creationId xmlns:a16="http://schemas.microsoft.com/office/drawing/2014/main" id="{3274C09B-BFDC-46A6-830C-C12B6827D8C7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1514D06E-4B4B-406D-8EA8-54F3C68989D7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9013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rodzaje pomp pneumatycznych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81752079-B73B-446B-944C-A701930AA353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32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3404652" y="4941168"/>
            <a:ext cx="1800225" cy="50323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Elmo 500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071" name="Picture 7" descr="Elmo 400 kokoonpano 121-2168_IM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5937" y="1422646"/>
            <a:ext cx="4987904" cy="3518522"/>
          </a:xfrm>
          <a:prstGeom prst="rect">
            <a:avLst/>
          </a:prstGeom>
          <a:noFill/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34</a:t>
            </a:fld>
            <a:endParaRPr lang="fi-FI"/>
          </a:p>
        </p:txBody>
      </p:sp>
      <p:grpSp>
        <p:nvGrpSpPr>
          <p:cNvPr id="26" name="Group 85">
            <a:extLst>
              <a:ext uri="{FF2B5EF4-FFF2-40B4-BE49-F238E27FC236}">
                <a16:creationId xmlns:a16="http://schemas.microsoft.com/office/drawing/2014/main" id="{E24DDF2F-FA85-4C21-B498-55E91FB2F8D9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7" name="Shape 6">
              <a:extLst>
                <a:ext uri="{FF2B5EF4-FFF2-40B4-BE49-F238E27FC236}">
                  <a16:creationId xmlns:a16="http://schemas.microsoft.com/office/drawing/2014/main" id="{9F73207D-9E32-49F9-860E-FCF2164166EB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7">
              <a:extLst>
                <a:ext uri="{FF2B5EF4-FFF2-40B4-BE49-F238E27FC236}">
                  <a16:creationId xmlns:a16="http://schemas.microsoft.com/office/drawing/2014/main" id="{52804CF3-0043-42B0-9961-065523144EA3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Shape 8">
              <a:extLst>
                <a:ext uri="{FF2B5EF4-FFF2-40B4-BE49-F238E27FC236}">
                  <a16:creationId xmlns:a16="http://schemas.microsoft.com/office/drawing/2014/main" id="{AFD6463A-F242-42E0-8D1B-0C635B4D6523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9">
              <a:extLst>
                <a:ext uri="{FF2B5EF4-FFF2-40B4-BE49-F238E27FC236}">
                  <a16:creationId xmlns:a16="http://schemas.microsoft.com/office/drawing/2014/main" id="{8C737B67-D96C-4CE7-9EF5-1427B8DD56D5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10">
              <a:extLst>
                <a:ext uri="{FF2B5EF4-FFF2-40B4-BE49-F238E27FC236}">
                  <a16:creationId xmlns:a16="http://schemas.microsoft.com/office/drawing/2014/main" id="{0FCC507B-2EAF-4A92-8F47-68CA32522B44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11">
              <a:extLst>
                <a:ext uri="{FF2B5EF4-FFF2-40B4-BE49-F238E27FC236}">
                  <a16:creationId xmlns:a16="http://schemas.microsoft.com/office/drawing/2014/main" id="{72AEB01A-1FA3-4C3C-8355-4004CF98B901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2">
              <a:extLst>
                <a:ext uri="{FF2B5EF4-FFF2-40B4-BE49-F238E27FC236}">
                  <a16:creationId xmlns:a16="http://schemas.microsoft.com/office/drawing/2014/main" id="{07EF2887-5750-4785-8F8B-F81CB06BD021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13">
              <a:extLst>
                <a:ext uri="{FF2B5EF4-FFF2-40B4-BE49-F238E27FC236}">
                  <a16:creationId xmlns:a16="http://schemas.microsoft.com/office/drawing/2014/main" id="{D0EEB06C-34E1-4399-AD60-12381CF5DC52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14">
              <a:extLst>
                <a:ext uri="{FF2B5EF4-FFF2-40B4-BE49-F238E27FC236}">
                  <a16:creationId xmlns:a16="http://schemas.microsoft.com/office/drawing/2014/main" id="{8F005EEB-8DB2-4239-8EB0-2751A81ED7C6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94">
              <a:extLst>
                <a:ext uri="{FF2B5EF4-FFF2-40B4-BE49-F238E27FC236}">
                  <a16:creationId xmlns:a16="http://schemas.microsoft.com/office/drawing/2014/main" id="{2CF429AC-CA27-435C-B34E-887D45079CBB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95">
              <a:extLst>
                <a:ext uri="{FF2B5EF4-FFF2-40B4-BE49-F238E27FC236}">
                  <a16:creationId xmlns:a16="http://schemas.microsoft.com/office/drawing/2014/main" id="{6B7E9E36-2BE0-4132-82AB-44EE3BD354CE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96">
              <a:extLst>
                <a:ext uri="{FF2B5EF4-FFF2-40B4-BE49-F238E27FC236}">
                  <a16:creationId xmlns:a16="http://schemas.microsoft.com/office/drawing/2014/main" id="{5C723588-FC4E-492A-AA05-4F9E9B99B6E2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97">
              <a:extLst>
                <a:ext uri="{FF2B5EF4-FFF2-40B4-BE49-F238E27FC236}">
                  <a16:creationId xmlns:a16="http://schemas.microsoft.com/office/drawing/2014/main" id="{11711144-B815-4AC7-A409-565952AFFA74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19">
              <a:extLst>
                <a:ext uri="{FF2B5EF4-FFF2-40B4-BE49-F238E27FC236}">
                  <a16:creationId xmlns:a16="http://schemas.microsoft.com/office/drawing/2014/main" id="{A70D0C50-0877-4566-AE64-FA84BD759287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720C063-7E95-4F74-BCC0-0B029913FFF2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rodzaje pomp pneumatycznych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77629364-C48E-4DB5-8C2F-C283C8947FCE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69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3672879" y="5898274"/>
            <a:ext cx="1512168" cy="3256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Elmo 2000</a:t>
            </a:r>
          </a:p>
        </p:txBody>
      </p:sp>
      <p:pic>
        <p:nvPicPr>
          <p:cNvPr id="75781" name="Picture 5" descr="e Elmo 2000 Bor IMGP73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0" y="1227172"/>
            <a:ext cx="3458345" cy="4611742"/>
          </a:xfrm>
          <a:prstGeom prst="rect">
            <a:avLst/>
          </a:prstGeom>
          <a:noFill/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35</a:t>
            </a:fld>
            <a:endParaRPr lang="fi-FI"/>
          </a:p>
        </p:txBody>
      </p:sp>
      <p:grpSp>
        <p:nvGrpSpPr>
          <p:cNvPr id="24" name="Group 85">
            <a:extLst>
              <a:ext uri="{FF2B5EF4-FFF2-40B4-BE49-F238E27FC236}">
                <a16:creationId xmlns:a16="http://schemas.microsoft.com/office/drawing/2014/main" id="{89DE12D5-2C08-46FE-9832-E3F3970BC092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5" name="Shape 6">
              <a:extLst>
                <a:ext uri="{FF2B5EF4-FFF2-40B4-BE49-F238E27FC236}">
                  <a16:creationId xmlns:a16="http://schemas.microsoft.com/office/drawing/2014/main" id="{1506B5E1-AE90-4B63-9AC5-48E8889E303B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Shape 7">
              <a:extLst>
                <a:ext uri="{FF2B5EF4-FFF2-40B4-BE49-F238E27FC236}">
                  <a16:creationId xmlns:a16="http://schemas.microsoft.com/office/drawing/2014/main" id="{97C8DE2B-1590-49BB-8A7C-D6C18892A5CF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8">
              <a:extLst>
                <a:ext uri="{FF2B5EF4-FFF2-40B4-BE49-F238E27FC236}">
                  <a16:creationId xmlns:a16="http://schemas.microsoft.com/office/drawing/2014/main" id="{64E8BB60-3A39-4965-A2FF-26B06DDE4A95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9">
              <a:extLst>
                <a:ext uri="{FF2B5EF4-FFF2-40B4-BE49-F238E27FC236}">
                  <a16:creationId xmlns:a16="http://schemas.microsoft.com/office/drawing/2014/main" id="{65E6F147-423E-4398-8F46-1076F973E05A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Shape 10">
              <a:extLst>
                <a:ext uri="{FF2B5EF4-FFF2-40B4-BE49-F238E27FC236}">
                  <a16:creationId xmlns:a16="http://schemas.microsoft.com/office/drawing/2014/main" id="{BFE6A7A5-8121-41DE-AC04-8285C06A952C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11">
              <a:extLst>
                <a:ext uri="{FF2B5EF4-FFF2-40B4-BE49-F238E27FC236}">
                  <a16:creationId xmlns:a16="http://schemas.microsoft.com/office/drawing/2014/main" id="{BE231201-AC58-40A9-8D26-65E6E8378978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12">
              <a:extLst>
                <a:ext uri="{FF2B5EF4-FFF2-40B4-BE49-F238E27FC236}">
                  <a16:creationId xmlns:a16="http://schemas.microsoft.com/office/drawing/2014/main" id="{AA6AE3D0-13D2-4A38-855B-4C30EF1DEE9C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13">
              <a:extLst>
                <a:ext uri="{FF2B5EF4-FFF2-40B4-BE49-F238E27FC236}">
                  <a16:creationId xmlns:a16="http://schemas.microsoft.com/office/drawing/2014/main" id="{5FF32BD3-A052-4E15-B9C2-E85F7A2D6C23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4">
              <a:extLst>
                <a:ext uri="{FF2B5EF4-FFF2-40B4-BE49-F238E27FC236}">
                  <a16:creationId xmlns:a16="http://schemas.microsoft.com/office/drawing/2014/main" id="{FA3F8C3E-C6B3-49A5-832E-30C53A5A5CCC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94">
              <a:extLst>
                <a:ext uri="{FF2B5EF4-FFF2-40B4-BE49-F238E27FC236}">
                  <a16:creationId xmlns:a16="http://schemas.microsoft.com/office/drawing/2014/main" id="{17BC7F00-741F-4625-B0F6-ACBC0BF456C1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95">
              <a:extLst>
                <a:ext uri="{FF2B5EF4-FFF2-40B4-BE49-F238E27FC236}">
                  <a16:creationId xmlns:a16="http://schemas.microsoft.com/office/drawing/2014/main" id="{098565E5-0FD2-4680-B5AB-E42B3563D0B3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96">
              <a:extLst>
                <a:ext uri="{FF2B5EF4-FFF2-40B4-BE49-F238E27FC236}">
                  <a16:creationId xmlns:a16="http://schemas.microsoft.com/office/drawing/2014/main" id="{8D08EE50-6177-4F22-A777-FCCF27648EE8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97">
              <a:extLst>
                <a:ext uri="{FF2B5EF4-FFF2-40B4-BE49-F238E27FC236}">
                  <a16:creationId xmlns:a16="http://schemas.microsoft.com/office/drawing/2014/main" id="{34FA6E3E-71AF-4A0B-ABBB-4258B51D2D62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19">
              <a:extLst>
                <a:ext uri="{FF2B5EF4-FFF2-40B4-BE49-F238E27FC236}">
                  <a16:creationId xmlns:a16="http://schemas.microsoft.com/office/drawing/2014/main" id="{02D79326-A90C-4201-8FF6-B71AD7F189A2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40D4183C-3955-4216-91D9-BDB1E08902D6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rodzaje pomp pneumatycznych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81BD2207-8BDB-4931-966F-6511181E595D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741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Tandem 2 x 6 m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7392" y="1353839"/>
            <a:ext cx="4599930" cy="3745135"/>
          </a:xfrm>
          <a:prstGeom prst="rect">
            <a:avLst/>
          </a:prstGeom>
          <a:noFill/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36</a:t>
            </a:fld>
            <a:endParaRPr lang="fi-FI"/>
          </a:p>
        </p:txBody>
      </p:sp>
      <p:grpSp>
        <p:nvGrpSpPr>
          <p:cNvPr id="24" name="Group 85">
            <a:extLst>
              <a:ext uri="{FF2B5EF4-FFF2-40B4-BE49-F238E27FC236}">
                <a16:creationId xmlns:a16="http://schemas.microsoft.com/office/drawing/2014/main" id="{DF235938-765F-4E16-B666-C2C617FF9E18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5" name="Shape 6">
              <a:extLst>
                <a:ext uri="{FF2B5EF4-FFF2-40B4-BE49-F238E27FC236}">
                  <a16:creationId xmlns:a16="http://schemas.microsoft.com/office/drawing/2014/main" id="{3EE0FEDE-3050-4E03-8AF5-6ACF21B43E06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Shape 7">
              <a:extLst>
                <a:ext uri="{FF2B5EF4-FFF2-40B4-BE49-F238E27FC236}">
                  <a16:creationId xmlns:a16="http://schemas.microsoft.com/office/drawing/2014/main" id="{86C23037-D0B9-4084-8E5D-E443322F9352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8">
              <a:extLst>
                <a:ext uri="{FF2B5EF4-FFF2-40B4-BE49-F238E27FC236}">
                  <a16:creationId xmlns:a16="http://schemas.microsoft.com/office/drawing/2014/main" id="{96CBCFCA-5465-4250-8BDC-9C6F472EE203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9">
              <a:extLst>
                <a:ext uri="{FF2B5EF4-FFF2-40B4-BE49-F238E27FC236}">
                  <a16:creationId xmlns:a16="http://schemas.microsoft.com/office/drawing/2014/main" id="{46BF6164-2F3D-4D5C-97D9-0EDB2DE4D585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Shape 10">
              <a:extLst>
                <a:ext uri="{FF2B5EF4-FFF2-40B4-BE49-F238E27FC236}">
                  <a16:creationId xmlns:a16="http://schemas.microsoft.com/office/drawing/2014/main" id="{07451A80-BBD4-4C05-8887-6590F96A7D37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11">
              <a:extLst>
                <a:ext uri="{FF2B5EF4-FFF2-40B4-BE49-F238E27FC236}">
                  <a16:creationId xmlns:a16="http://schemas.microsoft.com/office/drawing/2014/main" id="{7C79FC20-B8CE-4A64-A064-ED4549BBB005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12">
              <a:extLst>
                <a:ext uri="{FF2B5EF4-FFF2-40B4-BE49-F238E27FC236}">
                  <a16:creationId xmlns:a16="http://schemas.microsoft.com/office/drawing/2014/main" id="{9265D8CA-221D-4879-84BC-758741AE4A21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13">
              <a:extLst>
                <a:ext uri="{FF2B5EF4-FFF2-40B4-BE49-F238E27FC236}">
                  <a16:creationId xmlns:a16="http://schemas.microsoft.com/office/drawing/2014/main" id="{CEF739AE-C96B-4170-83CC-60A784182D28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4">
              <a:extLst>
                <a:ext uri="{FF2B5EF4-FFF2-40B4-BE49-F238E27FC236}">
                  <a16:creationId xmlns:a16="http://schemas.microsoft.com/office/drawing/2014/main" id="{3B617E23-DD0E-4D1E-95E6-8BE10956EA06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94">
              <a:extLst>
                <a:ext uri="{FF2B5EF4-FFF2-40B4-BE49-F238E27FC236}">
                  <a16:creationId xmlns:a16="http://schemas.microsoft.com/office/drawing/2014/main" id="{4DCD5310-8F6C-4F5D-BA10-ECC231E310BB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95">
              <a:extLst>
                <a:ext uri="{FF2B5EF4-FFF2-40B4-BE49-F238E27FC236}">
                  <a16:creationId xmlns:a16="http://schemas.microsoft.com/office/drawing/2014/main" id="{1942BB19-099C-4923-8D40-C650AF983C70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96">
              <a:extLst>
                <a:ext uri="{FF2B5EF4-FFF2-40B4-BE49-F238E27FC236}">
                  <a16:creationId xmlns:a16="http://schemas.microsoft.com/office/drawing/2014/main" id="{BDAE2EB2-F6B8-4DC2-9458-E41CA7FCE80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97">
              <a:extLst>
                <a:ext uri="{FF2B5EF4-FFF2-40B4-BE49-F238E27FC236}">
                  <a16:creationId xmlns:a16="http://schemas.microsoft.com/office/drawing/2014/main" id="{F27F41D5-A97E-4913-8A08-76F6FB17F050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19">
              <a:extLst>
                <a:ext uri="{FF2B5EF4-FFF2-40B4-BE49-F238E27FC236}">
                  <a16:creationId xmlns:a16="http://schemas.microsoft.com/office/drawing/2014/main" id="{3BE0F467-8BCD-466A-86BE-3C6EA4A7B95D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436156D3-8F45-414B-94B2-D009A711BD40}"/>
              </a:ext>
            </a:extLst>
          </p:cNvPr>
          <p:cNvSpPr txBox="1">
            <a:spLocks/>
          </p:cNvSpPr>
          <p:nvPr/>
        </p:nvSpPr>
        <p:spPr>
          <a:xfrm>
            <a:off x="132596" y="295435"/>
            <a:ext cx="6618996" cy="9918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rodzaje pomp pneumatycznych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DDA83E3F-942F-41E9-B1B5-56EA889E30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74941" y="5244517"/>
            <a:ext cx="1512168" cy="651302"/>
          </a:xfrm>
        </p:spPr>
        <p:txBody>
          <a:bodyPr/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Elmo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6000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DB886AFA-968A-441F-A4E5-E1D225044AD0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364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6DDA22E-FEB0-4B91-A4EB-75014DC7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37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6C3A17-32C8-40C5-8A15-E42F37702B32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budowa zaworu kopułowego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61922">
            <a:extLst>
              <a:ext uri="{FF2B5EF4-FFF2-40B4-BE49-F238E27FC236}">
                <a16:creationId xmlns:a16="http://schemas.microsoft.com/office/drawing/2014/main" id="{235B0D7E-C728-48DD-B539-17E14D384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712926"/>
            <a:ext cx="3855117" cy="203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6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6192">
            <a:extLst>
              <a:ext uri="{FF2B5EF4-FFF2-40B4-BE49-F238E27FC236}">
                <a16:creationId xmlns:a16="http://schemas.microsoft.com/office/drawing/2014/main" id="{DAD3C3E2-C211-46DA-912B-F693B5320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52" y="3921346"/>
            <a:ext cx="3052886" cy="188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6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C08CFC9-6F88-4B50-916F-EACC77B04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13" r="7500" b="10443"/>
          <a:stretch/>
        </p:blipFill>
        <p:spPr>
          <a:xfrm>
            <a:off x="971600" y="1709923"/>
            <a:ext cx="2520280" cy="2037757"/>
          </a:xfrm>
          <a:prstGeom prst="rect">
            <a:avLst/>
          </a:prstGeom>
        </p:spPr>
      </p:pic>
      <p:grpSp>
        <p:nvGrpSpPr>
          <p:cNvPr id="10" name="Group 85">
            <a:extLst>
              <a:ext uri="{FF2B5EF4-FFF2-40B4-BE49-F238E27FC236}">
                <a16:creationId xmlns:a16="http://schemas.microsoft.com/office/drawing/2014/main" id="{CE9023F9-CBB5-43DF-AA32-B425CA7A1E58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D156B9EB-3173-4407-9051-DE04C2F987B1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0B8D6C40-07BA-45AB-BF74-ACAC6927EE38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4FB8F872-723E-4D6A-BB85-2A52248ACFE6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ED3C8DCB-C935-4C7C-9949-A364D6E91D63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8ED26885-61C3-48FE-AFCC-5DA99E792B58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F0251BCB-8369-4840-8B10-7C864E341E2B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BDB31CE6-13AA-4032-B900-9E1166F22D6F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2E21649B-BB93-4C2E-B4EE-3BB8CD804383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3D598C85-7C9B-4094-9012-E3D2C660BBF4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4">
              <a:extLst>
                <a:ext uri="{FF2B5EF4-FFF2-40B4-BE49-F238E27FC236}">
                  <a16:creationId xmlns:a16="http://schemas.microsoft.com/office/drawing/2014/main" id="{6C53D30A-E911-4D07-9E9F-5C2116BE7DE8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5">
              <a:extLst>
                <a:ext uri="{FF2B5EF4-FFF2-40B4-BE49-F238E27FC236}">
                  <a16:creationId xmlns:a16="http://schemas.microsoft.com/office/drawing/2014/main" id="{3CD0978A-B0C4-4667-8C2A-26F30005F153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6">
              <a:extLst>
                <a:ext uri="{FF2B5EF4-FFF2-40B4-BE49-F238E27FC236}">
                  <a16:creationId xmlns:a16="http://schemas.microsoft.com/office/drawing/2014/main" id="{F0DEEA54-9E2B-45C8-A134-0FF0AA3D0EE4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38C35559-408E-4E19-BCB7-6BDC637B7ACD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C5614365-7224-458B-B0D9-C8138DE8B70C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4784AC33-4D9C-4FAE-95FE-FE61325D4C17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31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2BBC5E5-9FBB-41A8-AC40-8DBF3E06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KOPAR OY - Parkano - Finland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E9BF26F-1457-4BE6-97BA-1ADE44AE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38</a:t>
            </a:fld>
            <a:endParaRPr lang="fi-FI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542BB6-F1A4-45EC-9E05-922C510FEFAF}"/>
              </a:ext>
            </a:extLst>
          </p:cNvPr>
          <p:cNvSpPr txBox="1">
            <a:spLocks noChangeArrowheads="1"/>
          </p:cNvSpPr>
          <p:nvPr/>
        </p:nvSpPr>
        <p:spPr>
          <a:xfrm>
            <a:off x="132596" y="1238649"/>
            <a:ext cx="6840562" cy="25923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Zawór kopułowy jest pokryty powłoką ceramiczną, a kopuła jest całkowicie odsunięta na bok w czasie, gdy zawór jest otwarty.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czasie zamykania zawór przecina strumień materiału i jest uszczelniany uszczelką pneumatyczną.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Zawór może być stosowany do materiałów o temperaturze do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500°C,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ponieważ możliwe jest chłodzenie wodą lub uszczelnienie metal na metal.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Stosowany jest głównie w przenośnikach wysokociśnieniowych.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4940780-65D6-4951-8D41-35B83CF34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0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5" t="38661" r="31593" b="31535"/>
          <a:stretch>
            <a:fillRect/>
          </a:stretch>
        </p:blipFill>
        <p:spPr bwMode="auto">
          <a:xfrm>
            <a:off x="684213" y="4076701"/>
            <a:ext cx="6552083" cy="24384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6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5">
            <a:extLst>
              <a:ext uri="{FF2B5EF4-FFF2-40B4-BE49-F238E27FC236}">
                <a16:creationId xmlns:a16="http://schemas.microsoft.com/office/drawing/2014/main" id="{54659E7B-9CE8-4D63-A113-924CFF9C8E0B}"/>
              </a:ext>
            </a:extLst>
          </p:cNvPr>
          <p:cNvSpPr>
            <a:spLocks/>
          </p:cNvSpPr>
          <p:nvPr/>
        </p:nvSpPr>
        <p:spPr bwMode="auto">
          <a:xfrm>
            <a:off x="6300192" y="3816103"/>
            <a:ext cx="1584176" cy="521195"/>
          </a:xfrm>
          <a:prstGeom prst="borderCallout2">
            <a:avLst>
              <a:gd name="adj1" fmla="val 17047"/>
              <a:gd name="adj2" fmla="val 280"/>
              <a:gd name="adj3" fmla="val 18750"/>
              <a:gd name="adj4" fmla="val -26472"/>
              <a:gd name="adj5" fmla="val 130635"/>
              <a:gd name="adj6" fmla="val -60150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Uszczelka pneumatyczna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410FF3-01B1-4EF1-8D2D-259F5780776C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budowa zaworu kopułowego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85">
            <a:extLst>
              <a:ext uri="{FF2B5EF4-FFF2-40B4-BE49-F238E27FC236}">
                <a16:creationId xmlns:a16="http://schemas.microsoft.com/office/drawing/2014/main" id="{3264CBE3-8F6D-4D9D-B2DC-91FAC70071BE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2" name="Shape 6">
              <a:extLst>
                <a:ext uri="{FF2B5EF4-FFF2-40B4-BE49-F238E27FC236}">
                  <a16:creationId xmlns:a16="http://schemas.microsoft.com/office/drawing/2014/main" id="{3B6EC41E-1B35-4D42-8434-D4F15D1C9D02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7">
              <a:extLst>
                <a:ext uri="{FF2B5EF4-FFF2-40B4-BE49-F238E27FC236}">
                  <a16:creationId xmlns:a16="http://schemas.microsoft.com/office/drawing/2014/main" id="{C097C911-ABFF-4797-A4AC-12361689FFF8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8">
              <a:extLst>
                <a:ext uri="{FF2B5EF4-FFF2-40B4-BE49-F238E27FC236}">
                  <a16:creationId xmlns:a16="http://schemas.microsoft.com/office/drawing/2014/main" id="{0724165C-E798-44B5-8C3E-3836E6352248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9">
              <a:extLst>
                <a:ext uri="{FF2B5EF4-FFF2-40B4-BE49-F238E27FC236}">
                  <a16:creationId xmlns:a16="http://schemas.microsoft.com/office/drawing/2014/main" id="{D912E6A1-3ED4-4DE2-8EA4-50243C3CD7F7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0">
              <a:extLst>
                <a:ext uri="{FF2B5EF4-FFF2-40B4-BE49-F238E27FC236}">
                  <a16:creationId xmlns:a16="http://schemas.microsoft.com/office/drawing/2014/main" id="{2F3523BF-7D7C-4054-9977-21F938A208A4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1">
              <a:extLst>
                <a:ext uri="{FF2B5EF4-FFF2-40B4-BE49-F238E27FC236}">
                  <a16:creationId xmlns:a16="http://schemas.microsoft.com/office/drawing/2014/main" id="{DB1B5A3F-CDFF-4FE2-A0FC-4BFC68ACD4B7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2">
              <a:extLst>
                <a:ext uri="{FF2B5EF4-FFF2-40B4-BE49-F238E27FC236}">
                  <a16:creationId xmlns:a16="http://schemas.microsoft.com/office/drawing/2014/main" id="{60AF6E53-C3FB-46C8-AE38-C52F73D24A02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3">
              <a:extLst>
                <a:ext uri="{FF2B5EF4-FFF2-40B4-BE49-F238E27FC236}">
                  <a16:creationId xmlns:a16="http://schemas.microsoft.com/office/drawing/2014/main" id="{E85B7F4B-645F-4D19-B2F3-C185222A4062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14">
              <a:extLst>
                <a:ext uri="{FF2B5EF4-FFF2-40B4-BE49-F238E27FC236}">
                  <a16:creationId xmlns:a16="http://schemas.microsoft.com/office/drawing/2014/main" id="{4C0BDB18-8D3A-49EB-B71F-BD0EBC3E9A23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4">
              <a:extLst>
                <a:ext uri="{FF2B5EF4-FFF2-40B4-BE49-F238E27FC236}">
                  <a16:creationId xmlns:a16="http://schemas.microsoft.com/office/drawing/2014/main" id="{79D6FCBF-3231-4452-BA55-228CC2537923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5">
              <a:extLst>
                <a:ext uri="{FF2B5EF4-FFF2-40B4-BE49-F238E27FC236}">
                  <a16:creationId xmlns:a16="http://schemas.microsoft.com/office/drawing/2014/main" id="{DF13FF71-0498-4EAF-BFDE-B5829BA11502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6">
              <a:extLst>
                <a:ext uri="{FF2B5EF4-FFF2-40B4-BE49-F238E27FC236}">
                  <a16:creationId xmlns:a16="http://schemas.microsoft.com/office/drawing/2014/main" id="{5C87F144-C159-419E-AA31-07A51F54968E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97">
              <a:extLst>
                <a:ext uri="{FF2B5EF4-FFF2-40B4-BE49-F238E27FC236}">
                  <a16:creationId xmlns:a16="http://schemas.microsoft.com/office/drawing/2014/main" id="{D32FEF0D-A2CF-4468-B369-CFA8253A3C58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19">
              <a:extLst>
                <a:ext uri="{FF2B5EF4-FFF2-40B4-BE49-F238E27FC236}">
                  <a16:creationId xmlns:a16="http://schemas.microsoft.com/office/drawing/2014/main" id="{148A5517-2FDE-4AE6-9A9F-066AF6659339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6" name="Rectangle 2">
            <a:extLst>
              <a:ext uri="{FF2B5EF4-FFF2-40B4-BE49-F238E27FC236}">
                <a16:creationId xmlns:a16="http://schemas.microsoft.com/office/drawing/2014/main" id="{66E883D5-C399-4663-BEEC-58E33677B7CF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22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A8A303-0D95-4793-8ED1-42620C751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39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8DAAAE-2BB5-45FB-81F1-77DC0E71D856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 – </a:t>
            </a:r>
            <a:b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dozowanie </a:t>
            </a:r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addytywów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85">
            <a:extLst>
              <a:ext uri="{FF2B5EF4-FFF2-40B4-BE49-F238E27FC236}">
                <a16:creationId xmlns:a16="http://schemas.microsoft.com/office/drawing/2014/main" id="{BAD5F9A7-37EF-45F1-8782-DD4F70A83E24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8" name="Shape 6">
              <a:extLst>
                <a:ext uri="{FF2B5EF4-FFF2-40B4-BE49-F238E27FC236}">
                  <a16:creationId xmlns:a16="http://schemas.microsoft.com/office/drawing/2014/main" id="{EC9A0C8E-61DA-48ED-A538-90E31D49CEE9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Shape 7">
              <a:extLst>
                <a:ext uri="{FF2B5EF4-FFF2-40B4-BE49-F238E27FC236}">
                  <a16:creationId xmlns:a16="http://schemas.microsoft.com/office/drawing/2014/main" id="{25452592-E010-494D-A8B8-70FAA3333861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8">
              <a:extLst>
                <a:ext uri="{FF2B5EF4-FFF2-40B4-BE49-F238E27FC236}">
                  <a16:creationId xmlns:a16="http://schemas.microsoft.com/office/drawing/2014/main" id="{36A93F65-B212-4E26-899A-B4ED5DD09BF3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9">
              <a:extLst>
                <a:ext uri="{FF2B5EF4-FFF2-40B4-BE49-F238E27FC236}">
                  <a16:creationId xmlns:a16="http://schemas.microsoft.com/office/drawing/2014/main" id="{95A28C67-443C-45AE-B362-2C979384FA5B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10">
              <a:extLst>
                <a:ext uri="{FF2B5EF4-FFF2-40B4-BE49-F238E27FC236}">
                  <a16:creationId xmlns:a16="http://schemas.microsoft.com/office/drawing/2014/main" id="{B0C37A2D-A487-4347-9A4D-2DD5235008B4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1">
              <a:extLst>
                <a:ext uri="{FF2B5EF4-FFF2-40B4-BE49-F238E27FC236}">
                  <a16:creationId xmlns:a16="http://schemas.microsoft.com/office/drawing/2014/main" id="{3B2E0F8E-4CB0-4BFD-944A-5B48FA83B62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2">
              <a:extLst>
                <a:ext uri="{FF2B5EF4-FFF2-40B4-BE49-F238E27FC236}">
                  <a16:creationId xmlns:a16="http://schemas.microsoft.com/office/drawing/2014/main" id="{5C4E1756-A6F5-4FC2-9C63-74B73A0A4878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3">
              <a:extLst>
                <a:ext uri="{FF2B5EF4-FFF2-40B4-BE49-F238E27FC236}">
                  <a16:creationId xmlns:a16="http://schemas.microsoft.com/office/drawing/2014/main" id="{C1C221E6-F4AC-40F3-8A0A-E35F169CE230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4">
              <a:extLst>
                <a:ext uri="{FF2B5EF4-FFF2-40B4-BE49-F238E27FC236}">
                  <a16:creationId xmlns:a16="http://schemas.microsoft.com/office/drawing/2014/main" id="{AAA71525-2379-48F2-AD78-0E667D0A469C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94">
              <a:extLst>
                <a:ext uri="{FF2B5EF4-FFF2-40B4-BE49-F238E27FC236}">
                  <a16:creationId xmlns:a16="http://schemas.microsoft.com/office/drawing/2014/main" id="{AF0DAAB9-DE61-47C5-915B-D6EB5C0EB64C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95">
              <a:extLst>
                <a:ext uri="{FF2B5EF4-FFF2-40B4-BE49-F238E27FC236}">
                  <a16:creationId xmlns:a16="http://schemas.microsoft.com/office/drawing/2014/main" id="{CE78F9C7-C59D-49C7-B45E-04FCC4F64A66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6">
              <a:extLst>
                <a:ext uri="{FF2B5EF4-FFF2-40B4-BE49-F238E27FC236}">
                  <a16:creationId xmlns:a16="http://schemas.microsoft.com/office/drawing/2014/main" id="{D77A547F-28DE-4176-BA64-EDD8817F64BA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7">
              <a:extLst>
                <a:ext uri="{FF2B5EF4-FFF2-40B4-BE49-F238E27FC236}">
                  <a16:creationId xmlns:a16="http://schemas.microsoft.com/office/drawing/2014/main" id="{546B8425-BF8A-4BF3-8A34-086ED18EA16F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19">
              <a:extLst>
                <a:ext uri="{FF2B5EF4-FFF2-40B4-BE49-F238E27FC236}">
                  <a16:creationId xmlns:a16="http://schemas.microsoft.com/office/drawing/2014/main" id="{B28D6E09-C275-4EAB-AB11-463B13B14104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09780718-5289-41E8-8537-61DEAFAD4C93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30B5AE19-5ED5-414B-836F-99B58AFA26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6"/>
          <a:stretch/>
        </p:blipFill>
        <p:spPr>
          <a:xfrm>
            <a:off x="627553" y="3068960"/>
            <a:ext cx="3528392" cy="2828325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41DB4749-513C-4234-B40A-E9B587BD2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84" y="2288629"/>
            <a:ext cx="3024336" cy="4032447"/>
          </a:xfrm>
          <a:prstGeom prst="rect">
            <a:avLst/>
          </a:prstGeom>
        </p:spPr>
      </p:pic>
      <p:sp>
        <p:nvSpPr>
          <p:cNvPr id="42" name="Rectangle 4">
            <a:extLst>
              <a:ext uri="{FF2B5EF4-FFF2-40B4-BE49-F238E27FC236}">
                <a16:creationId xmlns:a16="http://schemas.microsoft.com/office/drawing/2014/main" id="{C78AA982-5E87-45D9-BEED-AB55EAA40C00}"/>
              </a:ext>
            </a:extLst>
          </p:cNvPr>
          <p:cNvSpPr txBox="1">
            <a:spLocks noChangeArrowheads="1"/>
          </p:cNvSpPr>
          <p:nvPr/>
        </p:nvSpPr>
        <p:spPr>
          <a:xfrm>
            <a:off x="21813" y="1438399"/>
            <a:ext cx="6840562" cy="1832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None/>
            </a:pPr>
            <a:r>
              <a:rPr lang="pl-PL" dirty="0"/>
              <a:t>Podawanie wapna, sorbentów i węgla aktywowanego do kotła:</a:t>
            </a:r>
          </a:p>
          <a:p>
            <a:pPr>
              <a:spcBef>
                <a:spcPct val="20000"/>
              </a:spcBef>
            </a:pPr>
            <a:r>
              <a:rPr lang="pl-PL" dirty="0"/>
              <a:t>Standardowym rozwiązaniem jest podawanie pneumatyczne</a:t>
            </a:r>
            <a:endParaRPr lang="fi-FI" dirty="0"/>
          </a:p>
          <a:p>
            <a:pPr>
              <a:spcBef>
                <a:spcPct val="20000"/>
              </a:spcBef>
            </a:pPr>
            <a:r>
              <a:rPr lang="pl-PL" dirty="0"/>
              <a:t>Dedykowane podajniki celkowe</a:t>
            </a:r>
            <a:endParaRPr lang="fi-FI" dirty="0"/>
          </a:p>
          <a:p>
            <a:pPr>
              <a:spcBef>
                <a:spcPct val="20000"/>
              </a:spcBef>
            </a:pPr>
            <a:r>
              <a:rPr lang="pl-PL" dirty="0"/>
              <a:t>Właściwie dobrane dmuchawy lub sprężarki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2181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771800" y="269776"/>
            <a:ext cx="53285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fi-FI" sz="5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Atuty</a:t>
            </a:r>
            <a:endParaRPr lang="fi-FI" altLang="fi-FI" sz="5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68312" y="1760538"/>
            <a:ext cx="8218487" cy="462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i-FI" sz="2000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E20F9ADB-1705-46EC-8323-212690820BF1}" type="slidenum">
              <a:rPr lang="fi-FI" altLang="fi-FI" smtClean="0">
                <a:solidFill>
                  <a:srgbClr val="DDDDDD"/>
                </a:solidFill>
              </a:rPr>
              <a:pPr eaLnBrk="1" hangingPunct="1"/>
              <a:t>4</a:t>
            </a:fld>
            <a:endParaRPr lang="fi-FI" altLang="fi-FI">
              <a:solidFill>
                <a:srgbClr val="DDDDDD"/>
              </a:solidFill>
            </a:endParaRPr>
          </a:p>
        </p:txBody>
      </p:sp>
      <p:grpSp>
        <p:nvGrpSpPr>
          <p:cNvPr id="8" name="Group 85">
            <a:extLst>
              <a:ext uri="{FF2B5EF4-FFF2-40B4-BE49-F238E27FC236}">
                <a16:creationId xmlns:a16="http://schemas.microsoft.com/office/drawing/2014/main" id="{A90596C9-E272-4C91-9D6E-663DFDAA2312}"/>
              </a:ext>
            </a:extLst>
          </p:cNvPr>
          <p:cNvGrpSpPr/>
          <p:nvPr/>
        </p:nvGrpSpPr>
        <p:grpSpPr>
          <a:xfrm>
            <a:off x="323528" y="481236"/>
            <a:ext cx="2736306" cy="720080"/>
            <a:chOff x="0" y="0"/>
            <a:chExt cx="4981966" cy="1142136"/>
          </a:xfrm>
        </p:grpSpPr>
        <p:sp>
          <p:nvSpPr>
            <p:cNvPr id="12" name="Shape 6">
              <a:extLst>
                <a:ext uri="{FF2B5EF4-FFF2-40B4-BE49-F238E27FC236}">
                  <a16:creationId xmlns:a16="http://schemas.microsoft.com/office/drawing/2014/main" id="{1075E657-7785-401C-8F06-AAAA5782B38B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7">
              <a:extLst>
                <a:ext uri="{FF2B5EF4-FFF2-40B4-BE49-F238E27FC236}">
                  <a16:creationId xmlns:a16="http://schemas.microsoft.com/office/drawing/2014/main" id="{8CA7586C-0E28-4BEE-A4F5-66565797D3D4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8">
              <a:extLst>
                <a:ext uri="{FF2B5EF4-FFF2-40B4-BE49-F238E27FC236}">
                  <a16:creationId xmlns:a16="http://schemas.microsoft.com/office/drawing/2014/main" id="{0A3CF18B-9A58-44A0-BC56-6FB5D6421313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9">
              <a:extLst>
                <a:ext uri="{FF2B5EF4-FFF2-40B4-BE49-F238E27FC236}">
                  <a16:creationId xmlns:a16="http://schemas.microsoft.com/office/drawing/2014/main" id="{1FDA6799-D849-46E8-86A9-48980A10A4DA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0">
              <a:extLst>
                <a:ext uri="{FF2B5EF4-FFF2-40B4-BE49-F238E27FC236}">
                  <a16:creationId xmlns:a16="http://schemas.microsoft.com/office/drawing/2014/main" id="{BCC784A8-548C-478D-95AB-F4B111820AE0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1">
              <a:extLst>
                <a:ext uri="{FF2B5EF4-FFF2-40B4-BE49-F238E27FC236}">
                  <a16:creationId xmlns:a16="http://schemas.microsoft.com/office/drawing/2014/main" id="{9712FFAB-90CE-4649-B6CC-29D7BA8D392C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2">
              <a:extLst>
                <a:ext uri="{FF2B5EF4-FFF2-40B4-BE49-F238E27FC236}">
                  <a16:creationId xmlns:a16="http://schemas.microsoft.com/office/drawing/2014/main" id="{EB31C7B8-8D2B-43D1-BC94-FD30D9C46EFE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3">
              <a:extLst>
                <a:ext uri="{FF2B5EF4-FFF2-40B4-BE49-F238E27FC236}">
                  <a16:creationId xmlns:a16="http://schemas.microsoft.com/office/drawing/2014/main" id="{F86EBFFE-5E52-40E1-8D9E-A3BC1F5718A7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14">
              <a:extLst>
                <a:ext uri="{FF2B5EF4-FFF2-40B4-BE49-F238E27FC236}">
                  <a16:creationId xmlns:a16="http://schemas.microsoft.com/office/drawing/2014/main" id="{4447BBBB-EEE7-4E94-8655-A1E77D4014B2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4">
              <a:extLst>
                <a:ext uri="{FF2B5EF4-FFF2-40B4-BE49-F238E27FC236}">
                  <a16:creationId xmlns:a16="http://schemas.microsoft.com/office/drawing/2014/main" id="{2131CD2E-EE79-4A87-9F19-8C3E272F4877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5">
              <a:extLst>
                <a:ext uri="{FF2B5EF4-FFF2-40B4-BE49-F238E27FC236}">
                  <a16:creationId xmlns:a16="http://schemas.microsoft.com/office/drawing/2014/main" id="{1EC08296-22EF-417B-92C7-A097F684F50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6">
              <a:extLst>
                <a:ext uri="{FF2B5EF4-FFF2-40B4-BE49-F238E27FC236}">
                  <a16:creationId xmlns:a16="http://schemas.microsoft.com/office/drawing/2014/main" id="{9B2E6E83-15B2-440F-AF73-A04789DF7675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97">
              <a:extLst>
                <a:ext uri="{FF2B5EF4-FFF2-40B4-BE49-F238E27FC236}">
                  <a16:creationId xmlns:a16="http://schemas.microsoft.com/office/drawing/2014/main" id="{F62AA6CC-DC3E-4650-A4C9-83BDA56AC897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Shape 19">
              <a:extLst>
                <a:ext uri="{FF2B5EF4-FFF2-40B4-BE49-F238E27FC236}">
                  <a16:creationId xmlns:a16="http://schemas.microsoft.com/office/drawing/2014/main" id="{E389A08D-55D6-44BC-8740-AF82D9C200DA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id="{A2C6397C-BE30-4CAD-ABE2-9F849F5B6473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403C135-9182-4EDE-8BC1-984B8B685F23}"/>
              </a:ext>
            </a:extLst>
          </p:cNvPr>
          <p:cNvSpPr txBox="1">
            <a:spLocks/>
          </p:cNvSpPr>
          <p:nvPr/>
        </p:nvSpPr>
        <p:spPr>
          <a:xfrm>
            <a:off x="480355" y="1713296"/>
            <a:ext cx="7404013" cy="3356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l-PL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Wiedza i doświadczenie zdobyte w energetyce.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Znajomość potrzeb branży energetycznej z zakresu urządzeń pomocniczych kotłów energetycznych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Realizacja dostaw i usług z zakresu utrzymania ruchu, eksploatacji </a:t>
            </a:r>
            <a:b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remontów - części zamienne i materiały eksploatacyjne.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Jesteśmy ekspertami w miejscach gdzie występuje wysoka temperatura, erozja i jest wymagana duża wytrzymałość na ścieranie.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Oferujemy urządzenia „Heavy </a:t>
            </a:r>
            <a:r>
              <a:rPr lang="pl-PL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Duty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– do najcięższych warunków pracy.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Posiadamy referencje w polskiej energetyce. </a:t>
            </a:r>
          </a:p>
          <a:p>
            <a:pPr algn="just">
              <a:spcBef>
                <a:spcPts val="0"/>
              </a:spcBef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kontaktach z Klientami i kooperantami trzymamy się zasady „</a:t>
            </a:r>
            <a:r>
              <a:rPr lang="pl-PL" cap="all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wygranY-wygranY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</a:p>
          <a:p>
            <a:pPr marL="0" indent="0">
              <a:buFont typeface="Wingdings 3" charset="2"/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10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3C0B1AD-DE8B-463E-BB63-A53F27F1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40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A89920-B803-4F77-9A88-E3208D998CBE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Przykotłowe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układy nawęglania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85">
            <a:extLst>
              <a:ext uri="{FF2B5EF4-FFF2-40B4-BE49-F238E27FC236}">
                <a16:creationId xmlns:a16="http://schemas.microsoft.com/office/drawing/2014/main" id="{6FC198DF-DABE-4FFF-80CD-D398A2C202D4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8" name="Shape 6">
              <a:extLst>
                <a:ext uri="{FF2B5EF4-FFF2-40B4-BE49-F238E27FC236}">
                  <a16:creationId xmlns:a16="http://schemas.microsoft.com/office/drawing/2014/main" id="{E80E0FF7-7224-4D17-84B9-3B9BDC0D422A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Shape 7">
              <a:extLst>
                <a:ext uri="{FF2B5EF4-FFF2-40B4-BE49-F238E27FC236}">
                  <a16:creationId xmlns:a16="http://schemas.microsoft.com/office/drawing/2014/main" id="{517B05C2-B998-4786-945F-B58F49341520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8">
              <a:extLst>
                <a:ext uri="{FF2B5EF4-FFF2-40B4-BE49-F238E27FC236}">
                  <a16:creationId xmlns:a16="http://schemas.microsoft.com/office/drawing/2014/main" id="{52C8CFD8-CD99-436A-95B4-99F5E967A1C3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9">
              <a:extLst>
                <a:ext uri="{FF2B5EF4-FFF2-40B4-BE49-F238E27FC236}">
                  <a16:creationId xmlns:a16="http://schemas.microsoft.com/office/drawing/2014/main" id="{DB9ABAAB-D66F-43D6-BBA4-1A11787F6BFC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10">
              <a:extLst>
                <a:ext uri="{FF2B5EF4-FFF2-40B4-BE49-F238E27FC236}">
                  <a16:creationId xmlns:a16="http://schemas.microsoft.com/office/drawing/2014/main" id="{23E68250-B28B-4E18-A911-ED0D89185DCA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1">
              <a:extLst>
                <a:ext uri="{FF2B5EF4-FFF2-40B4-BE49-F238E27FC236}">
                  <a16:creationId xmlns:a16="http://schemas.microsoft.com/office/drawing/2014/main" id="{BD3DC3A5-900F-42CF-8F34-D95BCCA38DAE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2">
              <a:extLst>
                <a:ext uri="{FF2B5EF4-FFF2-40B4-BE49-F238E27FC236}">
                  <a16:creationId xmlns:a16="http://schemas.microsoft.com/office/drawing/2014/main" id="{E80D3D1F-3878-46E2-9B0A-901CBAB62C06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3">
              <a:extLst>
                <a:ext uri="{FF2B5EF4-FFF2-40B4-BE49-F238E27FC236}">
                  <a16:creationId xmlns:a16="http://schemas.microsoft.com/office/drawing/2014/main" id="{D140A126-8F08-4246-8169-4905165D2D39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4">
              <a:extLst>
                <a:ext uri="{FF2B5EF4-FFF2-40B4-BE49-F238E27FC236}">
                  <a16:creationId xmlns:a16="http://schemas.microsoft.com/office/drawing/2014/main" id="{EF564882-A4FE-443C-A90D-7C58847CE4CE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94">
              <a:extLst>
                <a:ext uri="{FF2B5EF4-FFF2-40B4-BE49-F238E27FC236}">
                  <a16:creationId xmlns:a16="http://schemas.microsoft.com/office/drawing/2014/main" id="{FD979063-5760-4925-AF58-9B50C73D042D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95">
              <a:extLst>
                <a:ext uri="{FF2B5EF4-FFF2-40B4-BE49-F238E27FC236}">
                  <a16:creationId xmlns:a16="http://schemas.microsoft.com/office/drawing/2014/main" id="{EA8E63F9-B002-436D-8C0E-22235E7C9027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6">
              <a:extLst>
                <a:ext uri="{FF2B5EF4-FFF2-40B4-BE49-F238E27FC236}">
                  <a16:creationId xmlns:a16="http://schemas.microsoft.com/office/drawing/2014/main" id="{05D9A62A-15A4-42CA-92CF-F56CB71A74E8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7">
              <a:extLst>
                <a:ext uri="{FF2B5EF4-FFF2-40B4-BE49-F238E27FC236}">
                  <a16:creationId xmlns:a16="http://schemas.microsoft.com/office/drawing/2014/main" id="{B44A422F-08A2-4B9D-92B7-75781F462709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19">
              <a:extLst>
                <a:ext uri="{FF2B5EF4-FFF2-40B4-BE49-F238E27FC236}">
                  <a16:creationId xmlns:a16="http://schemas.microsoft.com/office/drawing/2014/main" id="{573F8C76-5CC0-4186-8ADE-D8AFA41A441E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3C6D83D5-AE2A-4DA5-805E-8B313F6FFCCD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7E0CBC11-3B43-4F20-9D89-A29B5DD5B155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1484249"/>
            <a:ext cx="6840562" cy="1832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Zasuwy szpilkowe</a:t>
            </a:r>
          </a:p>
          <a:p>
            <a:pPr>
              <a:spcBef>
                <a:spcPct val="20000"/>
              </a:spcBef>
            </a:pPr>
            <a:r>
              <a:rPr lang="pl-PL" dirty="0"/>
              <a:t>Przenośniki zgrzebłowe</a:t>
            </a:r>
            <a:endParaRPr lang="fi-FI" dirty="0"/>
          </a:p>
          <a:p>
            <a:pPr>
              <a:spcBef>
                <a:spcPct val="20000"/>
              </a:spcBef>
            </a:pPr>
            <a:r>
              <a:rPr lang="pl-PL" dirty="0"/>
              <a:t>Podajniki ślimakowe</a:t>
            </a:r>
            <a:endParaRPr lang="fi-FI" dirty="0"/>
          </a:p>
          <a:p>
            <a:pPr>
              <a:spcBef>
                <a:spcPct val="20000"/>
              </a:spcBef>
            </a:pPr>
            <a:r>
              <a:rPr lang="pl-PL" dirty="0"/>
              <a:t>Podajniki celkowe</a:t>
            </a:r>
          </a:p>
          <a:p>
            <a:pPr>
              <a:spcBef>
                <a:spcPct val="20000"/>
              </a:spcBef>
            </a:pPr>
            <a:r>
              <a:rPr lang="pl-PL" dirty="0"/>
              <a:t>Kruszarki węgla</a:t>
            </a:r>
          </a:p>
          <a:p>
            <a:pPr>
              <a:spcBef>
                <a:spcPct val="20000"/>
              </a:spcBef>
            </a:pPr>
            <a:endParaRPr lang="fi-FI" dirty="0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BCBC05E1-DB61-4DE0-A754-2F50CBEF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23" y="2492896"/>
            <a:ext cx="4424773" cy="279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Content Placeholder 6">
            <a:extLst>
              <a:ext uri="{FF2B5EF4-FFF2-40B4-BE49-F238E27FC236}">
                <a16:creationId xmlns:a16="http://schemas.microsoft.com/office/drawing/2014/main" id="{2AFB19BE-3863-4F2C-828A-5D0F32212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495" y="3989531"/>
            <a:ext cx="2880000" cy="21603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2243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27ED7E-5AC2-4C94-ACE9-0DD50040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KOPAR OY - Parkano - Finland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56BDB6C-67FC-441C-84C8-20BFB1328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41</a:t>
            </a:fld>
            <a:endParaRPr lang="fi-FI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6BB1384-B461-48EA-AD8E-C4FE705BC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59" y="773365"/>
            <a:ext cx="7195405" cy="5646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A6AAA2-66B3-4ABE-B0B3-0EA8D20A7455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Przykotłowe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układy nawęglania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85">
            <a:extLst>
              <a:ext uri="{FF2B5EF4-FFF2-40B4-BE49-F238E27FC236}">
                <a16:creationId xmlns:a16="http://schemas.microsoft.com/office/drawing/2014/main" id="{71D3703C-2F88-4A1E-B781-71994A913438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A67DE7F2-7019-4407-9008-0982B83DB3AB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199EFA43-B1F4-422C-8E3F-B6DFDAA607A3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428CE7C8-655E-463E-B5D1-50316A5A84B6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21471175-9115-4BEB-875A-44AA80613DD0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E61C9EDA-8122-4CA2-A7D4-D9B2E33A4717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B14B0AC2-2ED9-4324-874C-DA6B0E7CC338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A3E4E9FB-FC75-4C2D-8FE8-1D2680EDA333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B07FBA73-6284-4194-938D-EAFB3EF3203A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12B9E9F6-0E11-42AE-9495-A38074C699F3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4">
              <a:extLst>
                <a:ext uri="{FF2B5EF4-FFF2-40B4-BE49-F238E27FC236}">
                  <a16:creationId xmlns:a16="http://schemas.microsoft.com/office/drawing/2014/main" id="{5505E5BB-E0ED-43AC-A5B6-757508752456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5">
              <a:extLst>
                <a:ext uri="{FF2B5EF4-FFF2-40B4-BE49-F238E27FC236}">
                  <a16:creationId xmlns:a16="http://schemas.microsoft.com/office/drawing/2014/main" id="{8395FB43-652B-42FA-A86A-AEA056DF8FA5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6">
              <a:extLst>
                <a:ext uri="{FF2B5EF4-FFF2-40B4-BE49-F238E27FC236}">
                  <a16:creationId xmlns:a16="http://schemas.microsoft.com/office/drawing/2014/main" id="{1B4F028F-CC98-420C-B9FB-6DDEC84F86F8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70336475-E49F-47E9-A34C-628A22038A0A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96D7668E-F5DD-4881-9286-07922098EEA5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33241310-9441-4022-A11C-AA91B2F8BC6A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76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177D6B9-48FC-4231-9CB7-966D97F1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42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F139A6-46CE-4033-B585-D3691691D485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Przykotłowe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 układy nawęglania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Zasuwy szpilkowe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6F265AA5-26AC-4C65-B80C-DF71C5F550B1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186D0617-BE15-4BB0-B544-1383253DF370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E2C7374F-6A97-45E3-9B71-B374FBCDFD7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86B4C27E-FB77-44AE-BCBB-EA75F791FE55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914B64D8-72B7-4A0D-BFDE-B9F71168019A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BFA8661E-DE0B-48D6-9938-A677F7D6D599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38C532DE-B3DE-4C5E-83EF-C03C09EE54F9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795C32DF-3FAD-4778-BD20-3973D7F0AA81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87B2B98E-BF30-46A7-8B01-E6AF3A423200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6EA22DBF-3782-4AE3-9E95-247ACCB8C124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497B7504-E757-4AF2-96B7-EF7FEF8E4147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DF9A87BB-FDA3-4E3A-A4EB-A9B870F957E8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CC669D7A-FA5B-4D6B-94AC-5E4D39AA80C4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B07568B8-073F-439C-88EB-92B82A910608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56527C0D-75FC-44EE-8C17-17836EB07466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FBC7EC44-691F-4E2E-A617-18EAE6A69966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E53A019C-0D7B-47A5-A719-3263716D6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72" y="1681528"/>
            <a:ext cx="3675900" cy="2067694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C133CA6F-7E5E-4F55-85FF-3896359D6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5" y="3189023"/>
            <a:ext cx="4992320" cy="2808180"/>
          </a:xfrm>
          <a:prstGeom prst="rect">
            <a:avLst/>
          </a:prstGeom>
        </p:spPr>
      </p:pic>
      <p:sp>
        <p:nvSpPr>
          <p:cNvPr id="29" name="Rectangle 4">
            <a:extLst>
              <a:ext uri="{FF2B5EF4-FFF2-40B4-BE49-F238E27FC236}">
                <a16:creationId xmlns:a16="http://schemas.microsoft.com/office/drawing/2014/main" id="{A52B8AF2-0D97-4651-9958-01CE4AFAD65B}"/>
              </a:ext>
            </a:extLst>
          </p:cNvPr>
          <p:cNvSpPr txBox="1">
            <a:spLocks noChangeArrowheads="1"/>
          </p:cNvSpPr>
          <p:nvPr/>
        </p:nvSpPr>
        <p:spPr>
          <a:xfrm>
            <a:off x="527395" y="1465349"/>
            <a:ext cx="6840562" cy="1832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System kombinowany: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Zasuwa prętowa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Zasuwa płaska</a:t>
            </a:r>
            <a:endParaRPr lang="fi-FI" dirty="0"/>
          </a:p>
          <a:p>
            <a:pPr>
              <a:spcBef>
                <a:spcPct val="20000"/>
              </a:spcBef>
            </a:pPr>
            <a:r>
              <a:rPr lang="pl-PL" dirty="0"/>
              <a:t>Układ sekcyjny</a:t>
            </a:r>
          </a:p>
          <a:p>
            <a:pPr>
              <a:spcBef>
                <a:spcPct val="20000"/>
              </a:spcBef>
            </a:pPr>
            <a:r>
              <a:rPr lang="pl-PL" dirty="0"/>
              <a:t>Sterowanie hydrauliczne</a:t>
            </a:r>
          </a:p>
          <a:p>
            <a:pPr>
              <a:spcBef>
                <a:spcPct val="20000"/>
              </a:spcBef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267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az 29">
            <a:extLst>
              <a:ext uri="{FF2B5EF4-FFF2-40B4-BE49-F238E27FC236}">
                <a16:creationId xmlns:a16="http://schemas.microsoft.com/office/drawing/2014/main" id="{97FB09AE-9EA3-4165-8387-13D150D8E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10" y="1063253"/>
            <a:ext cx="4427984" cy="2951989"/>
          </a:xfrm>
          <a:prstGeom prst="rect">
            <a:avLst/>
          </a:prstGeom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88F4AD-7E14-4DB9-8380-93DECA75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43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B4AE41-54E3-4C07-84F9-A9BDC612202D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Przykotłowe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 układy nawęglania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przenośniki zgrzebłowe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E31C6992-31E8-4390-88D8-33412E545CC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755B7C6A-282B-4023-A3C3-C1344FE4783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862A546D-7B48-4BDC-B00F-BAD0C8C562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01FA2B18-AD30-49C2-9B5E-0531A6248B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D2E5830D-CC64-49A4-BC1F-4FA78AC0633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AA14CA-C24F-4645-8A70-3B61250DBE26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AA06F842-58A6-4344-BA72-49C085F6B00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0AFD9715-7A02-436A-8D7E-11B2C0C2D1E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9602E8BA-3A9B-4A56-AF6B-29F7B2C3660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BCCCF80-FEA0-4E0C-9687-2390440B71F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7449C077-6E22-4552-B09F-4E40A9617AC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90A04046-BC88-4A3A-884C-4D7A5D86B0B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DB836482-3DA2-4534-A152-C4D7B8AE5BC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89353F92-4E4F-46E7-A8C7-301DC8F887B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67386B7-177A-44BD-BE52-B4431B430D1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01E3808-3A85-4795-8AC0-E058CFD5F04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00C88C23-66E7-4AE6-A7B2-855FCF63A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7" y="3378088"/>
            <a:ext cx="4463988" cy="2975992"/>
          </a:xfrm>
          <a:prstGeom prst="rect">
            <a:avLst/>
          </a:prstGeom>
        </p:spPr>
      </p:pic>
      <p:sp>
        <p:nvSpPr>
          <p:cNvPr id="28" name="Rectangle 4">
            <a:extLst>
              <a:ext uri="{FF2B5EF4-FFF2-40B4-BE49-F238E27FC236}">
                <a16:creationId xmlns:a16="http://schemas.microsoft.com/office/drawing/2014/main" id="{9F1CF95B-645E-4430-8182-03E80332B4BD}"/>
              </a:ext>
            </a:extLst>
          </p:cNvPr>
          <p:cNvSpPr txBox="1">
            <a:spLocks noChangeArrowheads="1"/>
          </p:cNvSpPr>
          <p:nvPr/>
        </p:nvSpPr>
        <p:spPr>
          <a:xfrm>
            <a:off x="451984" y="1511029"/>
            <a:ext cx="6840562" cy="9826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None/>
            </a:pPr>
            <a:r>
              <a:rPr lang="pl-PL" dirty="0"/>
              <a:t>Przenośniki zgrzebłowe</a:t>
            </a:r>
          </a:p>
          <a:p>
            <a:pPr>
              <a:spcBef>
                <a:spcPct val="20000"/>
              </a:spcBef>
            </a:pPr>
            <a:r>
              <a:rPr lang="pl-PL" dirty="0"/>
              <a:t>Jednocięgnowe</a:t>
            </a:r>
            <a:endParaRPr lang="fi-FI" dirty="0"/>
          </a:p>
          <a:p>
            <a:pPr>
              <a:spcBef>
                <a:spcPct val="20000"/>
              </a:spcBef>
            </a:pPr>
            <a:r>
              <a:rPr lang="pl-PL" dirty="0"/>
              <a:t>Dwucięgnowe</a:t>
            </a:r>
          </a:p>
        </p:txBody>
      </p:sp>
    </p:spTree>
    <p:extLst>
      <p:ext uri="{BB962C8B-B14F-4D97-AF65-F5344CB8AC3E}">
        <p14:creationId xmlns:p14="http://schemas.microsoft.com/office/powerpoint/2010/main" val="404131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88F4AD-7E14-4DB9-8380-93DECA75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44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B4AE41-54E3-4C07-84F9-A9BDC612202D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Przykotłowe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 układy nawęglania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przenośniki zgrzebłowe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E31C6992-31E8-4390-88D8-33412E545CC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755B7C6A-282B-4023-A3C3-C1344FE4783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862A546D-7B48-4BDC-B00F-BAD0C8C562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01FA2B18-AD30-49C2-9B5E-0531A6248B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D2E5830D-CC64-49A4-BC1F-4FA78AC0633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AA14CA-C24F-4645-8A70-3B61250DBE26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AA06F842-58A6-4344-BA72-49C085F6B00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0AFD9715-7A02-436A-8D7E-11B2C0C2D1E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9602E8BA-3A9B-4A56-AF6B-29F7B2C3660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BCCCF80-FEA0-4E0C-9687-2390440B71F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7449C077-6E22-4552-B09F-4E40A9617AC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90A04046-BC88-4A3A-884C-4D7A5D86B0B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DB836482-3DA2-4534-A152-C4D7B8AE5BC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89353F92-4E4F-46E7-A8C7-301DC8F887B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67386B7-177A-44BD-BE52-B4431B430D1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01E3808-3A85-4795-8AC0-E058CFD5F04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9F1CF95B-645E-4430-8182-03E80332B4BD}"/>
              </a:ext>
            </a:extLst>
          </p:cNvPr>
          <p:cNvSpPr txBox="1">
            <a:spLocks noChangeArrowheads="1"/>
          </p:cNvSpPr>
          <p:nvPr/>
        </p:nvSpPr>
        <p:spPr>
          <a:xfrm>
            <a:off x="336801" y="1372015"/>
            <a:ext cx="7178204" cy="17514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None/>
            </a:pPr>
            <a:r>
              <a:rPr lang="pl-PL" dirty="0"/>
              <a:t>Rodzaje łańcuchów:</a:t>
            </a:r>
          </a:p>
          <a:p>
            <a:pPr>
              <a:spcBef>
                <a:spcPct val="20000"/>
              </a:spcBef>
            </a:pPr>
            <a:r>
              <a:rPr lang="pl-PL" dirty="0"/>
              <a:t>T142 – najczęściej stosowane</a:t>
            </a:r>
            <a:endParaRPr lang="fi-FI" dirty="0"/>
          </a:p>
          <a:p>
            <a:pPr>
              <a:spcBef>
                <a:spcPct val="20000"/>
              </a:spcBef>
            </a:pPr>
            <a:r>
              <a:rPr lang="pl-PL" dirty="0"/>
              <a:t>216V - dla dużych obciążeń</a:t>
            </a:r>
          </a:p>
          <a:p>
            <a:pPr>
              <a:spcBef>
                <a:spcPct val="20000"/>
              </a:spcBef>
            </a:pPr>
            <a:r>
              <a:rPr lang="pl-PL" dirty="0"/>
              <a:t>216W – dla ekstremalnych obciążeń</a:t>
            </a:r>
          </a:p>
          <a:p>
            <a:pPr>
              <a:spcBef>
                <a:spcPct val="20000"/>
              </a:spcBef>
            </a:pPr>
            <a:r>
              <a:rPr lang="pl-PL" dirty="0"/>
              <a:t>Technologia wykonania – kute</a:t>
            </a:r>
          </a:p>
          <a:p>
            <a:pPr>
              <a:spcBef>
                <a:spcPct val="20000"/>
              </a:spcBef>
            </a:pPr>
            <a:r>
              <a:rPr lang="pl-PL" dirty="0"/>
              <a:t>Dobór materiału według transportowanego medium i temperatury</a:t>
            </a:r>
          </a:p>
          <a:p>
            <a:pPr>
              <a:spcBef>
                <a:spcPct val="20000"/>
              </a:spcBef>
            </a:pP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A5D038E-5318-4C60-BB75-3A1C7A2E8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36" y="3339680"/>
            <a:ext cx="3417844" cy="256338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F185D7F-2DD4-4B4B-B2DC-1062E891B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39680"/>
            <a:ext cx="4511321" cy="30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57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88F4AD-7E14-4DB9-8380-93DECA75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45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B4AE41-54E3-4C07-84F9-A9BDC612202D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Przykotłowe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 układy nawęglania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Podajniki celkowe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E31C6992-31E8-4390-88D8-33412E545CC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755B7C6A-282B-4023-A3C3-C1344FE4783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862A546D-7B48-4BDC-B00F-BAD0C8C562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01FA2B18-AD30-49C2-9B5E-0531A6248B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D2E5830D-CC64-49A4-BC1F-4FA78AC0633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AA14CA-C24F-4645-8A70-3B61250DBE26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AA06F842-58A6-4344-BA72-49C085F6B00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0AFD9715-7A02-436A-8D7E-11B2C0C2D1E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9602E8BA-3A9B-4A56-AF6B-29F7B2C3660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BCCCF80-FEA0-4E0C-9687-2390440B71F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7449C077-6E22-4552-B09F-4E40A9617AC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90A04046-BC88-4A3A-884C-4D7A5D86B0B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DB836482-3DA2-4534-A152-C4D7B8AE5BC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89353F92-4E4F-46E7-A8C7-301DC8F887B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67386B7-177A-44BD-BE52-B4431B430D1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01E3808-3A85-4795-8AC0-E058CFD5F04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9F1CF95B-645E-4430-8182-03E80332B4BD}"/>
              </a:ext>
            </a:extLst>
          </p:cNvPr>
          <p:cNvSpPr txBox="1">
            <a:spLocks noChangeArrowheads="1"/>
          </p:cNvSpPr>
          <p:nvPr/>
        </p:nvSpPr>
        <p:spPr>
          <a:xfrm>
            <a:off x="230799" y="1456117"/>
            <a:ext cx="7178204" cy="1442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Dostosowane do rodzaju i jakości węgla</a:t>
            </a:r>
            <a:endParaRPr lang="fi-FI" dirty="0"/>
          </a:p>
          <a:p>
            <a:pPr>
              <a:spcBef>
                <a:spcPct val="20000"/>
              </a:spcBef>
            </a:pPr>
            <a:r>
              <a:rPr lang="pl-PL" dirty="0"/>
              <a:t>Ze stałym wałem – zabezpiecza przed oklejaniem</a:t>
            </a:r>
          </a:p>
          <a:p>
            <a:pPr>
              <a:spcBef>
                <a:spcPct val="20000"/>
              </a:spcBef>
            </a:pPr>
            <a:r>
              <a:rPr lang="pl-PL" dirty="0"/>
              <a:t>Uszczelnienie: powietrzem, parą technologiczną</a:t>
            </a:r>
          </a:p>
          <a:p>
            <a:pPr>
              <a:spcBef>
                <a:spcPct val="20000"/>
              </a:spcBef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0BB926-D58B-4371-8726-33B8653F7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6" y="3040590"/>
            <a:ext cx="5003912" cy="3336984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2109D7C9-C761-46CA-8CAE-8488EFC11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17" y="4222682"/>
            <a:ext cx="29051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C9758B5F-486D-4932-8197-A8C1AF1CF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49" y="1795320"/>
            <a:ext cx="290349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224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88F4AD-7E14-4DB9-8380-93DECA75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46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B4AE41-54E3-4C07-84F9-A9BDC612202D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Przykotłowe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 układy nawęglania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Kruszarki węgla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E31C6992-31E8-4390-88D8-33412E545CC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755B7C6A-282B-4023-A3C3-C1344FE4783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862A546D-7B48-4BDC-B00F-BAD0C8C562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01FA2B18-AD30-49C2-9B5E-0531A6248B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D2E5830D-CC64-49A4-BC1F-4FA78AC0633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AA14CA-C24F-4645-8A70-3B61250DBE26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AA06F842-58A6-4344-BA72-49C085F6B00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0AFD9715-7A02-436A-8D7E-11B2C0C2D1E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9602E8BA-3A9B-4A56-AF6B-29F7B2C3660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BCCCF80-FEA0-4E0C-9687-2390440B71F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7449C077-6E22-4552-B09F-4E40A9617AC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90A04046-BC88-4A3A-884C-4D7A5D86B0B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DB836482-3DA2-4534-A152-C4D7B8AE5BC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89353F92-4E4F-46E7-A8C7-301DC8F887B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67386B7-177A-44BD-BE52-B4431B430D1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01E3808-3A85-4795-8AC0-E058CFD5F04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9F1CF95B-645E-4430-8182-03E80332B4BD}"/>
              </a:ext>
            </a:extLst>
          </p:cNvPr>
          <p:cNvSpPr txBox="1">
            <a:spLocks noChangeArrowheads="1"/>
          </p:cNvSpPr>
          <p:nvPr/>
        </p:nvSpPr>
        <p:spPr>
          <a:xfrm>
            <a:off x="230799" y="1456117"/>
            <a:ext cx="7178204" cy="1442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Kruszarki szczękowe</a:t>
            </a:r>
          </a:p>
          <a:p>
            <a:pPr>
              <a:spcBef>
                <a:spcPct val="20000"/>
              </a:spcBef>
            </a:pPr>
            <a:r>
              <a:rPr lang="pl-PL" dirty="0"/>
              <a:t>Kruszarki bębnowe</a:t>
            </a:r>
            <a:endParaRPr lang="fi-FI" dirty="0"/>
          </a:p>
          <a:p>
            <a:pPr>
              <a:spcBef>
                <a:spcPct val="20000"/>
              </a:spcBef>
            </a:pPr>
            <a:r>
              <a:rPr lang="pl-PL" dirty="0"/>
              <a:t>Kruszarki dwustopniowe</a:t>
            </a:r>
          </a:p>
          <a:p>
            <a:pPr>
              <a:spcBef>
                <a:spcPct val="20000"/>
              </a:spcBef>
            </a:pPr>
            <a:r>
              <a:rPr lang="pl-PL" dirty="0"/>
              <a:t>Kruszarki kombinowane: szczękowo - bębnowe</a:t>
            </a:r>
          </a:p>
          <a:p>
            <a:pPr>
              <a:spcBef>
                <a:spcPct val="20000"/>
              </a:spcBef>
            </a:pPr>
            <a:endParaRPr lang="pl-PL" dirty="0"/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748FC172-2391-477D-8860-A51A6D8C2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928" y="2965516"/>
            <a:ext cx="3744648" cy="2493936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E30E9FA4-9EBA-4DB5-B1EB-B63254D18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3439"/>
            <a:ext cx="4086436" cy="27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895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88F4AD-7E14-4DB9-8380-93DECA75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47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B4AE41-54E3-4C07-84F9-A9BDC612202D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Przykładowe realizacje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E31C6992-31E8-4390-88D8-33412E545CC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755B7C6A-282B-4023-A3C3-C1344FE4783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862A546D-7B48-4BDC-B00F-BAD0C8C562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01FA2B18-AD30-49C2-9B5E-0531A6248B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D2E5830D-CC64-49A4-BC1F-4FA78AC0633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AA14CA-C24F-4645-8A70-3B61250DBE26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AA06F842-58A6-4344-BA72-49C085F6B00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0AFD9715-7A02-436A-8D7E-11B2C0C2D1E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9602E8BA-3A9B-4A56-AF6B-29F7B2C3660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BCCCF80-FEA0-4E0C-9687-2390440B71F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7449C077-6E22-4552-B09F-4E40A9617AC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90A04046-BC88-4A3A-884C-4D7A5D86B0B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DB836482-3DA2-4534-A152-C4D7B8AE5BC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89353F92-4E4F-46E7-A8C7-301DC8F887B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67386B7-177A-44BD-BE52-B4431B430D1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01E3808-3A85-4795-8AC0-E058CFD5F04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9F1CF95B-645E-4430-8182-03E80332B4BD}"/>
              </a:ext>
            </a:extLst>
          </p:cNvPr>
          <p:cNvSpPr txBox="1">
            <a:spLocks noChangeArrowheads="1"/>
          </p:cNvSpPr>
          <p:nvPr/>
        </p:nvSpPr>
        <p:spPr>
          <a:xfrm>
            <a:off x="230799" y="1253191"/>
            <a:ext cx="7472731" cy="1828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PGE </a:t>
            </a:r>
            <a:r>
              <a:rPr lang="pl-PL" dirty="0" err="1"/>
              <a:t>GiEK</a:t>
            </a:r>
            <a:r>
              <a:rPr lang="pl-PL" dirty="0"/>
              <a:t> S.A. Oddział Elektrownia Turów</a:t>
            </a:r>
          </a:p>
          <a:p>
            <a:pPr>
              <a:spcBef>
                <a:spcPct val="20000"/>
              </a:spcBef>
            </a:pPr>
            <a:r>
              <a:rPr lang="pl-PL" dirty="0"/>
              <a:t>KGHM Polska Miedź S.A. Oddział Huta Miedzi Głogów</a:t>
            </a:r>
          </a:p>
          <a:p>
            <a:pPr>
              <a:spcBef>
                <a:spcPct val="20000"/>
              </a:spcBef>
            </a:pPr>
            <a:r>
              <a:rPr lang="pl-PL" dirty="0"/>
              <a:t>Rafako S.A. – </a:t>
            </a:r>
            <a:r>
              <a:rPr lang="pl-PL" dirty="0" err="1"/>
              <a:t>Synthos</a:t>
            </a:r>
            <a:r>
              <a:rPr lang="pl-PL" dirty="0"/>
              <a:t> S.A.</a:t>
            </a:r>
            <a:endParaRPr lang="fi-FI" dirty="0"/>
          </a:p>
          <a:p>
            <a:pPr>
              <a:spcBef>
                <a:spcPct val="20000"/>
              </a:spcBef>
            </a:pP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B01D01F-46D1-45EB-915C-B9CF03A15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38077"/>
            <a:ext cx="5027075" cy="37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29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88F4AD-7E14-4DB9-8380-93DECA75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48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B4AE41-54E3-4C07-84F9-A9BDC612202D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Przykładowe realizacje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PGE </a:t>
            </a:r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GiEK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 S.A. Oddział Elektrownia Turów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E31C6992-31E8-4390-88D8-33412E545CC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755B7C6A-282B-4023-A3C3-C1344FE4783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862A546D-7B48-4BDC-B00F-BAD0C8C562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01FA2B18-AD30-49C2-9B5E-0531A6248B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D2E5830D-CC64-49A4-BC1F-4FA78AC0633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AA14CA-C24F-4645-8A70-3B61250DBE26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AA06F842-58A6-4344-BA72-49C085F6B00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0AFD9715-7A02-436A-8D7E-11B2C0C2D1E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9602E8BA-3A9B-4A56-AF6B-29F7B2C3660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BCCCF80-FEA0-4E0C-9687-2390440B71F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7449C077-6E22-4552-B09F-4E40A9617AC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90A04046-BC88-4A3A-884C-4D7A5D86B0B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DB836482-3DA2-4534-A152-C4D7B8AE5BC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89353F92-4E4F-46E7-A8C7-301DC8F887B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67386B7-177A-44BD-BE52-B4431B430D1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01E3808-3A85-4795-8AC0-E058CFD5F04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9F1CF95B-645E-4430-8182-03E80332B4BD}"/>
              </a:ext>
            </a:extLst>
          </p:cNvPr>
          <p:cNvSpPr txBox="1">
            <a:spLocks noChangeArrowheads="1"/>
          </p:cNvSpPr>
          <p:nvPr/>
        </p:nvSpPr>
        <p:spPr>
          <a:xfrm>
            <a:off x="262357" y="1339461"/>
            <a:ext cx="7472731" cy="1801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Dostawa chłodnic śrubowych popiołu dennego: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Data 							2017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Ilość 							8 szt. 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Wydajność całkowita 				33 t/h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Gęstość nasypowa					0,9 Mg/m</a:t>
            </a:r>
            <a:r>
              <a:rPr lang="pl-PL" baseline="30000" dirty="0"/>
              <a:t>3</a:t>
            </a:r>
            <a:endParaRPr lang="en-GB" dirty="0"/>
          </a:p>
          <a:p>
            <a:pPr lvl="1">
              <a:spcBef>
                <a:spcPct val="20000"/>
              </a:spcBef>
            </a:pPr>
            <a:r>
              <a:rPr lang="pl-PL" dirty="0"/>
              <a:t>Budowa						modułowa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Chłodzenie						wodne: 5-strefowe</a:t>
            </a:r>
          </a:p>
          <a:p>
            <a:pPr>
              <a:spcBef>
                <a:spcPct val="20000"/>
              </a:spcBef>
            </a:pPr>
            <a:endParaRPr lang="pl-PL" dirty="0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F29B8A4E-7772-4DF6-B262-9FD664A11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" y="2999798"/>
            <a:ext cx="6174571" cy="34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077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88F4AD-7E14-4DB9-8380-93DECA75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49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B4AE41-54E3-4C07-84F9-A9BDC612202D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Przykładowe realizacje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KGHM Polska Miedź S.A. Huta Miedzi Głogów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E31C6992-31E8-4390-88D8-33412E545CC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755B7C6A-282B-4023-A3C3-C1344FE4783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862A546D-7B48-4BDC-B00F-BAD0C8C562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01FA2B18-AD30-49C2-9B5E-0531A6248B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D2E5830D-CC64-49A4-BC1F-4FA78AC0633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AA14CA-C24F-4645-8A70-3B61250DBE26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AA06F842-58A6-4344-BA72-49C085F6B00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0AFD9715-7A02-436A-8D7E-11B2C0C2D1E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9602E8BA-3A9B-4A56-AF6B-29F7B2C3660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BCCCF80-FEA0-4E0C-9687-2390440B71F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7449C077-6E22-4552-B09F-4E40A9617AC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90A04046-BC88-4A3A-884C-4D7A5D86B0B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DB836482-3DA2-4534-A152-C4D7B8AE5BC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89353F92-4E4F-46E7-A8C7-301DC8F887B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67386B7-177A-44BD-BE52-B4431B430D1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01E3808-3A85-4795-8AC0-E058CFD5F04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9F1CF95B-645E-4430-8182-03E80332B4BD}"/>
              </a:ext>
            </a:extLst>
          </p:cNvPr>
          <p:cNvSpPr txBox="1">
            <a:spLocks noChangeArrowheads="1"/>
          </p:cNvSpPr>
          <p:nvPr/>
        </p:nvSpPr>
        <p:spPr>
          <a:xfrm>
            <a:off x="262357" y="1339460"/>
            <a:ext cx="7472731" cy="4248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Instalacja podawania dodatków wsadowych do Pieca Elektrycznego: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Przenośniki zgrzebłowe:						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Data							2014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Ilość							14 szt. 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Wydajność całkowita 				200m</a:t>
            </a:r>
            <a:r>
              <a:rPr lang="pl-PL" baseline="30000" dirty="0"/>
              <a:t>3</a:t>
            </a:r>
            <a:r>
              <a:rPr lang="pl-PL" dirty="0"/>
              <a:t>/h – 180t/h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Medium							kamień wapienny, koksik, żużel</a:t>
            </a:r>
            <a:endParaRPr lang="en-GB" dirty="0"/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Budowa							dwucięgnowe typ 216W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Zasuwy odcinające: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Ilość							20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Napęd							pneumatyczny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Zabudowa						w dnie przenośników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Leje, przesypy i układy towarzyszące</a:t>
            </a:r>
          </a:p>
          <a:p>
            <a:pPr marL="457200" lvl="1" indent="0">
              <a:spcBef>
                <a:spcPct val="20000"/>
              </a:spcBef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562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344F48B-6128-498D-B43F-2347FBAE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5</a:t>
            </a:fld>
            <a:endParaRPr lang="fi-FI"/>
          </a:p>
        </p:txBody>
      </p:sp>
      <p:pic>
        <p:nvPicPr>
          <p:cNvPr id="6" name="Picture 2" descr="C:\Users\panu perasto\Documents\Marketing\Esitykset\Vastaanottoasema_06032014.jpg">
            <a:extLst>
              <a:ext uri="{FF2B5EF4-FFF2-40B4-BE49-F238E27FC236}">
                <a16:creationId xmlns:a16="http://schemas.microsoft.com/office/drawing/2014/main" id="{2A563F45-799D-4EE2-A1ED-D7B067912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t="16601" r="5000" b="30962"/>
          <a:stretch/>
        </p:blipFill>
        <p:spPr bwMode="auto">
          <a:xfrm>
            <a:off x="556680" y="3928708"/>
            <a:ext cx="665422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uvahaun tulos haulle what is a project">
            <a:extLst>
              <a:ext uri="{FF2B5EF4-FFF2-40B4-BE49-F238E27FC236}">
                <a16:creationId xmlns:a16="http://schemas.microsoft.com/office/drawing/2014/main" id="{996BC360-625E-4064-8334-CB3F6C7E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57" y="1689226"/>
            <a:ext cx="2880320" cy="200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85">
            <a:extLst>
              <a:ext uri="{FF2B5EF4-FFF2-40B4-BE49-F238E27FC236}">
                <a16:creationId xmlns:a16="http://schemas.microsoft.com/office/drawing/2014/main" id="{545F7427-4F55-4627-ADAD-63970F01F892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5E3319BF-424A-4178-9766-AE7ED089DDC7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73959A7C-1A9C-4884-BCBB-04A533691A33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C82D35C3-879B-4E2A-979A-50C44BF5726C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AE1C0DE9-3750-4F1A-A0CB-4D894F9D42F9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87ECBB7F-81A3-4B60-8219-441CAFF1F0B9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F4A4111F-B122-410E-BCEF-36F84D523A9C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F065E839-438F-411E-B67C-D7294F57BD45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4BA04E56-7501-4447-A87A-375B305E57CA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4157CD45-5CB8-484D-B225-32D8FC00388A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4">
              <a:extLst>
                <a:ext uri="{FF2B5EF4-FFF2-40B4-BE49-F238E27FC236}">
                  <a16:creationId xmlns:a16="http://schemas.microsoft.com/office/drawing/2014/main" id="{0FB56551-6C61-4C50-B9F5-3DD3CA8F9644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5">
              <a:extLst>
                <a:ext uri="{FF2B5EF4-FFF2-40B4-BE49-F238E27FC236}">
                  <a16:creationId xmlns:a16="http://schemas.microsoft.com/office/drawing/2014/main" id="{216DD0AD-4F10-4BB7-8EDC-DFF9E15E4852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6">
              <a:extLst>
                <a:ext uri="{FF2B5EF4-FFF2-40B4-BE49-F238E27FC236}">
                  <a16:creationId xmlns:a16="http://schemas.microsoft.com/office/drawing/2014/main" id="{0712DE3B-102D-4319-AE22-5A99B442244E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E2A8B739-DD25-4251-8AA9-9F9FEE986407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6140D479-D756-4204-AE34-306BDFF308FB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3624077D-885A-41CE-80FC-8D836D166E16}"/>
              </a:ext>
            </a:extLst>
          </p:cNvPr>
          <p:cNvSpPr txBox="1">
            <a:spLocks/>
          </p:cNvSpPr>
          <p:nvPr/>
        </p:nvSpPr>
        <p:spPr>
          <a:xfrm>
            <a:off x="376959" y="95952"/>
            <a:ext cx="6846172" cy="7343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pl-PL" sz="2800" dirty="0"/>
              <a:t>Podejście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realizacyjne</a:t>
            </a:r>
            <a:r>
              <a:rPr lang="pl-PL" sz="2800" dirty="0"/>
              <a:t> projektów</a:t>
            </a:r>
            <a:endParaRPr lang="en-US" sz="2800" dirty="0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B857BBE7-B6E8-4796-B4E6-76BD0E40ADCA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141EAA7-21D2-4E1D-929E-44A8BFCA622A}"/>
              </a:ext>
            </a:extLst>
          </p:cNvPr>
          <p:cNvSpPr txBox="1">
            <a:spLocks/>
          </p:cNvSpPr>
          <p:nvPr/>
        </p:nvSpPr>
        <p:spPr>
          <a:xfrm>
            <a:off x="5704174" y="1510842"/>
            <a:ext cx="2283261" cy="2359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Wykonawca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Know-how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Zdolności</a:t>
            </a: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Zasoby</a:t>
            </a: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Pomysły</a:t>
            </a: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Ekonomia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01671CB-61C1-48BA-8983-2A7EF4FF7E6D}"/>
              </a:ext>
            </a:extLst>
          </p:cNvPr>
          <p:cNvSpPr txBox="1">
            <a:spLocks/>
          </p:cNvSpPr>
          <p:nvPr/>
        </p:nvSpPr>
        <p:spPr>
          <a:xfrm>
            <a:off x="827584" y="1625759"/>
            <a:ext cx="2283261" cy="182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Klient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Potrzeby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Pomysły</a:t>
            </a: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Budżet</a:t>
            </a:r>
          </a:p>
          <a:p>
            <a:pPr marL="0" indent="0"/>
            <a:r>
              <a:rPr lang="pl-PL" altLang="fi-FI" dirty="0">
                <a:latin typeface="Arial" panose="020B0604020202020204" pitchFamily="34" charset="0"/>
                <a:cs typeface="Arial" panose="020B0604020202020204" pitchFamily="34" charset="0"/>
              </a:rPr>
              <a:t> Harmonogram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516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88F4AD-7E14-4DB9-8380-93DECA75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50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B4AE41-54E3-4C07-84F9-A9BDC612202D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Przykładowe realizacje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KGHM Polska Miedź S.A. Huta Miedzi Głogów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E31C6992-31E8-4390-88D8-33412E545CC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755B7C6A-282B-4023-A3C3-C1344FE4783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862A546D-7B48-4BDC-B00F-BAD0C8C562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01FA2B18-AD30-49C2-9B5E-0531A6248B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D2E5830D-CC64-49A4-BC1F-4FA78AC0633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AA14CA-C24F-4645-8A70-3B61250DBE26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AA06F842-58A6-4344-BA72-49C085F6B00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0AFD9715-7A02-436A-8D7E-11B2C0C2D1E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9602E8BA-3A9B-4A56-AF6B-29F7B2C3660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BCCCF80-FEA0-4E0C-9687-2390440B71F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7449C077-6E22-4552-B09F-4E40A9617AC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90A04046-BC88-4A3A-884C-4D7A5D86B0B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DB836482-3DA2-4534-A152-C4D7B8AE5BC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89353F92-4E4F-46E7-A8C7-301DC8F887B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67386B7-177A-44BD-BE52-B4431B430D1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01E3808-3A85-4795-8AC0-E058CFD5F04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9F1CF95B-645E-4430-8182-03E80332B4BD}"/>
              </a:ext>
            </a:extLst>
          </p:cNvPr>
          <p:cNvSpPr txBox="1">
            <a:spLocks noChangeArrowheads="1"/>
          </p:cNvSpPr>
          <p:nvPr/>
        </p:nvSpPr>
        <p:spPr>
          <a:xfrm>
            <a:off x="262357" y="1339460"/>
            <a:ext cx="7472731" cy="4701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Układ podawania koncentratu do suszarni parowej: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Przenośniki zgrzebłowe:						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Data							2015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Ilość 							2 szt. 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Wydajność całkowita 				155t/h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Medium							koncentrat Cu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Gęstość							1,1Mg/m</a:t>
            </a:r>
            <a:r>
              <a:rPr lang="pl-PL" baseline="30000" dirty="0"/>
              <a:t>3</a:t>
            </a:r>
            <a:endParaRPr lang="en-GB" dirty="0"/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Budowa							dwucięgnowe typ 216W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Naprężenie zrywające				750 </a:t>
            </a:r>
            <a:r>
              <a:rPr lang="pl-PL" dirty="0" err="1"/>
              <a:t>kN</a:t>
            </a:r>
            <a:endParaRPr lang="pl-PL" dirty="0"/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Materiał łańcucha					27MnCrB5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Przenośnik kubełkowy: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Ilość							1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Pojemność kubełka					38L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Wysokość całkowita					25m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Wytrzymałość łańcucha				900kN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Temperatura medium				150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°C</a:t>
            </a:r>
            <a:endParaRPr lang="pl-PL" dirty="0"/>
          </a:p>
          <a:p>
            <a:pPr marL="457200" lvl="1" indent="0">
              <a:spcBef>
                <a:spcPct val="20000"/>
              </a:spcBef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12105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88F4AD-7E14-4DB9-8380-93DECA75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51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B4AE41-54E3-4C07-84F9-A9BDC612202D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Przykładowe realizacje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KGHM Polska Miedź S.A. Huta Miedzi Głogów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E31C6992-31E8-4390-88D8-33412E545CC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755B7C6A-282B-4023-A3C3-C1344FE4783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862A546D-7B48-4BDC-B00F-BAD0C8C562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01FA2B18-AD30-49C2-9B5E-0531A6248B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D2E5830D-CC64-49A4-BC1F-4FA78AC0633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AA14CA-C24F-4645-8A70-3B61250DBE26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AA06F842-58A6-4344-BA72-49C085F6B00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0AFD9715-7A02-436A-8D7E-11B2C0C2D1E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9602E8BA-3A9B-4A56-AF6B-29F7B2C3660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BCCCF80-FEA0-4E0C-9687-2390440B71F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7449C077-6E22-4552-B09F-4E40A9617AC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90A04046-BC88-4A3A-884C-4D7A5D86B0B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DB836482-3DA2-4534-A152-C4D7B8AE5BC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89353F92-4E4F-46E7-A8C7-301DC8F887B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67386B7-177A-44BD-BE52-B4431B430D1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01E3808-3A85-4795-8AC0-E058CFD5F04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9F1CF95B-645E-4430-8182-03E80332B4BD}"/>
              </a:ext>
            </a:extLst>
          </p:cNvPr>
          <p:cNvSpPr txBox="1">
            <a:spLocks noChangeArrowheads="1"/>
          </p:cNvSpPr>
          <p:nvPr/>
        </p:nvSpPr>
        <p:spPr>
          <a:xfrm>
            <a:off x="262357" y="1339460"/>
            <a:ext cx="7472731" cy="47019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System odprowadzania popiołów i żużli z kotła </a:t>
            </a:r>
            <a:r>
              <a:rPr lang="pl-PL" dirty="0" err="1"/>
              <a:t>odzysknicowego</a:t>
            </a:r>
            <a:r>
              <a:rPr lang="pl-PL" dirty="0"/>
              <a:t> 	i pieca elektrycznego: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Przenośniki zgrzebłowe:						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Data							2015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Ilość 							9 szt. 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Wydajność						60t/h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Przenośnik kubełkowy: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Ilość							2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Wydajność						60t/h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Kruszarki żużla: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Ilość							3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Typ							2-stopniowa wirnikowa 2XRC100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Wydajność						60t/h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Temperatura						400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pl-PL" dirty="0"/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Uziarnienie wlot/wylot				250mm / 25mm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Podajniki celkowe: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Ilość							5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Wydajność						60t/h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03954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88F4AD-7E14-4DB9-8380-93DECA75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52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B4AE41-54E3-4C07-84F9-A9BDC612202D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Przykładowe realizacje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KGHM Polska Miedź S.A. Huta Miedzi Głogów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E31C6992-31E8-4390-88D8-33412E545CC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755B7C6A-282B-4023-A3C3-C1344FE4783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862A546D-7B48-4BDC-B00F-BAD0C8C5625C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01FA2B18-AD30-49C2-9B5E-0531A6248B0B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D2E5830D-CC64-49A4-BC1F-4FA78AC0633E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AA14CA-C24F-4645-8A70-3B61250DBE26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AA06F842-58A6-4344-BA72-49C085F6B00A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0AFD9715-7A02-436A-8D7E-11B2C0C2D1E7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9602E8BA-3A9B-4A56-AF6B-29F7B2C3660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BCCCF80-FEA0-4E0C-9687-2390440B71F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7449C077-6E22-4552-B09F-4E40A9617ACF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90A04046-BC88-4A3A-884C-4D7A5D86B0BD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DB836482-3DA2-4534-A152-C4D7B8AE5BC7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89353F92-4E4F-46E7-A8C7-301DC8F887B3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467386B7-177A-44BD-BE52-B4431B430D13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01E3808-3A85-4795-8AC0-E058CFD5F04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9F1CF95B-645E-4430-8182-03E80332B4BD}"/>
              </a:ext>
            </a:extLst>
          </p:cNvPr>
          <p:cNvSpPr txBox="1">
            <a:spLocks noChangeArrowheads="1"/>
          </p:cNvSpPr>
          <p:nvPr/>
        </p:nvSpPr>
        <p:spPr>
          <a:xfrm>
            <a:off x="289017" y="1573636"/>
            <a:ext cx="7472731" cy="491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Układ odprowadzania popiołu z odpylni pieca elektrycznego </a:t>
            </a:r>
            <a:br>
              <a:rPr lang="pl-PL" dirty="0"/>
            </a:br>
            <a:r>
              <a:rPr lang="pl-PL" dirty="0"/>
              <a:t>i konwertorowego: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Przenośniki zgrzebłowe:						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Data							2015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Ilość							6 szt. 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Wydajność						20t/h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Temperatura						600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pl-PL" dirty="0"/>
          </a:p>
          <a:p>
            <a:pPr lvl="1">
              <a:spcBef>
                <a:spcPct val="20000"/>
              </a:spcBef>
            </a:pPr>
            <a:r>
              <a:rPr lang="pl-PL" dirty="0"/>
              <a:t>Transport pneumatyczny: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Ilość							1 komplet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Wydajność						20t/h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Długość							700m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Średnica rurociągu					DN150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Temperatura						150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34148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E1469D8-6675-438D-B50F-CF967955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53</a:t>
            </a:fld>
            <a:endParaRPr lang="fi-FI"/>
          </a:p>
        </p:txBody>
      </p:sp>
      <p:grpSp>
        <p:nvGrpSpPr>
          <p:cNvPr id="7" name="Group 85">
            <a:extLst>
              <a:ext uri="{FF2B5EF4-FFF2-40B4-BE49-F238E27FC236}">
                <a16:creationId xmlns:a16="http://schemas.microsoft.com/office/drawing/2014/main" id="{3295E705-3C76-4FA3-85EC-1DCB4105617C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8" name="Shape 6">
              <a:extLst>
                <a:ext uri="{FF2B5EF4-FFF2-40B4-BE49-F238E27FC236}">
                  <a16:creationId xmlns:a16="http://schemas.microsoft.com/office/drawing/2014/main" id="{4A605609-6725-4EBB-B1A4-A0ABAACD49DC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Shape 7">
              <a:extLst>
                <a:ext uri="{FF2B5EF4-FFF2-40B4-BE49-F238E27FC236}">
                  <a16:creationId xmlns:a16="http://schemas.microsoft.com/office/drawing/2014/main" id="{A4C5A5B6-91F2-408E-B66D-0B2BF992C373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8">
              <a:extLst>
                <a:ext uri="{FF2B5EF4-FFF2-40B4-BE49-F238E27FC236}">
                  <a16:creationId xmlns:a16="http://schemas.microsoft.com/office/drawing/2014/main" id="{0E9D804C-6FA8-4803-AA68-D775B5779AF7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9">
              <a:extLst>
                <a:ext uri="{FF2B5EF4-FFF2-40B4-BE49-F238E27FC236}">
                  <a16:creationId xmlns:a16="http://schemas.microsoft.com/office/drawing/2014/main" id="{0AE8470B-494F-4223-B832-EB982FC78480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10">
              <a:extLst>
                <a:ext uri="{FF2B5EF4-FFF2-40B4-BE49-F238E27FC236}">
                  <a16:creationId xmlns:a16="http://schemas.microsoft.com/office/drawing/2014/main" id="{B1A90C39-AB77-4763-B05E-9802FDFEAD2F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1">
              <a:extLst>
                <a:ext uri="{FF2B5EF4-FFF2-40B4-BE49-F238E27FC236}">
                  <a16:creationId xmlns:a16="http://schemas.microsoft.com/office/drawing/2014/main" id="{6424C96B-9592-4CD2-B022-E61E0D9D4F76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2">
              <a:extLst>
                <a:ext uri="{FF2B5EF4-FFF2-40B4-BE49-F238E27FC236}">
                  <a16:creationId xmlns:a16="http://schemas.microsoft.com/office/drawing/2014/main" id="{88B7079A-8ECF-4D0F-B71E-801B0A62F20A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3">
              <a:extLst>
                <a:ext uri="{FF2B5EF4-FFF2-40B4-BE49-F238E27FC236}">
                  <a16:creationId xmlns:a16="http://schemas.microsoft.com/office/drawing/2014/main" id="{98013B4D-E481-4E72-B754-0B646379176B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4">
              <a:extLst>
                <a:ext uri="{FF2B5EF4-FFF2-40B4-BE49-F238E27FC236}">
                  <a16:creationId xmlns:a16="http://schemas.microsoft.com/office/drawing/2014/main" id="{DF7BFB13-76F9-4C13-B28D-01F33703DB0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94">
              <a:extLst>
                <a:ext uri="{FF2B5EF4-FFF2-40B4-BE49-F238E27FC236}">
                  <a16:creationId xmlns:a16="http://schemas.microsoft.com/office/drawing/2014/main" id="{1143BCF4-ADCB-4E15-AC49-5F698928417D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95">
              <a:extLst>
                <a:ext uri="{FF2B5EF4-FFF2-40B4-BE49-F238E27FC236}">
                  <a16:creationId xmlns:a16="http://schemas.microsoft.com/office/drawing/2014/main" id="{9F2F1606-127B-49D4-8AE1-6CC17623301B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6">
              <a:extLst>
                <a:ext uri="{FF2B5EF4-FFF2-40B4-BE49-F238E27FC236}">
                  <a16:creationId xmlns:a16="http://schemas.microsoft.com/office/drawing/2014/main" id="{AAF9985F-EBFB-497C-871B-48CE57DEBDAE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7">
              <a:extLst>
                <a:ext uri="{FF2B5EF4-FFF2-40B4-BE49-F238E27FC236}">
                  <a16:creationId xmlns:a16="http://schemas.microsoft.com/office/drawing/2014/main" id="{91498194-F47F-409C-8CE8-88F9AF9D8762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19">
              <a:extLst>
                <a:ext uri="{FF2B5EF4-FFF2-40B4-BE49-F238E27FC236}">
                  <a16:creationId xmlns:a16="http://schemas.microsoft.com/office/drawing/2014/main" id="{5FC35CAF-49E3-4630-8157-34EA7D663FD0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9939626B-560A-489D-9406-B5850B37BA34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3DC4B3C-C0C3-43BE-ACA4-635829EC66C0}"/>
              </a:ext>
            </a:extLst>
          </p:cNvPr>
          <p:cNvSpPr txBox="1">
            <a:spLocks/>
          </p:cNvSpPr>
          <p:nvPr/>
        </p:nvSpPr>
        <p:spPr>
          <a:xfrm>
            <a:off x="132596" y="295436"/>
            <a:ext cx="6618996" cy="6368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Przykładowe realizacje – 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Rafako S.A. – </a:t>
            </a:r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Synthos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 S.A.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C459472A-6E5E-4C77-9795-7441B9E31A8C}"/>
              </a:ext>
            </a:extLst>
          </p:cNvPr>
          <p:cNvSpPr txBox="1">
            <a:spLocks noChangeArrowheads="1"/>
          </p:cNvSpPr>
          <p:nvPr/>
        </p:nvSpPr>
        <p:spPr>
          <a:xfrm>
            <a:off x="262357" y="1339460"/>
            <a:ext cx="7472731" cy="47019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l-PL" dirty="0"/>
              <a:t>Kompletna instalacja nawęglania: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Data:								2015 / 2016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Nawęglanie: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Zasuwy szpilkowe					2 komplety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Przenośniki zgrzebłowe				8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Podajniki celkowe					2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Kruszarki węgla 2-stopniowe			2 szt.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Odpopielanie – popiół denny: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Chłodnice śrubowe					2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Przenośnik zgrzebłowy skośny			1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Przesiewacz wibracyjny				1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Kruszarka żużla					1 szt.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System transportu pneumatycznego		1 komplet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Odpopielanie – popiół lotny: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Kompletna instalacja odprowadzania popiołu lotnego z filtra workowego</a:t>
            </a:r>
            <a:br>
              <a:rPr lang="pl-PL" dirty="0"/>
            </a:br>
            <a:r>
              <a:rPr lang="pl-PL" dirty="0"/>
              <a:t>i II ciągu kotła: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Pompy pneumatyczne				7 szt.</a:t>
            </a:r>
          </a:p>
          <a:p>
            <a:pPr lvl="1">
              <a:spcBef>
                <a:spcPct val="20000"/>
              </a:spcBef>
            </a:pPr>
            <a:r>
              <a:rPr lang="pl-PL" dirty="0"/>
              <a:t>Gospodarka wapnem i materiałem </a:t>
            </a:r>
            <a:r>
              <a:rPr lang="pl-PL" dirty="0" err="1"/>
              <a:t>inertnym</a:t>
            </a:r>
            <a:r>
              <a:rPr lang="pl-PL" dirty="0"/>
              <a:t>: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Kompletna instalacja transportu wapna wraz z magazynowaniem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dirty="0"/>
              <a:t>Kompletna instalacja transportu materiału </a:t>
            </a:r>
            <a:r>
              <a:rPr lang="pl-PL" dirty="0" err="1"/>
              <a:t>inertnego</a:t>
            </a:r>
            <a:r>
              <a:rPr lang="pl-PL" dirty="0"/>
              <a:t> wraz z magazynowaniem</a:t>
            </a:r>
          </a:p>
        </p:txBody>
      </p:sp>
    </p:spTree>
    <p:extLst>
      <p:ext uri="{BB962C8B-B14F-4D97-AF65-F5344CB8AC3E}">
        <p14:creationId xmlns:p14="http://schemas.microsoft.com/office/powerpoint/2010/main" val="3777051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73161" y="-93790"/>
            <a:ext cx="7772400" cy="8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fi-FI" sz="3200" dirty="0">
                <a:solidFill>
                  <a:schemeClr val="accent1">
                    <a:lumMod val="75000"/>
                  </a:schemeClr>
                </a:solidFill>
              </a:rPr>
              <a:t>Referencje</a:t>
            </a:r>
            <a:endParaRPr lang="fi-FI" altLang="fi-FI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" name="Picture 3" descr="787px-Metso_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3" y="1188749"/>
            <a:ext cx="20193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odelc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6" y="3876536"/>
            <a:ext cx="1206823" cy="73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21" y="668018"/>
            <a:ext cx="164623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 descr="Screen Clippi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05" y="2247883"/>
            <a:ext cx="2281461" cy="534823"/>
          </a:xfrm>
          <a:prstGeom prst="rect">
            <a:avLst/>
          </a:prstGeom>
        </p:spPr>
      </p:pic>
      <p:pic>
        <p:nvPicPr>
          <p:cNvPr id="35" name="Picture 4" descr="Screen Clippi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67" y="1427112"/>
            <a:ext cx="1962125" cy="407004"/>
          </a:xfrm>
          <a:prstGeom prst="rect">
            <a:avLst/>
          </a:prstGeom>
        </p:spPr>
      </p:pic>
      <p:pic>
        <p:nvPicPr>
          <p:cNvPr id="36" name="Picture 5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22" y="4189304"/>
            <a:ext cx="2219635" cy="419159"/>
          </a:xfrm>
          <a:prstGeom prst="rect">
            <a:avLst/>
          </a:prstGeom>
        </p:spPr>
      </p:pic>
      <p:pic>
        <p:nvPicPr>
          <p:cNvPr id="3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71" y="3033056"/>
            <a:ext cx="1640096" cy="428306"/>
          </a:xfrm>
          <a:prstGeom prst="rect">
            <a:avLst/>
          </a:prstGeom>
        </p:spPr>
      </p:pic>
      <p:pic>
        <p:nvPicPr>
          <p:cNvPr id="38" name="Picture 7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88" y="1459715"/>
            <a:ext cx="2142518" cy="433458"/>
          </a:xfrm>
          <a:prstGeom prst="rect">
            <a:avLst/>
          </a:prstGeom>
        </p:spPr>
      </p:pic>
      <p:pic>
        <p:nvPicPr>
          <p:cNvPr id="39" name="Picture 8" descr="Screen Clippi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38" y="5461788"/>
            <a:ext cx="2097388" cy="552270"/>
          </a:xfrm>
          <a:prstGeom prst="rect">
            <a:avLst/>
          </a:prstGeom>
        </p:spPr>
      </p:pic>
      <p:pic>
        <p:nvPicPr>
          <p:cNvPr id="40" name="Picture 9" descr="Screen Clippi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2" y="5568451"/>
            <a:ext cx="1896890" cy="338943"/>
          </a:xfrm>
          <a:prstGeom prst="rect">
            <a:avLst/>
          </a:prstGeom>
        </p:spPr>
      </p:pic>
      <p:pic>
        <p:nvPicPr>
          <p:cNvPr id="41" name="Picture 10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96" y="6123636"/>
            <a:ext cx="2200582" cy="533474"/>
          </a:xfrm>
          <a:prstGeom prst="rect">
            <a:avLst/>
          </a:prstGeom>
        </p:spPr>
      </p:pic>
      <p:pic>
        <p:nvPicPr>
          <p:cNvPr id="42" name="Picture 11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2" y="6328581"/>
            <a:ext cx="2934110" cy="276264"/>
          </a:xfrm>
          <a:prstGeom prst="rect">
            <a:avLst/>
          </a:prstGeom>
        </p:spPr>
      </p:pic>
      <p:pic>
        <p:nvPicPr>
          <p:cNvPr id="43" name="Picture 12" descr="Screen Clippi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49" y="5545368"/>
            <a:ext cx="1812288" cy="385111"/>
          </a:xfrm>
          <a:prstGeom prst="rect">
            <a:avLst/>
          </a:prstGeom>
        </p:spPr>
      </p:pic>
      <p:pic>
        <p:nvPicPr>
          <p:cNvPr id="44" name="Picture 13" descr="Screen Clippi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8" y="3046802"/>
            <a:ext cx="1383909" cy="740746"/>
          </a:xfrm>
          <a:prstGeom prst="rect">
            <a:avLst/>
          </a:prstGeom>
        </p:spPr>
      </p:pic>
      <p:pic>
        <p:nvPicPr>
          <p:cNvPr id="45" name="Picture 14" descr="Screen Clippi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77" y="3756370"/>
            <a:ext cx="1897344" cy="356814"/>
          </a:xfrm>
          <a:prstGeom prst="rect">
            <a:avLst/>
          </a:prstGeom>
        </p:spPr>
      </p:pic>
      <p:pic>
        <p:nvPicPr>
          <p:cNvPr id="46" name="Picture 16" descr="Screen Clippi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86" y="5484922"/>
            <a:ext cx="1437939" cy="491178"/>
          </a:xfrm>
          <a:prstGeom prst="rect">
            <a:avLst/>
          </a:prstGeom>
        </p:spPr>
      </p:pic>
      <p:pic>
        <p:nvPicPr>
          <p:cNvPr id="47" name="Picture 17" descr="Screen Clippi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94" y="6014058"/>
            <a:ext cx="796677" cy="757125"/>
          </a:xfrm>
          <a:prstGeom prst="rect">
            <a:avLst/>
          </a:prstGeom>
        </p:spPr>
      </p:pic>
      <p:pic>
        <p:nvPicPr>
          <p:cNvPr id="48" name="Picture 19" descr="Screen Clippi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6" y="4578033"/>
            <a:ext cx="1652798" cy="464035"/>
          </a:xfrm>
          <a:prstGeom prst="rect">
            <a:avLst/>
          </a:prstGeom>
        </p:spPr>
      </p:pic>
      <p:pic>
        <p:nvPicPr>
          <p:cNvPr id="49" name="Picture 20" descr="Screen Clippi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84" y="4785194"/>
            <a:ext cx="2139387" cy="430336"/>
          </a:xfrm>
          <a:prstGeom prst="rect">
            <a:avLst/>
          </a:prstGeom>
        </p:spPr>
      </p:pic>
      <p:pic>
        <p:nvPicPr>
          <p:cNvPr id="50" name="Picture 21" descr="Screen Clipping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31" y="2283588"/>
            <a:ext cx="1968575" cy="560781"/>
          </a:xfrm>
          <a:prstGeom prst="rect">
            <a:avLst/>
          </a:prstGeom>
        </p:spPr>
      </p:pic>
      <p:pic>
        <p:nvPicPr>
          <p:cNvPr id="51" name="Picture 22" descr="Screen Clippin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58" y="6200378"/>
            <a:ext cx="2118570" cy="532669"/>
          </a:xfrm>
          <a:prstGeom prst="rect">
            <a:avLst/>
          </a:prstGeom>
        </p:spPr>
      </p:pic>
      <p:pic>
        <p:nvPicPr>
          <p:cNvPr id="52" name="Picture 23" descr="Screen Clippi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45" y="2112178"/>
            <a:ext cx="854278" cy="670563"/>
          </a:xfrm>
          <a:prstGeom prst="rect">
            <a:avLst/>
          </a:prstGeom>
        </p:spPr>
      </p:pic>
      <p:pic>
        <p:nvPicPr>
          <p:cNvPr id="53" name="Picture 25" descr="Screen Clippi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67" y="4417701"/>
            <a:ext cx="809738" cy="990738"/>
          </a:xfrm>
          <a:prstGeom prst="rect">
            <a:avLst/>
          </a:prstGeom>
        </p:spPr>
      </p:pic>
      <p:pic>
        <p:nvPicPr>
          <p:cNvPr id="54" name="Picture 26" descr="Screen Clipping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32" y="4578033"/>
            <a:ext cx="1848108" cy="557291"/>
          </a:xfrm>
          <a:prstGeom prst="rect">
            <a:avLst/>
          </a:prstGeom>
        </p:spPr>
      </p:pic>
      <p:pic>
        <p:nvPicPr>
          <p:cNvPr id="55" name="Picture 27" descr="Screen Clippi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43" y="567976"/>
            <a:ext cx="1209844" cy="743054"/>
          </a:xfrm>
          <a:prstGeom prst="rect">
            <a:avLst/>
          </a:prstGeom>
        </p:spPr>
      </p:pic>
      <p:pic>
        <p:nvPicPr>
          <p:cNvPr id="56" name="Picture 28" descr="Screen Clipping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95" y="3975783"/>
            <a:ext cx="1356122" cy="651590"/>
          </a:xfrm>
          <a:prstGeom prst="rect">
            <a:avLst/>
          </a:prstGeom>
        </p:spPr>
      </p:pic>
      <p:pic>
        <p:nvPicPr>
          <p:cNvPr id="57" name="Picture 29" descr="Screen Clipping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19" y="2928654"/>
            <a:ext cx="2111092" cy="625036"/>
          </a:xfrm>
          <a:prstGeom prst="rect">
            <a:avLst/>
          </a:prstGeom>
        </p:spPr>
      </p:pic>
      <p:pic>
        <p:nvPicPr>
          <p:cNvPr id="58" name="Picture 30" descr="Screen Clipping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0" y="2322185"/>
            <a:ext cx="1926572" cy="490274"/>
          </a:xfrm>
          <a:prstGeom prst="rect">
            <a:avLst/>
          </a:prstGeom>
        </p:spPr>
      </p:pic>
      <p:pic>
        <p:nvPicPr>
          <p:cNvPr id="59" name="Picture 2" descr="Screen Clipping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4" y="2894880"/>
            <a:ext cx="1066949" cy="1071712"/>
          </a:xfrm>
          <a:prstGeom prst="rect">
            <a:avLst/>
          </a:prstGeom>
        </p:spPr>
      </p:pic>
      <p:pic>
        <p:nvPicPr>
          <p:cNvPr id="60" name="Picture 4" descr="Znalezione obrazy dla zapytania logo pge">
            <a:extLst>
              <a:ext uri="{FF2B5EF4-FFF2-40B4-BE49-F238E27FC236}">
                <a16:creationId xmlns:a16="http://schemas.microsoft.com/office/drawing/2014/main" id="{4F122077-D823-488F-B829-1EF76BA5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50" y="384714"/>
            <a:ext cx="2507372" cy="87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001">
            <a:extLst>
              <a:ext uri="{FF2B5EF4-FFF2-40B4-BE49-F238E27FC236}">
                <a16:creationId xmlns:a16="http://schemas.microsoft.com/office/drawing/2014/main" id="{BBA8793A-EFC0-4209-9F0C-99E8F809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11" y="1379534"/>
            <a:ext cx="1656094" cy="62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221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BB4B8E-4075-4614-9DAA-D70E0591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55</a:t>
            </a:fld>
            <a:endParaRPr lang="fi-FI"/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AF5D6AB5-07E6-447C-B3D9-B6CC86D649A0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E3A4B373-497F-4606-9E4E-C2CDC5D45064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404664"/>
            <a:ext cx="8037173" cy="3245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pl-PL" dirty="0"/>
              <a:t>Tworzymy zgrany zespół specjalistów branżowych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pl-PL" dirty="0"/>
              <a:t>Uczymy, szkolimy i zatrudniamy najlepszych i najmłodszych inżynierów</a:t>
            </a:r>
          </a:p>
          <a:p>
            <a:pPr marL="0" indent="0">
              <a:spcBef>
                <a:spcPct val="20000"/>
              </a:spcBef>
              <a:buNone/>
            </a:pPr>
            <a:endParaRPr lang="pl-PL" dirty="0"/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1278FAC5-0924-4F7C-8B22-EC0176060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5441" y="2226548"/>
            <a:ext cx="4844351" cy="3633263"/>
          </a:xfrm>
          <a:prstGeom prst="rect">
            <a:avLst/>
          </a:prstGeom>
        </p:spPr>
      </p:pic>
      <p:grpSp>
        <p:nvGrpSpPr>
          <p:cNvPr id="34" name="Group 85">
            <a:extLst>
              <a:ext uri="{FF2B5EF4-FFF2-40B4-BE49-F238E27FC236}">
                <a16:creationId xmlns:a16="http://schemas.microsoft.com/office/drawing/2014/main" id="{AF34731A-64D5-4717-A08B-80CECE1D06AB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35" name="Shape 6">
              <a:extLst>
                <a:ext uri="{FF2B5EF4-FFF2-40B4-BE49-F238E27FC236}">
                  <a16:creationId xmlns:a16="http://schemas.microsoft.com/office/drawing/2014/main" id="{10612046-FE48-45FF-BE84-33A78A290D89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7">
              <a:extLst>
                <a:ext uri="{FF2B5EF4-FFF2-40B4-BE49-F238E27FC236}">
                  <a16:creationId xmlns:a16="http://schemas.microsoft.com/office/drawing/2014/main" id="{4C78DF6B-AABB-4B10-A43D-86B7DB8EA146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8">
              <a:extLst>
                <a:ext uri="{FF2B5EF4-FFF2-40B4-BE49-F238E27FC236}">
                  <a16:creationId xmlns:a16="http://schemas.microsoft.com/office/drawing/2014/main" id="{602AC294-463E-42BB-A87D-609F5C179696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9">
              <a:extLst>
                <a:ext uri="{FF2B5EF4-FFF2-40B4-BE49-F238E27FC236}">
                  <a16:creationId xmlns:a16="http://schemas.microsoft.com/office/drawing/2014/main" id="{D4C01675-1165-4824-835F-04E36A6E4D2F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10">
              <a:extLst>
                <a:ext uri="{FF2B5EF4-FFF2-40B4-BE49-F238E27FC236}">
                  <a16:creationId xmlns:a16="http://schemas.microsoft.com/office/drawing/2014/main" id="{093CB63C-F7B3-4FB2-B487-0F54995ADE8C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11">
              <a:extLst>
                <a:ext uri="{FF2B5EF4-FFF2-40B4-BE49-F238E27FC236}">
                  <a16:creationId xmlns:a16="http://schemas.microsoft.com/office/drawing/2014/main" id="{13DDE5FF-5645-4F4C-A06D-EC33EBBB180E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1" name="Shape 12">
              <a:extLst>
                <a:ext uri="{FF2B5EF4-FFF2-40B4-BE49-F238E27FC236}">
                  <a16:creationId xmlns:a16="http://schemas.microsoft.com/office/drawing/2014/main" id="{59D60DDE-9D4C-439F-BC31-051583A9B3E8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2" name="Shape 13">
              <a:extLst>
                <a:ext uri="{FF2B5EF4-FFF2-40B4-BE49-F238E27FC236}">
                  <a16:creationId xmlns:a16="http://schemas.microsoft.com/office/drawing/2014/main" id="{25D6FEC4-2556-4D47-B9D9-4A404CA4977B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Shape 14">
              <a:extLst>
                <a:ext uri="{FF2B5EF4-FFF2-40B4-BE49-F238E27FC236}">
                  <a16:creationId xmlns:a16="http://schemas.microsoft.com/office/drawing/2014/main" id="{CB21DB8C-EAC4-4ABF-9365-EB0B17F3D239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Shape 94">
              <a:extLst>
                <a:ext uri="{FF2B5EF4-FFF2-40B4-BE49-F238E27FC236}">
                  <a16:creationId xmlns:a16="http://schemas.microsoft.com/office/drawing/2014/main" id="{FC92B039-EFE8-4B6D-BC21-3412E0A2D488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Shape 95">
              <a:extLst>
                <a:ext uri="{FF2B5EF4-FFF2-40B4-BE49-F238E27FC236}">
                  <a16:creationId xmlns:a16="http://schemas.microsoft.com/office/drawing/2014/main" id="{9F1D735B-006F-410D-94EA-7840A2ED9689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6" name="Shape 96">
              <a:extLst>
                <a:ext uri="{FF2B5EF4-FFF2-40B4-BE49-F238E27FC236}">
                  <a16:creationId xmlns:a16="http://schemas.microsoft.com/office/drawing/2014/main" id="{BAC1A23A-4C02-4445-A678-C65B75BFC043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7" name="Shape 97">
              <a:extLst>
                <a:ext uri="{FF2B5EF4-FFF2-40B4-BE49-F238E27FC236}">
                  <a16:creationId xmlns:a16="http://schemas.microsoft.com/office/drawing/2014/main" id="{39CC78E3-0DED-4D56-89B8-4986745E9585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Shape 19">
              <a:extLst>
                <a:ext uri="{FF2B5EF4-FFF2-40B4-BE49-F238E27FC236}">
                  <a16:creationId xmlns:a16="http://schemas.microsoft.com/office/drawing/2014/main" id="{8395D8A9-1357-41AF-B5F0-E918A806C218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656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BB4B8E-4075-4614-9DAA-D70E0591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439F1-FCCE-46DA-9925-D9C9D8A9FB11}" type="slidenum">
              <a:rPr lang="fi-FI" smtClean="0"/>
              <a:pPr>
                <a:defRPr/>
              </a:pPr>
              <a:t>56</a:t>
            </a:fld>
            <a:endParaRPr lang="fi-FI"/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AF5D6AB5-07E6-447C-B3D9-B6CC86D649A0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E3A4B373-497F-4606-9E4E-C2CDC5D45064}"/>
              </a:ext>
            </a:extLst>
          </p:cNvPr>
          <p:cNvSpPr txBox="1">
            <a:spLocks noChangeArrowheads="1"/>
          </p:cNvSpPr>
          <p:nvPr/>
        </p:nvSpPr>
        <p:spPr>
          <a:xfrm>
            <a:off x="179513" y="404664"/>
            <a:ext cx="6097624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pl-PL" sz="4000" dirty="0"/>
              <a:t>Dbamy o ciągłe podnoszenie kwalifikacji poprzez </a:t>
            </a:r>
            <a:r>
              <a:rPr lang="pl-PL" sz="4000"/>
              <a:t>udział </a:t>
            </a:r>
            <a:br>
              <a:rPr lang="pl-PL" sz="4000"/>
            </a:br>
            <a:r>
              <a:rPr lang="pl-PL" sz="4000"/>
              <a:t>w </a:t>
            </a:r>
            <a:r>
              <a:rPr lang="pl-PL" sz="4000" dirty="0"/>
              <a:t>konferencjach, sympozjach i imprezach branżowych</a:t>
            </a:r>
          </a:p>
          <a:p>
            <a:pPr marL="0" indent="0">
              <a:spcBef>
                <a:spcPct val="20000"/>
              </a:spcBef>
              <a:buNone/>
            </a:pPr>
            <a:endParaRPr lang="pl-PL" dirty="0"/>
          </a:p>
        </p:txBody>
      </p:sp>
      <p:grpSp>
        <p:nvGrpSpPr>
          <p:cNvPr id="34" name="Group 85">
            <a:extLst>
              <a:ext uri="{FF2B5EF4-FFF2-40B4-BE49-F238E27FC236}">
                <a16:creationId xmlns:a16="http://schemas.microsoft.com/office/drawing/2014/main" id="{AF34731A-64D5-4717-A08B-80CECE1D06AB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35" name="Shape 6">
              <a:extLst>
                <a:ext uri="{FF2B5EF4-FFF2-40B4-BE49-F238E27FC236}">
                  <a16:creationId xmlns:a16="http://schemas.microsoft.com/office/drawing/2014/main" id="{10612046-FE48-45FF-BE84-33A78A290D89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7">
              <a:extLst>
                <a:ext uri="{FF2B5EF4-FFF2-40B4-BE49-F238E27FC236}">
                  <a16:creationId xmlns:a16="http://schemas.microsoft.com/office/drawing/2014/main" id="{4C78DF6B-AABB-4B10-A43D-86B7DB8EA146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8">
              <a:extLst>
                <a:ext uri="{FF2B5EF4-FFF2-40B4-BE49-F238E27FC236}">
                  <a16:creationId xmlns:a16="http://schemas.microsoft.com/office/drawing/2014/main" id="{602AC294-463E-42BB-A87D-609F5C179696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9">
              <a:extLst>
                <a:ext uri="{FF2B5EF4-FFF2-40B4-BE49-F238E27FC236}">
                  <a16:creationId xmlns:a16="http://schemas.microsoft.com/office/drawing/2014/main" id="{D4C01675-1165-4824-835F-04E36A6E4D2F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10">
              <a:extLst>
                <a:ext uri="{FF2B5EF4-FFF2-40B4-BE49-F238E27FC236}">
                  <a16:creationId xmlns:a16="http://schemas.microsoft.com/office/drawing/2014/main" id="{093CB63C-F7B3-4FB2-B487-0F54995ADE8C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11">
              <a:extLst>
                <a:ext uri="{FF2B5EF4-FFF2-40B4-BE49-F238E27FC236}">
                  <a16:creationId xmlns:a16="http://schemas.microsoft.com/office/drawing/2014/main" id="{13DDE5FF-5645-4F4C-A06D-EC33EBBB180E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1" name="Shape 12">
              <a:extLst>
                <a:ext uri="{FF2B5EF4-FFF2-40B4-BE49-F238E27FC236}">
                  <a16:creationId xmlns:a16="http://schemas.microsoft.com/office/drawing/2014/main" id="{59D60DDE-9D4C-439F-BC31-051583A9B3E8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2" name="Shape 13">
              <a:extLst>
                <a:ext uri="{FF2B5EF4-FFF2-40B4-BE49-F238E27FC236}">
                  <a16:creationId xmlns:a16="http://schemas.microsoft.com/office/drawing/2014/main" id="{25D6FEC4-2556-4D47-B9D9-4A404CA4977B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Shape 14">
              <a:extLst>
                <a:ext uri="{FF2B5EF4-FFF2-40B4-BE49-F238E27FC236}">
                  <a16:creationId xmlns:a16="http://schemas.microsoft.com/office/drawing/2014/main" id="{CB21DB8C-EAC4-4ABF-9365-EB0B17F3D239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Shape 94">
              <a:extLst>
                <a:ext uri="{FF2B5EF4-FFF2-40B4-BE49-F238E27FC236}">
                  <a16:creationId xmlns:a16="http://schemas.microsoft.com/office/drawing/2014/main" id="{FC92B039-EFE8-4B6D-BC21-3412E0A2D488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Shape 95">
              <a:extLst>
                <a:ext uri="{FF2B5EF4-FFF2-40B4-BE49-F238E27FC236}">
                  <a16:creationId xmlns:a16="http://schemas.microsoft.com/office/drawing/2014/main" id="{9F1D735B-006F-410D-94EA-7840A2ED9689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6" name="Shape 96">
              <a:extLst>
                <a:ext uri="{FF2B5EF4-FFF2-40B4-BE49-F238E27FC236}">
                  <a16:creationId xmlns:a16="http://schemas.microsoft.com/office/drawing/2014/main" id="{BAC1A23A-4C02-4445-A678-C65B75BFC043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7" name="Shape 97">
              <a:extLst>
                <a:ext uri="{FF2B5EF4-FFF2-40B4-BE49-F238E27FC236}">
                  <a16:creationId xmlns:a16="http://schemas.microsoft.com/office/drawing/2014/main" id="{39CC78E3-0DED-4D56-89B8-4986745E9585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Shape 19">
              <a:extLst>
                <a:ext uri="{FF2B5EF4-FFF2-40B4-BE49-F238E27FC236}">
                  <a16:creationId xmlns:a16="http://schemas.microsoft.com/office/drawing/2014/main" id="{8395D8A9-1357-41AF-B5F0-E918A806C218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DD107EE7-187E-4824-B12A-15B92CB89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7298" y="2030931"/>
            <a:ext cx="5000637" cy="37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57</a:t>
            </a:fld>
            <a:endParaRPr lang="fi-FI"/>
          </a:p>
        </p:txBody>
      </p:sp>
      <p:sp>
        <p:nvSpPr>
          <p:cNvPr id="4" name="Título 1"/>
          <p:cNvSpPr>
            <a:spLocks noGrp="1"/>
          </p:cNvSpPr>
          <p:nvPr/>
        </p:nvSpPr>
        <p:spPr>
          <a:xfrm>
            <a:off x="395536" y="1052736"/>
            <a:ext cx="6984776" cy="3816424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014C28"/>
                </a:solidFill>
              </a:rPr>
              <a:t>Więcej informacji znajdziecie Państwo na naszej stronie,</a:t>
            </a:r>
          </a:p>
          <a:p>
            <a:r>
              <a:rPr lang="pl-PL" sz="1800" b="1" dirty="0">
                <a:solidFill>
                  <a:srgbClr val="014C28"/>
                </a:solidFill>
              </a:rPr>
              <a:t>www.3power.pl</a:t>
            </a:r>
            <a:br>
              <a:rPr lang="en-GB" sz="1800" dirty="0">
                <a:solidFill>
                  <a:srgbClr val="014C28"/>
                </a:solidFill>
              </a:rPr>
            </a:br>
            <a:r>
              <a:rPr lang="pl-PL" sz="1800" dirty="0">
                <a:solidFill>
                  <a:srgbClr val="014C28"/>
                </a:solidFill>
              </a:rPr>
              <a:t>na wszelkie pytanie chętnie odpowiemy</a:t>
            </a:r>
          </a:p>
          <a:p>
            <a:r>
              <a:rPr lang="pl-PL" sz="1800" dirty="0">
                <a:solidFill>
                  <a:srgbClr val="014C28"/>
                </a:solidFill>
              </a:rPr>
              <a:t> telefonicznie pod numerem: </a:t>
            </a:r>
          </a:p>
          <a:p>
            <a:r>
              <a:rPr lang="en-GB" sz="1800" dirty="0">
                <a:solidFill>
                  <a:srgbClr val="014C28"/>
                </a:solidFill>
              </a:rPr>
              <a:t>+</a:t>
            </a:r>
            <a:r>
              <a:rPr lang="pl-PL" sz="1800" dirty="0">
                <a:solidFill>
                  <a:srgbClr val="014C28"/>
                </a:solidFill>
              </a:rPr>
              <a:t>48 </a:t>
            </a:r>
            <a:r>
              <a:rPr lang="en-GB" sz="1800" dirty="0">
                <a:solidFill>
                  <a:srgbClr val="014C28"/>
                </a:solidFill>
              </a:rPr>
              <a:t>604 381 548</a:t>
            </a:r>
            <a:endParaRPr lang="pl-PL" sz="1800" dirty="0">
              <a:solidFill>
                <a:srgbClr val="014C28"/>
              </a:solidFill>
            </a:endParaRPr>
          </a:p>
          <a:p>
            <a:r>
              <a:rPr lang="pl-PL" sz="1800" dirty="0">
                <a:solidFill>
                  <a:srgbClr val="014C28"/>
                </a:solidFill>
              </a:rPr>
              <a:t>+48 </a:t>
            </a:r>
            <a:r>
              <a:rPr lang="en-GB" sz="1800" dirty="0">
                <a:solidFill>
                  <a:srgbClr val="014C28"/>
                </a:solidFill>
              </a:rPr>
              <a:t>791 310 696</a:t>
            </a:r>
            <a:endParaRPr lang="pl-PL" sz="1800" dirty="0">
              <a:solidFill>
                <a:srgbClr val="014C28"/>
              </a:solidFill>
            </a:endParaRPr>
          </a:p>
          <a:p>
            <a:r>
              <a:rPr lang="pl-PL" sz="1800" dirty="0">
                <a:solidFill>
                  <a:srgbClr val="014C28"/>
                </a:solidFill>
              </a:rPr>
              <a:t>lub przez </a:t>
            </a:r>
            <a:r>
              <a:rPr lang="en-GB" sz="1800" dirty="0">
                <a:solidFill>
                  <a:srgbClr val="014C28"/>
                </a:solidFill>
              </a:rPr>
              <a:t>email</a:t>
            </a:r>
            <a:r>
              <a:rPr lang="pl-PL" sz="1800" dirty="0">
                <a:solidFill>
                  <a:srgbClr val="014C28"/>
                </a:solidFill>
              </a:rPr>
              <a:t>:</a:t>
            </a:r>
          </a:p>
          <a:p>
            <a:r>
              <a:rPr lang="en-GB" sz="1800" dirty="0">
                <a:solidFill>
                  <a:srgbClr val="014C28"/>
                </a:solidFill>
              </a:rPr>
              <a:t> biuro@3power.pl</a:t>
            </a:r>
          </a:p>
        </p:txBody>
      </p:sp>
      <p:sp>
        <p:nvSpPr>
          <p:cNvPr id="6" name="Rectángulo 3"/>
          <p:cNvSpPr/>
          <p:nvPr/>
        </p:nvSpPr>
        <p:spPr>
          <a:xfrm>
            <a:off x="558180" y="5423706"/>
            <a:ext cx="4445868" cy="8002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rgbClr val="014C28"/>
              </a:solidFill>
            </a:endParaRPr>
          </a:p>
          <a:p>
            <a:r>
              <a:rPr lang="pl-PL" sz="1200" dirty="0">
                <a:solidFill>
                  <a:srgbClr val="014C28"/>
                </a:solidFill>
              </a:rPr>
              <a:t>3POWER Sp. z o.o. Sp. k. – 54-210 Wrocław – ul. </a:t>
            </a:r>
            <a:r>
              <a:rPr lang="pl-PL" sz="1200" dirty="0" err="1">
                <a:solidFill>
                  <a:srgbClr val="014C28"/>
                </a:solidFill>
              </a:rPr>
              <a:t>Kwiska</a:t>
            </a:r>
            <a:r>
              <a:rPr lang="pl-PL" sz="1200" dirty="0">
                <a:solidFill>
                  <a:srgbClr val="014C28"/>
                </a:solidFill>
              </a:rPr>
              <a:t> 5/7</a:t>
            </a:r>
            <a:endParaRPr lang="en-GB" sz="1200" dirty="0">
              <a:solidFill>
                <a:srgbClr val="014C28"/>
              </a:solidFill>
            </a:endParaRPr>
          </a:p>
          <a:p>
            <a:r>
              <a:rPr lang="en-GB" sz="1200" dirty="0">
                <a:solidFill>
                  <a:srgbClr val="014C28"/>
                </a:solidFill>
              </a:rPr>
              <a:t>Web: www.</a:t>
            </a:r>
            <a:r>
              <a:rPr lang="pl-PL" sz="1200" dirty="0">
                <a:solidFill>
                  <a:srgbClr val="014C28"/>
                </a:solidFill>
              </a:rPr>
              <a:t>3power.pl</a:t>
            </a:r>
            <a:endParaRPr lang="en-GB" sz="1200" dirty="0">
              <a:solidFill>
                <a:srgbClr val="014C28"/>
              </a:solidFill>
            </a:endParaRPr>
          </a:p>
          <a:p>
            <a:r>
              <a:rPr lang="en-GB" sz="1000" dirty="0"/>
              <a:t>  </a:t>
            </a:r>
          </a:p>
        </p:txBody>
      </p:sp>
      <p:grpSp>
        <p:nvGrpSpPr>
          <p:cNvPr id="9" name="Group 85">
            <a:extLst>
              <a:ext uri="{FF2B5EF4-FFF2-40B4-BE49-F238E27FC236}">
                <a16:creationId xmlns:a16="http://schemas.microsoft.com/office/drawing/2014/main" id="{B7927FAC-4527-44B0-8ED0-CE067FD53BE5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69A17C03-9B2C-482F-81C0-7654E5C59ED3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7">
              <a:extLst>
                <a:ext uri="{FF2B5EF4-FFF2-40B4-BE49-F238E27FC236}">
                  <a16:creationId xmlns:a16="http://schemas.microsoft.com/office/drawing/2014/main" id="{5460E8B4-3E42-4B43-B06F-53B0F4957B8B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2678ABB0-9D29-49D0-9461-F35B511F4108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650A2CEE-F99C-43EB-B2C7-0396792CA801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207C596-5F9E-4A6C-B0EE-A47DA9896353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1">
              <a:extLst>
                <a:ext uri="{FF2B5EF4-FFF2-40B4-BE49-F238E27FC236}">
                  <a16:creationId xmlns:a16="http://schemas.microsoft.com/office/drawing/2014/main" id="{F97AAFA7-A559-4921-ADB3-2EBDA16DFC77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906A5FEE-345E-40A9-B64A-2FC6B32B7C16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6A77512E-A4D5-4229-B71D-8A3B6683B062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4FC6DFE1-4091-4007-A39C-4CDF319A660D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94">
              <a:extLst>
                <a:ext uri="{FF2B5EF4-FFF2-40B4-BE49-F238E27FC236}">
                  <a16:creationId xmlns:a16="http://schemas.microsoft.com/office/drawing/2014/main" id="{A6B95260-CA23-434D-A94E-031D3288E183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5">
              <a:extLst>
                <a:ext uri="{FF2B5EF4-FFF2-40B4-BE49-F238E27FC236}">
                  <a16:creationId xmlns:a16="http://schemas.microsoft.com/office/drawing/2014/main" id="{F17D45A3-9BFF-4CCD-B57B-7EE594AF5341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6">
              <a:extLst>
                <a:ext uri="{FF2B5EF4-FFF2-40B4-BE49-F238E27FC236}">
                  <a16:creationId xmlns:a16="http://schemas.microsoft.com/office/drawing/2014/main" id="{2DE6CA41-4154-46D8-B942-AE39C6B8A0F8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91F71FE3-3653-478E-81AB-F1DCF4B8B0A5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19">
              <a:extLst>
                <a:ext uri="{FF2B5EF4-FFF2-40B4-BE49-F238E27FC236}">
                  <a16:creationId xmlns:a16="http://schemas.microsoft.com/office/drawing/2014/main" id="{A43F8E8E-6A9C-488B-B17B-BD41E6BA5BF2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3ECD4399-F426-4495-86E6-D2D88E168979}"/>
              </a:ext>
            </a:extLst>
          </p:cNvPr>
          <p:cNvSpPr txBox="1">
            <a:spLocks noChangeArrowheads="1"/>
          </p:cNvSpPr>
          <p:nvPr/>
        </p:nvSpPr>
        <p:spPr>
          <a:xfrm>
            <a:off x="622329" y="6453336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732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0194" y="1680798"/>
            <a:ext cx="6120680" cy="1163216"/>
          </a:xfrm>
        </p:spPr>
        <p:txBody>
          <a:bodyPr>
            <a:normAutofit fontScale="90000"/>
          </a:bodyPr>
          <a:lstStyle/>
          <a:p>
            <a:r>
              <a:rPr lang="pl-PL" dirty="0"/>
              <a:t>Zapraszamy do kontaktu !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58</a:t>
            </a:fld>
            <a:endParaRPr lang="fi-FI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20194" y="476672"/>
            <a:ext cx="6050632" cy="116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i="1" dirty="0"/>
              <a:t>Dziękujemy za uwagę…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86" y="4730156"/>
            <a:ext cx="1933808" cy="438627"/>
          </a:xfrm>
          <a:prstGeom prst="rect">
            <a:avLst/>
          </a:prstGeom>
        </p:spPr>
      </p:pic>
      <p:grpSp>
        <p:nvGrpSpPr>
          <p:cNvPr id="10" name="Group 85">
            <a:extLst>
              <a:ext uri="{FF2B5EF4-FFF2-40B4-BE49-F238E27FC236}">
                <a16:creationId xmlns:a16="http://schemas.microsoft.com/office/drawing/2014/main" id="{CA1AA9BD-3813-4296-A374-5A6759877B76}"/>
              </a:ext>
            </a:extLst>
          </p:cNvPr>
          <p:cNvGrpSpPr/>
          <p:nvPr/>
        </p:nvGrpSpPr>
        <p:grpSpPr>
          <a:xfrm>
            <a:off x="1627175" y="2929344"/>
            <a:ext cx="4824536" cy="1132584"/>
            <a:chOff x="0" y="0"/>
            <a:chExt cx="4981966" cy="1142136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2E220C97-A8AA-4B76-A1D4-A152A179AB4F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1C6433A9-9422-4AFF-A4F3-3DB0F0A2CAD3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681B0840-4AC4-4CA8-B7C0-FDBE6A88D1B1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02023AF6-1972-46EC-86B4-79F45266AFE6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081BD5ED-5F16-451A-9ECE-AEB5C6A76E3D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0B8C1F62-5A24-434C-AFF2-6A16E3F0094E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CC818C3B-718A-460D-9342-124CF4DCF884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A58922E5-1CEA-41AF-9D7B-A946A80C994D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88A3DAE6-4400-42F5-926F-F2CC70FACD82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Shape 94">
              <a:extLst>
                <a:ext uri="{FF2B5EF4-FFF2-40B4-BE49-F238E27FC236}">
                  <a16:creationId xmlns:a16="http://schemas.microsoft.com/office/drawing/2014/main" id="{C9282D3A-45B8-49F3-9218-9100EC43D11B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95">
              <a:extLst>
                <a:ext uri="{FF2B5EF4-FFF2-40B4-BE49-F238E27FC236}">
                  <a16:creationId xmlns:a16="http://schemas.microsoft.com/office/drawing/2014/main" id="{1460B502-ED58-4E43-9E45-D41F4F043A91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Shape 96">
              <a:extLst>
                <a:ext uri="{FF2B5EF4-FFF2-40B4-BE49-F238E27FC236}">
                  <a16:creationId xmlns:a16="http://schemas.microsoft.com/office/drawing/2014/main" id="{48AED101-96A6-486B-BD10-EF626945B6DD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D19B44D7-AF27-4297-920B-DAEC772D4B11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5B807B30-E9B1-492D-9ACD-10E4B3EBC914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26" name="Picture 6" descr="logo">
            <a:extLst>
              <a:ext uri="{FF2B5EF4-FFF2-40B4-BE49-F238E27FC236}">
                <a16:creationId xmlns:a16="http://schemas.microsoft.com/office/drawing/2014/main" id="{7C0F1608-C20E-47CA-9929-556FDC01C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47" y="4706720"/>
            <a:ext cx="1286132" cy="4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D2BAF3BD-FB63-4AF4-8255-FD86B5567439}"/>
              </a:ext>
            </a:extLst>
          </p:cNvPr>
          <p:cNvSpPr txBox="1">
            <a:spLocks noChangeArrowheads="1"/>
          </p:cNvSpPr>
          <p:nvPr/>
        </p:nvSpPr>
        <p:spPr>
          <a:xfrm>
            <a:off x="622329" y="6453336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08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E20F9ADB-1705-46EC-8323-212690820BF1}" type="slidenum">
              <a:rPr lang="fi-FI" altLang="fi-FI" smtClean="0">
                <a:solidFill>
                  <a:srgbClr val="DDDDDD"/>
                </a:solidFill>
              </a:rPr>
              <a:pPr eaLnBrk="1" hangingPunct="1"/>
              <a:t>6</a:t>
            </a:fld>
            <a:endParaRPr lang="fi-FI" altLang="fi-FI">
              <a:solidFill>
                <a:srgbClr val="DDDDDD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0" t="35838" b="6384"/>
          <a:stretch>
            <a:fillRect/>
          </a:stretch>
        </p:blipFill>
        <p:spPr bwMode="auto">
          <a:xfrm>
            <a:off x="4717256" y="1138361"/>
            <a:ext cx="3671888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85">
            <a:extLst>
              <a:ext uri="{FF2B5EF4-FFF2-40B4-BE49-F238E27FC236}">
                <a16:creationId xmlns:a16="http://schemas.microsoft.com/office/drawing/2014/main" id="{72BF61D6-ECFA-4C43-93EB-98F70ABEEBA0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29" name="Shape 6">
              <a:extLst>
                <a:ext uri="{FF2B5EF4-FFF2-40B4-BE49-F238E27FC236}">
                  <a16:creationId xmlns:a16="http://schemas.microsoft.com/office/drawing/2014/main" id="{4884A396-7C44-4ED7-8167-85D9E890BDD7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Shape 7">
              <a:extLst>
                <a:ext uri="{FF2B5EF4-FFF2-40B4-BE49-F238E27FC236}">
                  <a16:creationId xmlns:a16="http://schemas.microsoft.com/office/drawing/2014/main" id="{7BFD44C4-44C0-4283-BA43-5744723B1064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8">
              <a:extLst>
                <a:ext uri="{FF2B5EF4-FFF2-40B4-BE49-F238E27FC236}">
                  <a16:creationId xmlns:a16="http://schemas.microsoft.com/office/drawing/2014/main" id="{E279E173-C98E-4AE0-9BE2-0838DF267294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9">
              <a:extLst>
                <a:ext uri="{FF2B5EF4-FFF2-40B4-BE49-F238E27FC236}">
                  <a16:creationId xmlns:a16="http://schemas.microsoft.com/office/drawing/2014/main" id="{32B26C08-2A8C-4713-B477-3A5AB7425940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10">
              <a:extLst>
                <a:ext uri="{FF2B5EF4-FFF2-40B4-BE49-F238E27FC236}">
                  <a16:creationId xmlns:a16="http://schemas.microsoft.com/office/drawing/2014/main" id="{AA442448-53EE-423D-878D-48571993A9BB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11">
              <a:extLst>
                <a:ext uri="{FF2B5EF4-FFF2-40B4-BE49-F238E27FC236}">
                  <a16:creationId xmlns:a16="http://schemas.microsoft.com/office/drawing/2014/main" id="{2436EB19-F036-4F90-9B03-4791A3C2C071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12">
              <a:extLst>
                <a:ext uri="{FF2B5EF4-FFF2-40B4-BE49-F238E27FC236}">
                  <a16:creationId xmlns:a16="http://schemas.microsoft.com/office/drawing/2014/main" id="{78094EBD-3DE5-4FDD-98B0-983F691EF99E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13">
              <a:extLst>
                <a:ext uri="{FF2B5EF4-FFF2-40B4-BE49-F238E27FC236}">
                  <a16:creationId xmlns:a16="http://schemas.microsoft.com/office/drawing/2014/main" id="{9C452D93-D67F-415A-B24E-0CD605DC8E6B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14">
              <a:extLst>
                <a:ext uri="{FF2B5EF4-FFF2-40B4-BE49-F238E27FC236}">
                  <a16:creationId xmlns:a16="http://schemas.microsoft.com/office/drawing/2014/main" id="{A4B0066E-55C3-4482-B5D4-CE6539112EAE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94">
              <a:extLst>
                <a:ext uri="{FF2B5EF4-FFF2-40B4-BE49-F238E27FC236}">
                  <a16:creationId xmlns:a16="http://schemas.microsoft.com/office/drawing/2014/main" id="{BAA8F202-08FF-40D8-8B0C-3761404EF27C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95">
              <a:extLst>
                <a:ext uri="{FF2B5EF4-FFF2-40B4-BE49-F238E27FC236}">
                  <a16:creationId xmlns:a16="http://schemas.microsoft.com/office/drawing/2014/main" id="{FB12EF10-7607-4875-9463-88837ED474D6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96">
              <a:extLst>
                <a:ext uri="{FF2B5EF4-FFF2-40B4-BE49-F238E27FC236}">
                  <a16:creationId xmlns:a16="http://schemas.microsoft.com/office/drawing/2014/main" id="{7F847DF8-AE0A-4D6F-9F39-1BCB0ACCDF6B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1" name="Shape 97">
              <a:extLst>
                <a:ext uri="{FF2B5EF4-FFF2-40B4-BE49-F238E27FC236}">
                  <a16:creationId xmlns:a16="http://schemas.microsoft.com/office/drawing/2014/main" id="{DBE84868-18B9-43C4-ACDC-35F0F60AD1E7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2" name="Shape 19">
              <a:extLst>
                <a:ext uri="{FF2B5EF4-FFF2-40B4-BE49-F238E27FC236}">
                  <a16:creationId xmlns:a16="http://schemas.microsoft.com/office/drawing/2014/main" id="{78AF0D49-7152-4C1A-A80C-6AA098201D2A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557E87F8-3AEF-4EDD-AA87-9B63E2BF5F23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17F3388-6F6C-48AE-8456-C1ECA06D08BF}"/>
              </a:ext>
            </a:extLst>
          </p:cNvPr>
          <p:cNvSpPr txBox="1">
            <a:spLocks/>
          </p:cNvSpPr>
          <p:nvPr/>
        </p:nvSpPr>
        <p:spPr>
          <a:xfrm>
            <a:off x="463782" y="30488"/>
            <a:ext cx="6846172" cy="7343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Metodologia realizacji projektów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1BBBC46-2E5C-4B6C-94FB-616D31A5F6FE}"/>
              </a:ext>
            </a:extLst>
          </p:cNvPr>
          <p:cNvSpPr txBox="1">
            <a:spLocks/>
          </p:cNvSpPr>
          <p:nvPr/>
        </p:nvSpPr>
        <p:spPr>
          <a:xfrm>
            <a:off x="251520" y="1057523"/>
            <a:ext cx="4608514" cy="4171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Analizy, studia wykonalności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Obliczenia technologii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Schematy i diagramy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Planowanie wstępne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 model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Obliczenia wytrzymałościowe</a:t>
            </a:r>
          </a:p>
          <a:p>
            <a:pPr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Dokumentacja wykonawcza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Zarządzanie dostawami</a:t>
            </a:r>
          </a:p>
          <a:p>
            <a:pPr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Nadzór nad montażem i rozruchem u Klienta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424101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E1521655-1874-4126-96B4-67CF0316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1827" y="4866535"/>
            <a:ext cx="4622973" cy="365125"/>
          </a:xfrm>
        </p:spPr>
        <p:txBody>
          <a:bodyPr/>
          <a:lstStyle/>
          <a:p>
            <a:r>
              <a:rPr lang="pl-PL" sz="2000" b="1" dirty="0">
                <a:solidFill>
                  <a:schemeClr val="tx1"/>
                </a:solidFill>
              </a:rPr>
              <a:t>FINLAND</a:t>
            </a:r>
            <a:endParaRPr lang="fi-FI" sz="2000" b="1" dirty="0">
              <a:solidFill>
                <a:schemeClr val="tx1"/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7AB387D-AEBE-4DF5-A7B3-0029AAD8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7</a:t>
            </a:fld>
            <a:endParaRPr lang="fi-FI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2D8E3AF-035C-4C17-8F03-D446D01C8B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7" y="3490938"/>
            <a:ext cx="5714408" cy="1296144"/>
          </a:xfrm>
          <a:prstGeom prst="rect">
            <a:avLst/>
          </a:prstGeom>
        </p:spPr>
      </p:pic>
      <p:grpSp>
        <p:nvGrpSpPr>
          <p:cNvPr id="5" name="Group 85">
            <a:extLst>
              <a:ext uri="{FF2B5EF4-FFF2-40B4-BE49-F238E27FC236}">
                <a16:creationId xmlns:a16="http://schemas.microsoft.com/office/drawing/2014/main" id="{7CEE0F39-FB39-4B17-9D74-EF197EAFD984}"/>
              </a:ext>
            </a:extLst>
          </p:cNvPr>
          <p:cNvGrpSpPr/>
          <p:nvPr/>
        </p:nvGrpSpPr>
        <p:grpSpPr>
          <a:xfrm>
            <a:off x="1199497" y="1302716"/>
            <a:ext cx="5501498" cy="1529990"/>
            <a:chOff x="0" y="0"/>
            <a:chExt cx="4981966" cy="1142136"/>
          </a:xfrm>
        </p:grpSpPr>
        <p:sp>
          <p:nvSpPr>
            <p:cNvPr id="6" name="Shape 6">
              <a:extLst>
                <a:ext uri="{FF2B5EF4-FFF2-40B4-BE49-F238E27FC236}">
                  <a16:creationId xmlns:a16="http://schemas.microsoft.com/office/drawing/2014/main" id="{2A8F78EF-1DDE-4062-9F2E-B4505294FCD3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Shape 7">
              <a:extLst>
                <a:ext uri="{FF2B5EF4-FFF2-40B4-BE49-F238E27FC236}">
                  <a16:creationId xmlns:a16="http://schemas.microsoft.com/office/drawing/2014/main" id="{A70BCA55-76A7-4E56-9BFB-8A0D0A10A924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Shape 8">
              <a:extLst>
                <a:ext uri="{FF2B5EF4-FFF2-40B4-BE49-F238E27FC236}">
                  <a16:creationId xmlns:a16="http://schemas.microsoft.com/office/drawing/2014/main" id="{5FB338CB-D20E-464A-A3AB-6179ABE269B6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Shape 9">
              <a:extLst>
                <a:ext uri="{FF2B5EF4-FFF2-40B4-BE49-F238E27FC236}">
                  <a16:creationId xmlns:a16="http://schemas.microsoft.com/office/drawing/2014/main" id="{9E453B83-8F91-4F2C-BFAA-C6F25517C025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10">
              <a:extLst>
                <a:ext uri="{FF2B5EF4-FFF2-40B4-BE49-F238E27FC236}">
                  <a16:creationId xmlns:a16="http://schemas.microsoft.com/office/drawing/2014/main" id="{C558FFA2-202D-40D3-91A3-EA61F04D539D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11">
              <a:extLst>
                <a:ext uri="{FF2B5EF4-FFF2-40B4-BE49-F238E27FC236}">
                  <a16:creationId xmlns:a16="http://schemas.microsoft.com/office/drawing/2014/main" id="{8B387DA2-FEB8-4E52-86FD-868B00D58F61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12">
              <a:extLst>
                <a:ext uri="{FF2B5EF4-FFF2-40B4-BE49-F238E27FC236}">
                  <a16:creationId xmlns:a16="http://schemas.microsoft.com/office/drawing/2014/main" id="{418F799D-342A-4995-B15F-702133AA4484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3">
              <a:extLst>
                <a:ext uri="{FF2B5EF4-FFF2-40B4-BE49-F238E27FC236}">
                  <a16:creationId xmlns:a16="http://schemas.microsoft.com/office/drawing/2014/main" id="{243CA15F-09EF-4EDF-B3F2-F64414B54BAC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4">
              <a:extLst>
                <a:ext uri="{FF2B5EF4-FFF2-40B4-BE49-F238E27FC236}">
                  <a16:creationId xmlns:a16="http://schemas.microsoft.com/office/drawing/2014/main" id="{688FDE6A-08C0-45AF-B9EB-26802857B106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94">
              <a:extLst>
                <a:ext uri="{FF2B5EF4-FFF2-40B4-BE49-F238E27FC236}">
                  <a16:creationId xmlns:a16="http://schemas.microsoft.com/office/drawing/2014/main" id="{713D479D-A1D8-45A4-AF95-8E2ADEF7019C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95">
              <a:extLst>
                <a:ext uri="{FF2B5EF4-FFF2-40B4-BE49-F238E27FC236}">
                  <a16:creationId xmlns:a16="http://schemas.microsoft.com/office/drawing/2014/main" id="{1DE08F8C-D143-4668-A521-2AE053A4B11C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96">
              <a:extLst>
                <a:ext uri="{FF2B5EF4-FFF2-40B4-BE49-F238E27FC236}">
                  <a16:creationId xmlns:a16="http://schemas.microsoft.com/office/drawing/2014/main" id="{ECD0E577-0A91-4FE5-A878-E21F9EDBF375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97">
              <a:extLst>
                <a:ext uri="{FF2B5EF4-FFF2-40B4-BE49-F238E27FC236}">
                  <a16:creationId xmlns:a16="http://schemas.microsoft.com/office/drawing/2014/main" id="{D3C857A7-6EE4-4947-B1AA-5857FB4348A8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Shape 19">
              <a:extLst>
                <a:ext uri="{FF2B5EF4-FFF2-40B4-BE49-F238E27FC236}">
                  <a16:creationId xmlns:a16="http://schemas.microsoft.com/office/drawing/2014/main" id="{AB45E306-51EF-4914-A17D-7E7701EC8770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0" name="Rectangle 2">
            <a:extLst>
              <a:ext uri="{FF2B5EF4-FFF2-40B4-BE49-F238E27FC236}">
                <a16:creationId xmlns:a16="http://schemas.microsoft.com/office/drawing/2014/main" id="{01D936D2-9A45-46E6-9417-DD2BF2CFF8FB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1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/>
          <a:srcRect r="5022"/>
          <a:stretch/>
        </p:blipFill>
        <p:spPr bwMode="auto">
          <a:xfrm>
            <a:off x="6188264" y="993719"/>
            <a:ext cx="250689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/>
          <a:srcRect t="-988" r="15224" b="988"/>
          <a:stretch/>
        </p:blipFill>
        <p:spPr bwMode="auto">
          <a:xfrm>
            <a:off x="6468199" y="3207068"/>
            <a:ext cx="1749558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55252"/>
            <a:ext cx="1821490" cy="12038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08A5E6BD-E259-4084-AEEF-4A87A851A05C}" type="slidenum">
              <a:rPr lang="fi-FI" altLang="fi-FI" smtClean="0">
                <a:solidFill>
                  <a:srgbClr val="DDDDDD"/>
                </a:solidFill>
              </a:rPr>
              <a:pPr eaLnBrk="1" hangingPunct="1"/>
              <a:t>8</a:t>
            </a:fld>
            <a:endParaRPr lang="fi-FI" altLang="fi-FI">
              <a:solidFill>
                <a:srgbClr val="DDDDDD"/>
              </a:solidFill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81B86A1-E3B9-4052-AAA5-3D8580A583B2}"/>
              </a:ext>
            </a:extLst>
          </p:cNvPr>
          <p:cNvSpPr txBox="1">
            <a:spLocks/>
          </p:cNvSpPr>
          <p:nvPr/>
        </p:nvSpPr>
        <p:spPr>
          <a:xfrm>
            <a:off x="277203" y="1230538"/>
            <a:ext cx="7560840" cy="1824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Kluczowe kompetencje:</a:t>
            </a:r>
          </a:p>
          <a:p>
            <a:pPr marL="361950" indent="-361950"/>
            <a:r>
              <a:rPr lang="pl-PL" altLang="fi-FI" sz="1700" dirty="0">
                <a:latin typeface="Arial" panose="020B0604020202020204" pitchFamily="34" charset="0"/>
                <a:cs typeface="Arial" panose="020B0604020202020204" pitchFamily="34" charset="0"/>
              </a:rPr>
              <a:t>Systemy transportu materiałów sypkich w elektrowniach         zawodowych na paliwa stałe</a:t>
            </a:r>
          </a:p>
          <a:p>
            <a:pPr marL="361950" indent="-361950"/>
            <a:r>
              <a:rPr lang="pl-PL" altLang="fi-FI" sz="1700" dirty="0">
                <a:latin typeface="Arial" panose="020B0604020202020204" pitchFamily="34" charset="0"/>
                <a:cs typeface="Arial" panose="020B0604020202020204" pitchFamily="34" charset="0"/>
              </a:rPr>
              <a:t>Projektowanie i dostawy kompletnych instalacji</a:t>
            </a:r>
            <a:endParaRPr lang="fi-FI" altLang="fi-FI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014608B-ED77-450B-8F2E-B0CE8B490164}"/>
              </a:ext>
            </a:extLst>
          </p:cNvPr>
          <p:cNvSpPr txBox="1">
            <a:spLocks/>
          </p:cNvSpPr>
          <p:nvPr/>
        </p:nvSpPr>
        <p:spPr>
          <a:xfrm>
            <a:off x="277203" y="3551629"/>
            <a:ext cx="5894831" cy="18240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Główne obszary działania:</a:t>
            </a:r>
          </a:p>
          <a:p>
            <a:pPr marL="361950" indent="-361950"/>
            <a:r>
              <a:rPr lang="pl-PL" altLang="fi-FI" sz="17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dennego i żużla</a:t>
            </a:r>
          </a:p>
          <a:p>
            <a:pPr marL="361950" indent="-361950"/>
            <a:r>
              <a:rPr lang="pl-PL" altLang="fi-FI" sz="1700" dirty="0">
                <a:latin typeface="Arial" panose="020B0604020202020204" pitchFamily="34" charset="0"/>
                <a:cs typeface="Arial" panose="020B0604020202020204" pitchFamily="34" charset="0"/>
              </a:rPr>
              <a:t>Systemy odprowadzania popiołu lotnego</a:t>
            </a:r>
          </a:p>
          <a:p>
            <a:pPr marL="361950" indent="-361950"/>
            <a:r>
              <a:rPr lang="pl-PL" altLang="fi-FI" sz="1700" dirty="0">
                <a:latin typeface="Arial" panose="020B0604020202020204" pitchFamily="34" charset="0"/>
                <a:cs typeface="Arial" panose="020B0604020202020204" pitchFamily="34" charset="0"/>
              </a:rPr>
              <a:t>Dozowanie </a:t>
            </a:r>
            <a:r>
              <a:rPr lang="pl-PL" altLang="fi-FI" sz="1700" dirty="0" err="1">
                <a:latin typeface="Arial" panose="020B0604020202020204" pitchFamily="34" charset="0"/>
                <a:cs typeface="Arial" panose="020B0604020202020204" pitchFamily="34" charset="0"/>
              </a:rPr>
              <a:t>addytywów</a:t>
            </a:r>
            <a:r>
              <a:rPr lang="pl-PL" altLang="fi-FI" sz="1700" dirty="0">
                <a:latin typeface="Arial" panose="020B0604020202020204" pitchFamily="34" charset="0"/>
                <a:cs typeface="Arial" panose="020B0604020202020204" pitchFamily="34" charset="0"/>
              </a:rPr>
              <a:t>, np. sorbenty, węgle i inerty</a:t>
            </a:r>
          </a:p>
          <a:p>
            <a:pPr marL="361950" indent="-361950"/>
            <a:r>
              <a:rPr lang="pl-PL" altLang="fi-FI" sz="1700" dirty="0" err="1">
                <a:latin typeface="Arial" panose="020B0604020202020204" pitchFamily="34" charset="0"/>
                <a:cs typeface="Arial" panose="020B0604020202020204" pitchFamily="34" charset="0"/>
              </a:rPr>
              <a:t>Przykotłowe</a:t>
            </a:r>
            <a:r>
              <a:rPr lang="pl-PL" altLang="fi-FI" sz="1700" dirty="0">
                <a:latin typeface="Arial" panose="020B0604020202020204" pitchFamily="34" charset="0"/>
                <a:cs typeface="Arial" panose="020B0604020202020204" pitchFamily="34" charset="0"/>
              </a:rPr>
              <a:t> układy nawęglania</a:t>
            </a:r>
            <a:endParaRPr lang="fi-FI" altLang="fi-FI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CDD5117-0E02-4055-9127-D654FA1137F1}"/>
              </a:ext>
            </a:extLst>
          </p:cNvPr>
          <p:cNvSpPr txBox="1">
            <a:spLocks/>
          </p:cNvSpPr>
          <p:nvPr/>
        </p:nvSpPr>
        <p:spPr>
          <a:xfrm>
            <a:off x="277203" y="119109"/>
            <a:ext cx="2736304" cy="6756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F9A2DF82-EE65-43F1-9937-C29991AAC115}"/>
              </a:ext>
            </a:extLst>
          </p:cNvPr>
          <p:cNvSpPr txBox="1">
            <a:spLocks noChangeArrowheads="1"/>
          </p:cNvSpPr>
          <p:nvPr/>
        </p:nvSpPr>
        <p:spPr>
          <a:xfrm>
            <a:off x="595229" y="6472994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85">
            <a:extLst>
              <a:ext uri="{FF2B5EF4-FFF2-40B4-BE49-F238E27FC236}">
                <a16:creationId xmlns:a16="http://schemas.microsoft.com/office/drawing/2014/main" id="{F7D3B71E-91B6-44A4-81EF-B1275D34EE9F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41" name="Shape 6">
              <a:extLst>
                <a:ext uri="{FF2B5EF4-FFF2-40B4-BE49-F238E27FC236}">
                  <a16:creationId xmlns:a16="http://schemas.microsoft.com/office/drawing/2014/main" id="{8DCF7CA6-8275-491C-AA62-4C6A2F9979E7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2" name="Shape 7">
              <a:extLst>
                <a:ext uri="{FF2B5EF4-FFF2-40B4-BE49-F238E27FC236}">
                  <a16:creationId xmlns:a16="http://schemas.microsoft.com/office/drawing/2014/main" id="{0D81C5DA-094D-4C34-997E-662D51A2B893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Shape 8">
              <a:extLst>
                <a:ext uri="{FF2B5EF4-FFF2-40B4-BE49-F238E27FC236}">
                  <a16:creationId xmlns:a16="http://schemas.microsoft.com/office/drawing/2014/main" id="{301A9D6E-1181-4F67-B3E1-5AF7EE147DAE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Shape 9">
              <a:extLst>
                <a:ext uri="{FF2B5EF4-FFF2-40B4-BE49-F238E27FC236}">
                  <a16:creationId xmlns:a16="http://schemas.microsoft.com/office/drawing/2014/main" id="{5B84DC82-9558-4885-B7E9-E7E3FFD27D2F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Shape 10">
              <a:extLst>
                <a:ext uri="{FF2B5EF4-FFF2-40B4-BE49-F238E27FC236}">
                  <a16:creationId xmlns:a16="http://schemas.microsoft.com/office/drawing/2014/main" id="{AF237356-9943-4426-B5BB-D5102A78ADAD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6" name="Shape 11">
              <a:extLst>
                <a:ext uri="{FF2B5EF4-FFF2-40B4-BE49-F238E27FC236}">
                  <a16:creationId xmlns:a16="http://schemas.microsoft.com/office/drawing/2014/main" id="{697F32C8-699D-400D-BD3C-0CC35DF866CB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7" name="Shape 12">
              <a:extLst>
                <a:ext uri="{FF2B5EF4-FFF2-40B4-BE49-F238E27FC236}">
                  <a16:creationId xmlns:a16="http://schemas.microsoft.com/office/drawing/2014/main" id="{9028A0FA-3447-4908-BBBC-9C40E609373B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Shape 13">
              <a:extLst>
                <a:ext uri="{FF2B5EF4-FFF2-40B4-BE49-F238E27FC236}">
                  <a16:creationId xmlns:a16="http://schemas.microsoft.com/office/drawing/2014/main" id="{7C489A3C-F1D3-42B3-B562-A5AA28EB077F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9" name="Shape 14">
              <a:extLst>
                <a:ext uri="{FF2B5EF4-FFF2-40B4-BE49-F238E27FC236}">
                  <a16:creationId xmlns:a16="http://schemas.microsoft.com/office/drawing/2014/main" id="{301DD45E-4F51-4337-BE5F-77E859C897BF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0" name="Shape 94">
              <a:extLst>
                <a:ext uri="{FF2B5EF4-FFF2-40B4-BE49-F238E27FC236}">
                  <a16:creationId xmlns:a16="http://schemas.microsoft.com/office/drawing/2014/main" id="{2B68EC85-E1A2-4565-9FA8-EAF0BFD13B3E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1" name="Shape 95">
              <a:extLst>
                <a:ext uri="{FF2B5EF4-FFF2-40B4-BE49-F238E27FC236}">
                  <a16:creationId xmlns:a16="http://schemas.microsoft.com/office/drawing/2014/main" id="{11AE460D-F880-48A4-B3B8-02301B173A89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2" name="Shape 96">
              <a:extLst>
                <a:ext uri="{FF2B5EF4-FFF2-40B4-BE49-F238E27FC236}">
                  <a16:creationId xmlns:a16="http://schemas.microsoft.com/office/drawing/2014/main" id="{FE064AE0-E6F5-4360-88C8-B16927C354A0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3" name="Shape 97">
              <a:extLst>
                <a:ext uri="{FF2B5EF4-FFF2-40B4-BE49-F238E27FC236}">
                  <a16:creationId xmlns:a16="http://schemas.microsoft.com/office/drawing/2014/main" id="{A57C1069-74FF-4B35-ADC8-E017D36DD20F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4" name="Shape 19">
              <a:extLst>
                <a:ext uri="{FF2B5EF4-FFF2-40B4-BE49-F238E27FC236}">
                  <a16:creationId xmlns:a16="http://schemas.microsoft.com/office/drawing/2014/main" id="{A76651C7-8242-4398-8B7A-FB286FD2CC96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8712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a 32"/>
          <p:cNvGrpSpPr/>
          <p:nvPr/>
        </p:nvGrpSpPr>
        <p:grpSpPr>
          <a:xfrm>
            <a:off x="213117" y="946284"/>
            <a:ext cx="8560225" cy="5148891"/>
            <a:chOff x="59220" y="1372001"/>
            <a:chExt cx="9312057" cy="5450067"/>
          </a:xfrm>
        </p:grpSpPr>
        <p:pic>
          <p:nvPicPr>
            <p:cNvPr id="2" name="Kuva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62" r="345"/>
            <a:stretch/>
          </p:blipFill>
          <p:spPr>
            <a:xfrm>
              <a:off x="59220" y="1372001"/>
              <a:ext cx="9093325" cy="543813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3" name="Pyöristetty suorakulmio 2"/>
            <p:cNvSpPr/>
            <p:nvPr/>
          </p:nvSpPr>
          <p:spPr>
            <a:xfrm>
              <a:off x="5842946" y="2581285"/>
              <a:ext cx="955101" cy="27453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l-PL" sz="800" dirty="0"/>
                <a:t>Zasobnik węgla</a:t>
              </a:r>
              <a:endParaRPr lang="fi-FI" sz="800" dirty="0"/>
            </a:p>
          </p:txBody>
        </p:sp>
        <p:cxnSp>
          <p:nvCxnSpPr>
            <p:cNvPr id="5" name="Suora nuoliyhdysviiva 4"/>
            <p:cNvCxnSpPr>
              <a:cxnSpLocks/>
              <a:stCxn id="3" idx="3"/>
            </p:cNvCxnSpPr>
            <p:nvPr/>
          </p:nvCxnSpPr>
          <p:spPr>
            <a:xfrm>
              <a:off x="6798048" y="2718555"/>
              <a:ext cx="552808" cy="5513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yöristetty suorakulmio 12"/>
            <p:cNvSpPr/>
            <p:nvPr/>
          </p:nvSpPr>
          <p:spPr>
            <a:xfrm>
              <a:off x="8388423" y="4710031"/>
              <a:ext cx="661885" cy="31085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Zasobnik paliwa</a:t>
              </a:r>
              <a:endParaRPr lang="fi-FI" sz="800" dirty="0"/>
            </a:p>
          </p:txBody>
        </p:sp>
        <p:cxnSp>
          <p:nvCxnSpPr>
            <p:cNvPr id="15" name="Suora nuoliyhdysviiva 14"/>
            <p:cNvCxnSpPr>
              <a:stCxn id="13" idx="0"/>
            </p:cNvCxnSpPr>
            <p:nvPr/>
          </p:nvCxnSpPr>
          <p:spPr>
            <a:xfrm flipH="1" flipV="1">
              <a:off x="8510758" y="4133967"/>
              <a:ext cx="208608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Pyöristetty suorakulmio 21"/>
            <p:cNvSpPr/>
            <p:nvPr/>
          </p:nvSpPr>
          <p:spPr>
            <a:xfrm>
              <a:off x="5868144" y="1901719"/>
              <a:ext cx="1863801" cy="21602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l-PL" sz="800" dirty="0"/>
                <a:t>Przenośniki zgrzebłowe</a:t>
              </a:r>
              <a:endParaRPr lang="fi-FI" sz="800" dirty="0"/>
            </a:p>
          </p:txBody>
        </p:sp>
        <p:cxnSp>
          <p:nvCxnSpPr>
            <p:cNvPr id="24" name="Suora nuoliyhdysviiva 23"/>
            <p:cNvCxnSpPr>
              <a:stCxn id="22" idx="3"/>
            </p:cNvCxnSpPr>
            <p:nvPr/>
          </p:nvCxnSpPr>
          <p:spPr>
            <a:xfrm>
              <a:off x="7731945" y="2009731"/>
              <a:ext cx="359544" cy="3780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uora nuoliyhdysviiva 26"/>
            <p:cNvCxnSpPr>
              <a:stCxn id="22" idx="3"/>
            </p:cNvCxnSpPr>
            <p:nvPr/>
          </p:nvCxnSpPr>
          <p:spPr>
            <a:xfrm>
              <a:off x="7731945" y="2009731"/>
              <a:ext cx="503560" cy="16921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yöristetty suorakulmio 34"/>
            <p:cNvSpPr/>
            <p:nvPr/>
          </p:nvSpPr>
          <p:spPr>
            <a:xfrm>
              <a:off x="5842947" y="2214656"/>
              <a:ext cx="1156984" cy="296233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l-PL" sz="800" dirty="0"/>
                <a:t>Rozdzielacze i zsypy</a:t>
              </a:r>
              <a:endParaRPr lang="fi-FI" sz="800" dirty="0"/>
            </a:p>
          </p:txBody>
        </p:sp>
        <p:cxnSp>
          <p:nvCxnSpPr>
            <p:cNvPr id="52" name="Suora nuoliyhdysviiva 51"/>
            <p:cNvCxnSpPr>
              <a:stCxn id="35" idx="3"/>
            </p:cNvCxnSpPr>
            <p:nvPr/>
          </p:nvCxnSpPr>
          <p:spPr>
            <a:xfrm>
              <a:off x="6999931" y="2362773"/>
              <a:ext cx="499622" cy="6193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Pyöristetty suorakulmio 58"/>
            <p:cNvSpPr/>
            <p:nvPr/>
          </p:nvSpPr>
          <p:spPr>
            <a:xfrm>
              <a:off x="8091489" y="1603869"/>
              <a:ext cx="1008112" cy="33925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Rozdzielacz obrotowy</a:t>
              </a:r>
              <a:endParaRPr lang="fi-FI" sz="800" dirty="0"/>
            </a:p>
          </p:txBody>
        </p:sp>
        <p:cxnSp>
          <p:nvCxnSpPr>
            <p:cNvPr id="61" name="Suora nuoliyhdysviiva 60"/>
            <p:cNvCxnSpPr>
              <a:stCxn id="59" idx="2"/>
            </p:cNvCxnSpPr>
            <p:nvPr/>
          </p:nvCxnSpPr>
          <p:spPr>
            <a:xfrm>
              <a:off x="8595545" y="1943127"/>
              <a:ext cx="0" cy="185347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Pyöristetty suorakulmio 62"/>
            <p:cNvSpPr/>
            <p:nvPr/>
          </p:nvSpPr>
          <p:spPr>
            <a:xfrm>
              <a:off x="8040824" y="5505835"/>
              <a:ext cx="1330453" cy="38234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Ślimakowy wygarniacz popiołu z silosu</a:t>
              </a:r>
              <a:endParaRPr lang="fi-FI" sz="800" dirty="0"/>
            </a:p>
          </p:txBody>
        </p:sp>
        <p:cxnSp>
          <p:nvCxnSpPr>
            <p:cNvPr id="65" name="Suora nuoliyhdysviiva 64"/>
            <p:cNvCxnSpPr>
              <a:cxnSpLocks/>
              <a:stCxn id="63" idx="0"/>
            </p:cNvCxnSpPr>
            <p:nvPr/>
          </p:nvCxnSpPr>
          <p:spPr>
            <a:xfrm flipH="1" flipV="1">
              <a:off x="8163498" y="4708605"/>
              <a:ext cx="542552" cy="797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Pyöristetty suorakulmio 67"/>
            <p:cNvSpPr/>
            <p:nvPr/>
          </p:nvSpPr>
          <p:spPr>
            <a:xfrm>
              <a:off x="7350856" y="5142079"/>
              <a:ext cx="1159902" cy="26944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Przenośnik śrubowy</a:t>
              </a:r>
              <a:endParaRPr lang="fi-FI" sz="800" dirty="0"/>
            </a:p>
          </p:txBody>
        </p:sp>
        <p:cxnSp>
          <p:nvCxnSpPr>
            <p:cNvPr id="70" name="Suora nuoliyhdysviiva 69"/>
            <p:cNvCxnSpPr>
              <a:cxnSpLocks/>
              <a:stCxn id="68" idx="0"/>
            </p:cNvCxnSpPr>
            <p:nvPr/>
          </p:nvCxnSpPr>
          <p:spPr>
            <a:xfrm flipH="1" flipV="1">
              <a:off x="7890919" y="4708603"/>
              <a:ext cx="39888" cy="4334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Pyöristetty suorakulmio 73"/>
            <p:cNvSpPr/>
            <p:nvPr/>
          </p:nvSpPr>
          <p:spPr>
            <a:xfrm>
              <a:off x="7555960" y="6278824"/>
              <a:ext cx="1152127" cy="21602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Podajnik paliwa</a:t>
              </a:r>
              <a:endParaRPr lang="fi-FI" sz="800" dirty="0"/>
            </a:p>
          </p:txBody>
        </p:sp>
        <p:cxnSp>
          <p:nvCxnSpPr>
            <p:cNvPr id="76" name="Suora nuoliyhdysviiva 75"/>
            <p:cNvCxnSpPr>
              <a:stCxn id="74" idx="1"/>
            </p:cNvCxnSpPr>
            <p:nvPr/>
          </p:nvCxnSpPr>
          <p:spPr>
            <a:xfrm flipH="1" flipV="1">
              <a:off x="6853874" y="4727741"/>
              <a:ext cx="702086" cy="16590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Pyöristetty suorakulmio 78"/>
            <p:cNvSpPr/>
            <p:nvPr/>
          </p:nvSpPr>
          <p:spPr>
            <a:xfrm>
              <a:off x="4469385" y="5505836"/>
              <a:ext cx="720080" cy="21602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Waga</a:t>
              </a:r>
              <a:endParaRPr lang="fi-FI" sz="800" dirty="0"/>
            </a:p>
          </p:txBody>
        </p:sp>
        <p:cxnSp>
          <p:nvCxnSpPr>
            <p:cNvPr id="81" name="Suora nuoliyhdysviiva 80"/>
            <p:cNvCxnSpPr>
              <a:stCxn id="79" idx="3"/>
            </p:cNvCxnSpPr>
            <p:nvPr/>
          </p:nvCxnSpPr>
          <p:spPr>
            <a:xfrm flipV="1">
              <a:off x="5189465" y="4710031"/>
              <a:ext cx="1101824" cy="9038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Pyöristetty suorakulmio 84"/>
            <p:cNvSpPr/>
            <p:nvPr/>
          </p:nvSpPr>
          <p:spPr>
            <a:xfrm>
              <a:off x="4170743" y="5764573"/>
              <a:ext cx="984241" cy="26361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Podajniki pomiarowe</a:t>
              </a:r>
              <a:endParaRPr lang="fi-FI" sz="800" dirty="0"/>
            </a:p>
          </p:txBody>
        </p:sp>
        <p:cxnSp>
          <p:nvCxnSpPr>
            <p:cNvPr id="87" name="Suora nuoliyhdysviiva 86"/>
            <p:cNvCxnSpPr>
              <a:stCxn id="85" idx="3"/>
            </p:cNvCxnSpPr>
            <p:nvPr/>
          </p:nvCxnSpPr>
          <p:spPr>
            <a:xfrm flipV="1">
              <a:off x="5154984" y="4843980"/>
              <a:ext cx="1136025" cy="10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Pyöristetty suorakulmio 93"/>
            <p:cNvSpPr/>
            <p:nvPr/>
          </p:nvSpPr>
          <p:spPr>
            <a:xfrm>
              <a:off x="4148007" y="6097304"/>
              <a:ext cx="1040377" cy="28641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Podajnik celkowy</a:t>
              </a:r>
              <a:endParaRPr lang="fi-FI" sz="800" dirty="0"/>
            </a:p>
          </p:txBody>
        </p:sp>
        <p:cxnSp>
          <p:nvCxnSpPr>
            <p:cNvPr id="96" name="Suora nuoliyhdysviiva 95"/>
            <p:cNvCxnSpPr>
              <a:cxnSpLocks/>
              <a:stCxn id="94" idx="3"/>
            </p:cNvCxnSpPr>
            <p:nvPr/>
          </p:nvCxnSpPr>
          <p:spPr>
            <a:xfrm flipV="1">
              <a:off x="5188385" y="4963456"/>
              <a:ext cx="984377" cy="12770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Pyöristetty suorakulmio 100"/>
            <p:cNvSpPr/>
            <p:nvPr/>
          </p:nvSpPr>
          <p:spPr>
            <a:xfrm>
              <a:off x="6371565" y="6546196"/>
              <a:ext cx="783820" cy="27587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Zsyp paliwa</a:t>
              </a:r>
              <a:endParaRPr lang="fi-FI" sz="800" dirty="0"/>
            </a:p>
          </p:txBody>
        </p:sp>
        <p:cxnSp>
          <p:nvCxnSpPr>
            <p:cNvPr id="103" name="Suora nuoliyhdysviiva 102"/>
            <p:cNvCxnSpPr/>
            <p:nvPr/>
          </p:nvCxnSpPr>
          <p:spPr>
            <a:xfrm flipH="1" flipV="1">
              <a:off x="6435305" y="5142079"/>
              <a:ext cx="362744" cy="13811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Pyöristetty suorakulmio 108"/>
            <p:cNvSpPr/>
            <p:nvPr/>
          </p:nvSpPr>
          <p:spPr>
            <a:xfrm>
              <a:off x="5868144" y="6129782"/>
              <a:ext cx="678456" cy="31401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Zasuwa nożowa</a:t>
              </a:r>
              <a:endParaRPr lang="fi-FI" sz="800" dirty="0"/>
            </a:p>
          </p:txBody>
        </p:sp>
        <p:cxnSp>
          <p:nvCxnSpPr>
            <p:cNvPr id="111" name="Suora nuoliyhdysviiva 110"/>
            <p:cNvCxnSpPr>
              <a:cxnSpLocks/>
              <a:stCxn id="109" idx="0"/>
            </p:cNvCxnSpPr>
            <p:nvPr/>
          </p:nvCxnSpPr>
          <p:spPr>
            <a:xfrm flipV="1">
              <a:off x="6207372" y="4808373"/>
              <a:ext cx="159557" cy="13214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Pyöristetty suorakulmio 149"/>
            <p:cNvSpPr/>
            <p:nvPr/>
          </p:nvSpPr>
          <p:spPr>
            <a:xfrm>
              <a:off x="250018" y="5862158"/>
              <a:ext cx="979046" cy="31401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Wentylator spalin</a:t>
              </a:r>
              <a:endParaRPr lang="fi-FI" sz="800" dirty="0"/>
            </a:p>
          </p:txBody>
        </p:sp>
        <p:sp>
          <p:nvSpPr>
            <p:cNvPr id="151" name="Pyöristetty suorakulmio 150"/>
            <p:cNvSpPr/>
            <p:nvPr/>
          </p:nvSpPr>
          <p:spPr>
            <a:xfrm>
              <a:off x="1495377" y="6048727"/>
              <a:ext cx="979046" cy="31401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Rozładunek suchy</a:t>
              </a:r>
              <a:endParaRPr lang="fi-FI" sz="800" dirty="0"/>
            </a:p>
          </p:txBody>
        </p:sp>
        <p:sp>
          <p:nvSpPr>
            <p:cNvPr id="152" name="Pyöristetty suorakulmio 151"/>
            <p:cNvSpPr/>
            <p:nvPr/>
          </p:nvSpPr>
          <p:spPr>
            <a:xfrm>
              <a:off x="1466752" y="3086762"/>
              <a:ext cx="1017015" cy="29962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Silos pop. lotnego</a:t>
              </a:r>
              <a:endParaRPr lang="fi-FI" sz="800" dirty="0"/>
            </a:p>
          </p:txBody>
        </p:sp>
        <p:sp>
          <p:nvSpPr>
            <p:cNvPr id="153" name="Pyöristetty suorakulmio 152"/>
            <p:cNvSpPr/>
            <p:nvPr/>
          </p:nvSpPr>
          <p:spPr>
            <a:xfrm>
              <a:off x="2925910" y="2639801"/>
              <a:ext cx="792088" cy="21602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800" dirty="0"/>
                <a:t>Ele</a:t>
              </a:r>
              <a:r>
                <a:rPr lang="pl-PL" sz="800" dirty="0" err="1"/>
                <a:t>ktrofiltr</a:t>
              </a:r>
              <a:endParaRPr lang="fi-FI" sz="800" dirty="0"/>
            </a:p>
          </p:txBody>
        </p:sp>
        <p:sp>
          <p:nvSpPr>
            <p:cNvPr id="154" name="Pyöristetty suorakulmio 153"/>
            <p:cNvSpPr/>
            <p:nvPr/>
          </p:nvSpPr>
          <p:spPr>
            <a:xfrm>
              <a:off x="1538761" y="1511079"/>
              <a:ext cx="576064" cy="21602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Komin</a:t>
              </a:r>
              <a:endParaRPr lang="fi-FI" sz="800" dirty="0"/>
            </a:p>
          </p:txBody>
        </p:sp>
        <p:cxnSp>
          <p:nvCxnSpPr>
            <p:cNvPr id="156" name="Suora nuoliyhdysviiva 155"/>
            <p:cNvCxnSpPr>
              <a:stCxn id="153" idx="2"/>
            </p:cNvCxnSpPr>
            <p:nvPr/>
          </p:nvCxnSpPr>
          <p:spPr>
            <a:xfrm>
              <a:off x="3321954" y="2855825"/>
              <a:ext cx="396044" cy="6310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uora nuoliyhdysviiva 158"/>
            <p:cNvCxnSpPr>
              <a:stCxn id="152" idx="2"/>
            </p:cNvCxnSpPr>
            <p:nvPr/>
          </p:nvCxnSpPr>
          <p:spPr>
            <a:xfrm>
              <a:off x="1975260" y="3386387"/>
              <a:ext cx="643621" cy="6755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uora nuoliyhdysviiva 163"/>
            <p:cNvCxnSpPr>
              <a:cxnSpLocks/>
              <a:stCxn id="150" idx="3"/>
            </p:cNvCxnSpPr>
            <p:nvPr/>
          </p:nvCxnSpPr>
          <p:spPr>
            <a:xfrm flipV="1">
              <a:off x="1229064" y="4952053"/>
              <a:ext cx="1029777" cy="10671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uora nuoliyhdysviiva 167"/>
            <p:cNvCxnSpPr>
              <a:stCxn id="154" idx="1"/>
            </p:cNvCxnSpPr>
            <p:nvPr/>
          </p:nvCxnSpPr>
          <p:spPr>
            <a:xfrm flipH="1">
              <a:off x="890689" y="1619091"/>
              <a:ext cx="648072" cy="5796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Pyöristetty suorakulmio 169"/>
            <p:cNvSpPr/>
            <p:nvPr/>
          </p:nvSpPr>
          <p:spPr>
            <a:xfrm>
              <a:off x="7474559" y="6509646"/>
              <a:ext cx="1265002" cy="27922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Przenośnik zgrzebłowy</a:t>
              </a:r>
              <a:endParaRPr lang="fi-FI" sz="800" dirty="0"/>
            </a:p>
          </p:txBody>
        </p:sp>
        <p:cxnSp>
          <p:nvCxnSpPr>
            <p:cNvPr id="173" name="Suora nuoliyhdysviiva 172"/>
            <p:cNvCxnSpPr>
              <a:cxnSpLocks/>
              <a:stCxn id="170" idx="1"/>
            </p:cNvCxnSpPr>
            <p:nvPr/>
          </p:nvCxnSpPr>
          <p:spPr>
            <a:xfrm flipH="1" flipV="1">
              <a:off x="6991058" y="5963221"/>
              <a:ext cx="483501" cy="6860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Pyöristetty suorakulmio 174"/>
            <p:cNvSpPr/>
            <p:nvPr/>
          </p:nvSpPr>
          <p:spPr>
            <a:xfrm>
              <a:off x="8163497" y="5970171"/>
              <a:ext cx="576064" cy="21602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Sito</a:t>
              </a:r>
              <a:endParaRPr lang="fi-FI" sz="800" dirty="0"/>
            </a:p>
          </p:txBody>
        </p:sp>
        <p:cxnSp>
          <p:nvCxnSpPr>
            <p:cNvPr id="177" name="Suora nuoliyhdysviiva 176"/>
            <p:cNvCxnSpPr>
              <a:stCxn id="175" idx="1"/>
            </p:cNvCxnSpPr>
            <p:nvPr/>
          </p:nvCxnSpPr>
          <p:spPr>
            <a:xfrm flipH="1" flipV="1">
              <a:off x="7731945" y="5940671"/>
              <a:ext cx="431552" cy="1375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Pyöristetty suorakulmio 179"/>
            <p:cNvSpPr/>
            <p:nvPr/>
          </p:nvSpPr>
          <p:spPr>
            <a:xfrm>
              <a:off x="4891163" y="6476849"/>
              <a:ext cx="1327817" cy="34521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Chłodzone przenośniki śrubowe</a:t>
              </a:r>
              <a:endParaRPr lang="fi-FI" sz="800" dirty="0"/>
            </a:p>
          </p:txBody>
        </p:sp>
        <p:cxnSp>
          <p:nvCxnSpPr>
            <p:cNvPr id="186" name="Suora nuoliyhdysviiva 185"/>
            <p:cNvCxnSpPr>
              <a:cxnSpLocks/>
              <a:stCxn id="180" idx="0"/>
            </p:cNvCxnSpPr>
            <p:nvPr/>
          </p:nvCxnSpPr>
          <p:spPr>
            <a:xfrm flipV="1">
              <a:off x="5555071" y="5613851"/>
              <a:ext cx="449143" cy="8629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Pyöristetty suorakulmio 189"/>
            <p:cNvSpPr/>
            <p:nvPr/>
          </p:nvSpPr>
          <p:spPr>
            <a:xfrm>
              <a:off x="2619606" y="6078183"/>
              <a:ext cx="979046" cy="31401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Rozładunek mokry</a:t>
              </a:r>
              <a:endParaRPr lang="fi-FI" sz="800" dirty="0"/>
            </a:p>
          </p:txBody>
        </p:sp>
        <p:cxnSp>
          <p:nvCxnSpPr>
            <p:cNvPr id="192" name="Suora nuoliyhdysviiva 191"/>
            <p:cNvCxnSpPr>
              <a:cxnSpLocks/>
              <a:stCxn id="151" idx="0"/>
            </p:cNvCxnSpPr>
            <p:nvPr/>
          </p:nvCxnSpPr>
          <p:spPr>
            <a:xfrm flipV="1">
              <a:off x="1984899" y="5189381"/>
              <a:ext cx="662605" cy="8593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uora nuoliyhdysviiva 194"/>
            <p:cNvCxnSpPr/>
            <p:nvPr/>
          </p:nvCxnSpPr>
          <p:spPr>
            <a:xfrm flipH="1" flipV="1">
              <a:off x="2762897" y="5195501"/>
              <a:ext cx="315711" cy="8826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Pyöristetty suorakulmio 196"/>
            <p:cNvSpPr/>
            <p:nvPr/>
          </p:nvSpPr>
          <p:spPr>
            <a:xfrm>
              <a:off x="1466754" y="2765126"/>
              <a:ext cx="945104" cy="21602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Filtr workowy</a:t>
              </a:r>
              <a:endParaRPr lang="fi-FI" sz="800" dirty="0"/>
            </a:p>
          </p:txBody>
        </p:sp>
        <p:cxnSp>
          <p:nvCxnSpPr>
            <p:cNvPr id="199" name="Suora nuoliyhdysviiva 198"/>
            <p:cNvCxnSpPr>
              <a:stCxn id="197" idx="3"/>
            </p:cNvCxnSpPr>
            <p:nvPr/>
          </p:nvCxnSpPr>
          <p:spPr>
            <a:xfrm>
              <a:off x="2411858" y="2873138"/>
              <a:ext cx="351039" cy="8510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Pyöristetty suorakulmio 201"/>
            <p:cNvSpPr/>
            <p:nvPr/>
          </p:nvSpPr>
          <p:spPr>
            <a:xfrm>
              <a:off x="3490331" y="6401634"/>
              <a:ext cx="979046" cy="31401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800" dirty="0"/>
                <a:t>Pompy popiołowe</a:t>
              </a:r>
              <a:endParaRPr lang="fi-FI" sz="800" dirty="0"/>
            </a:p>
          </p:txBody>
        </p:sp>
        <p:cxnSp>
          <p:nvCxnSpPr>
            <p:cNvPr id="204" name="Suora nuoliyhdysviiva 203"/>
            <p:cNvCxnSpPr>
              <a:stCxn id="202" idx="0"/>
            </p:cNvCxnSpPr>
            <p:nvPr/>
          </p:nvCxnSpPr>
          <p:spPr>
            <a:xfrm flipV="1">
              <a:off x="3979854" y="5411525"/>
              <a:ext cx="18147" cy="9901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Pyöristetty suorakulmio 207"/>
            <p:cNvSpPr/>
            <p:nvPr/>
          </p:nvSpPr>
          <p:spPr>
            <a:xfrm>
              <a:off x="5842946" y="2954165"/>
              <a:ext cx="764487" cy="28327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l-PL" sz="800" dirty="0"/>
                <a:t>Silos piasku</a:t>
              </a:r>
              <a:endParaRPr lang="fi-FI" sz="800" dirty="0"/>
            </a:p>
          </p:txBody>
        </p:sp>
        <p:cxnSp>
          <p:nvCxnSpPr>
            <p:cNvPr id="210" name="Suora nuoliyhdysviiva 209"/>
            <p:cNvCxnSpPr/>
            <p:nvPr/>
          </p:nvCxnSpPr>
          <p:spPr>
            <a:xfrm>
              <a:off x="6616677" y="3129427"/>
              <a:ext cx="394692" cy="5947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Otsikko 1"/>
          <p:cNvSpPr txBox="1">
            <a:spLocks/>
          </p:cNvSpPr>
          <p:nvPr/>
        </p:nvSpPr>
        <p:spPr>
          <a:xfrm>
            <a:off x="24252" y="234081"/>
            <a:ext cx="5881600" cy="5431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Obszary aktywności w energetyce</a:t>
            </a:r>
            <a:endParaRPr lang="fi-FI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ymbol zastępczy numeru slajdu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14E6-9C70-4063-A857-983CBDE31C99}" type="slidenum">
              <a:rPr lang="fi-FI" smtClean="0"/>
              <a:t>9</a:t>
            </a:fld>
            <a:endParaRPr lang="fi-FI"/>
          </a:p>
        </p:txBody>
      </p:sp>
      <p:grpSp>
        <p:nvGrpSpPr>
          <p:cNvPr id="84" name="Group 85">
            <a:extLst>
              <a:ext uri="{FF2B5EF4-FFF2-40B4-BE49-F238E27FC236}">
                <a16:creationId xmlns:a16="http://schemas.microsoft.com/office/drawing/2014/main" id="{9945E31A-3E0C-4770-B013-30AAD0F3F821}"/>
              </a:ext>
            </a:extLst>
          </p:cNvPr>
          <p:cNvGrpSpPr/>
          <p:nvPr/>
        </p:nvGrpSpPr>
        <p:grpSpPr>
          <a:xfrm>
            <a:off x="7210905" y="160743"/>
            <a:ext cx="1728194" cy="432348"/>
            <a:chOff x="0" y="0"/>
            <a:chExt cx="4981966" cy="1142136"/>
          </a:xfrm>
        </p:grpSpPr>
        <p:sp>
          <p:nvSpPr>
            <p:cNvPr id="86" name="Shape 6">
              <a:extLst>
                <a:ext uri="{FF2B5EF4-FFF2-40B4-BE49-F238E27FC236}">
                  <a16:creationId xmlns:a16="http://schemas.microsoft.com/office/drawing/2014/main" id="{0B81D72D-43B9-4319-8CBD-378B9CA7985A}"/>
                </a:ext>
              </a:extLst>
            </p:cNvPr>
            <p:cNvSpPr/>
            <p:nvPr/>
          </p:nvSpPr>
          <p:spPr>
            <a:xfrm>
              <a:off x="1420120" y="286793"/>
              <a:ext cx="335661" cy="553923"/>
            </a:xfrm>
            <a:custGeom>
              <a:avLst/>
              <a:gdLst/>
              <a:ahLst/>
              <a:cxnLst/>
              <a:rect l="0" t="0" r="0" b="0"/>
              <a:pathLst>
                <a:path w="335661" h="553923">
                  <a:moveTo>
                    <a:pt x="0" y="0"/>
                  </a:moveTo>
                  <a:lnTo>
                    <a:pt x="335661" y="0"/>
                  </a:lnTo>
                  <a:lnTo>
                    <a:pt x="335661" y="119113"/>
                  </a:lnTo>
                  <a:lnTo>
                    <a:pt x="225349" y="119113"/>
                  </a:lnTo>
                  <a:lnTo>
                    <a:pt x="225349" y="238595"/>
                  </a:lnTo>
                  <a:lnTo>
                    <a:pt x="335661" y="238595"/>
                  </a:lnTo>
                  <a:lnTo>
                    <a:pt x="335661" y="359194"/>
                  </a:lnTo>
                  <a:lnTo>
                    <a:pt x="225349" y="359194"/>
                  </a:lnTo>
                  <a:lnTo>
                    <a:pt x="225349" y="553923"/>
                  </a:lnTo>
                  <a:lnTo>
                    <a:pt x="0" y="55392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8" name="Shape 7">
              <a:extLst>
                <a:ext uri="{FF2B5EF4-FFF2-40B4-BE49-F238E27FC236}">
                  <a16:creationId xmlns:a16="http://schemas.microsoft.com/office/drawing/2014/main" id="{116FFBE4-8D37-4F09-9C75-EFA0012E4C36}"/>
                </a:ext>
              </a:extLst>
            </p:cNvPr>
            <p:cNvSpPr/>
            <p:nvPr/>
          </p:nvSpPr>
          <p:spPr>
            <a:xfrm>
              <a:off x="1755781" y="286793"/>
              <a:ext cx="356883" cy="359194"/>
            </a:xfrm>
            <a:custGeom>
              <a:avLst/>
              <a:gdLst/>
              <a:ahLst/>
              <a:cxnLst/>
              <a:rect l="0" t="0" r="0" b="0"/>
              <a:pathLst>
                <a:path w="356883" h="359194">
                  <a:moveTo>
                    <a:pt x="0" y="0"/>
                  </a:moveTo>
                  <a:lnTo>
                    <a:pt x="99302" y="0"/>
                  </a:lnTo>
                  <a:cubicBezTo>
                    <a:pt x="181623" y="0"/>
                    <a:pt x="245135" y="15672"/>
                    <a:pt x="289852" y="47003"/>
                  </a:cubicBezTo>
                  <a:cubicBezTo>
                    <a:pt x="334531" y="78334"/>
                    <a:pt x="356883" y="122606"/>
                    <a:pt x="356883" y="179756"/>
                  </a:cubicBezTo>
                  <a:cubicBezTo>
                    <a:pt x="356883" y="236715"/>
                    <a:pt x="334531" y="280835"/>
                    <a:pt x="289852" y="312191"/>
                  </a:cubicBezTo>
                  <a:cubicBezTo>
                    <a:pt x="245135" y="343522"/>
                    <a:pt x="181623" y="359194"/>
                    <a:pt x="99302" y="359194"/>
                  </a:cubicBezTo>
                  <a:lnTo>
                    <a:pt x="0" y="359194"/>
                  </a:lnTo>
                  <a:lnTo>
                    <a:pt x="0" y="238595"/>
                  </a:lnTo>
                  <a:lnTo>
                    <a:pt x="13170" y="238595"/>
                  </a:lnTo>
                  <a:cubicBezTo>
                    <a:pt x="49886" y="238595"/>
                    <a:pt x="75248" y="234162"/>
                    <a:pt x="89269" y="225298"/>
                  </a:cubicBezTo>
                  <a:cubicBezTo>
                    <a:pt x="103289" y="216446"/>
                    <a:pt x="110312" y="200990"/>
                    <a:pt x="110312" y="179019"/>
                  </a:cubicBezTo>
                  <a:cubicBezTo>
                    <a:pt x="110312" y="156820"/>
                    <a:pt x="103289" y="141262"/>
                    <a:pt x="89269" y="132385"/>
                  </a:cubicBezTo>
                  <a:cubicBezTo>
                    <a:pt x="75248" y="123533"/>
                    <a:pt x="49886" y="119113"/>
                    <a:pt x="13170" y="119113"/>
                  </a:cubicBezTo>
                  <a:lnTo>
                    <a:pt x="0" y="1191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9" name="Shape 8">
              <a:extLst>
                <a:ext uri="{FF2B5EF4-FFF2-40B4-BE49-F238E27FC236}">
                  <a16:creationId xmlns:a16="http://schemas.microsoft.com/office/drawing/2014/main" id="{A3CFA3FD-323F-48B9-A6B2-7B96E8DCC4EC}"/>
                </a:ext>
              </a:extLst>
            </p:cNvPr>
            <p:cNvSpPr/>
            <p:nvPr/>
          </p:nvSpPr>
          <p:spPr>
            <a:xfrm>
              <a:off x="2149646" y="396572"/>
              <a:ext cx="316592" cy="458705"/>
            </a:xfrm>
            <a:custGeom>
              <a:avLst/>
              <a:gdLst/>
              <a:ahLst/>
              <a:cxnLst/>
              <a:rect l="0" t="0" r="0" b="0"/>
              <a:pathLst>
                <a:path w="316592" h="458705">
                  <a:moveTo>
                    <a:pt x="316592" y="0"/>
                  </a:moveTo>
                  <a:lnTo>
                    <a:pt x="316592" y="132922"/>
                  </a:lnTo>
                  <a:lnTo>
                    <a:pt x="316547" y="132915"/>
                  </a:lnTo>
                  <a:cubicBezTo>
                    <a:pt x="284848" y="132915"/>
                    <a:pt x="259601" y="141615"/>
                    <a:pt x="240868" y="158950"/>
                  </a:cubicBezTo>
                  <a:cubicBezTo>
                    <a:pt x="222123" y="176324"/>
                    <a:pt x="212776" y="199857"/>
                    <a:pt x="212776" y="229550"/>
                  </a:cubicBezTo>
                  <a:cubicBezTo>
                    <a:pt x="212776" y="259014"/>
                    <a:pt x="222123" y="282483"/>
                    <a:pt x="240868" y="299971"/>
                  </a:cubicBezTo>
                  <a:cubicBezTo>
                    <a:pt x="259601" y="317459"/>
                    <a:pt x="284848" y="326196"/>
                    <a:pt x="316547" y="326196"/>
                  </a:cubicBezTo>
                  <a:lnTo>
                    <a:pt x="316592" y="326189"/>
                  </a:lnTo>
                  <a:lnTo>
                    <a:pt x="316592" y="458705"/>
                  </a:lnTo>
                  <a:lnTo>
                    <a:pt x="245943" y="455003"/>
                  </a:lnTo>
                  <a:cubicBezTo>
                    <a:pt x="178788" y="447515"/>
                    <a:pt x="124460" y="428794"/>
                    <a:pt x="82969" y="398828"/>
                  </a:cubicBezTo>
                  <a:cubicBezTo>
                    <a:pt x="27673" y="358886"/>
                    <a:pt x="0" y="302473"/>
                    <a:pt x="0" y="229550"/>
                  </a:cubicBezTo>
                  <a:cubicBezTo>
                    <a:pt x="0" y="156652"/>
                    <a:pt x="27673" y="100162"/>
                    <a:pt x="82969" y="60081"/>
                  </a:cubicBezTo>
                  <a:cubicBezTo>
                    <a:pt x="124460" y="30020"/>
                    <a:pt x="178788" y="11232"/>
                    <a:pt x="245943" y="3716"/>
                  </a:cubicBezTo>
                  <a:lnTo>
                    <a:pt x="3165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0" name="Shape 9">
              <a:extLst>
                <a:ext uri="{FF2B5EF4-FFF2-40B4-BE49-F238E27FC236}">
                  <a16:creationId xmlns:a16="http://schemas.microsoft.com/office/drawing/2014/main" id="{5707C75A-864C-41D6-8055-68E9BAE5C738}"/>
                </a:ext>
              </a:extLst>
            </p:cNvPr>
            <p:cNvSpPr/>
            <p:nvPr/>
          </p:nvSpPr>
          <p:spPr>
            <a:xfrm>
              <a:off x="2466238" y="396531"/>
              <a:ext cx="317354" cy="458788"/>
            </a:xfrm>
            <a:custGeom>
              <a:avLst/>
              <a:gdLst/>
              <a:ahLst/>
              <a:cxnLst/>
              <a:rect l="0" t="0" r="0" b="0"/>
              <a:pathLst>
                <a:path w="317354" h="458788">
                  <a:moveTo>
                    <a:pt x="781" y="0"/>
                  </a:moveTo>
                  <a:cubicBezTo>
                    <a:pt x="101987" y="0"/>
                    <a:pt x="180067" y="19990"/>
                    <a:pt x="234956" y="59931"/>
                  </a:cubicBezTo>
                  <a:cubicBezTo>
                    <a:pt x="289884" y="99885"/>
                    <a:pt x="317354" y="156439"/>
                    <a:pt x="317354" y="229591"/>
                  </a:cubicBezTo>
                  <a:cubicBezTo>
                    <a:pt x="317354" y="302514"/>
                    <a:pt x="289884" y="358927"/>
                    <a:pt x="234956" y="398869"/>
                  </a:cubicBezTo>
                  <a:cubicBezTo>
                    <a:pt x="180067" y="438823"/>
                    <a:pt x="101987" y="458788"/>
                    <a:pt x="781" y="458788"/>
                  </a:cubicBezTo>
                  <a:lnTo>
                    <a:pt x="0" y="458746"/>
                  </a:lnTo>
                  <a:lnTo>
                    <a:pt x="0" y="326230"/>
                  </a:lnTo>
                  <a:lnTo>
                    <a:pt x="42697" y="319683"/>
                  </a:lnTo>
                  <a:cubicBezTo>
                    <a:pt x="55318" y="315313"/>
                    <a:pt x="66313" y="308756"/>
                    <a:pt x="75686" y="300012"/>
                  </a:cubicBezTo>
                  <a:cubicBezTo>
                    <a:pt x="94418" y="282524"/>
                    <a:pt x="103816" y="259055"/>
                    <a:pt x="103816" y="229591"/>
                  </a:cubicBezTo>
                  <a:cubicBezTo>
                    <a:pt x="103816" y="199898"/>
                    <a:pt x="94418" y="176365"/>
                    <a:pt x="75686" y="158991"/>
                  </a:cubicBezTo>
                  <a:cubicBezTo>
                    <a:pt x="66313" y="150324"/>
                    <a:pt x="55318" y="143815"/>
                    <a:pt x="42697" y="139473"/>
                  </a:cubicBezTo>
                  <a:lnTo>
                    <a:pt x="0" y="132963"/>
                  </a:lnTo>
                  <a:lnTo>
                    <a:pt x="0" y="41"/>
                  </a:lnTo>
                  <a:lnTo>
                    <a:pt x="7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1" name="Shape 10">
              <a:extLst>
                <a:ext uri="{FF2B5EF4-FFF2-40B4-BE49-F238E27FC236}">
                  <a16:creationId xmlns:a16="http://schemas.microsoft.com/office/drawing/2014/main" id="{9D0ACA5A-06B8-4900-833F-CB71D172ACED}"/>
                </a:ext>
              </a:extLst>
            </p:cNvPr>
            <p:cNvSpPr/>
            <p:nvPr/>
          </p:nvSpPr>
          <p:spPr>
            <a:xfrm>
              <a:off x="2802462" y="411136"/>
              <a:ext cx="953287" cy="429578"/>
            </a:xfrm>
            <a:custGeom>
              <a:avLst/>
              <a:gdLst/>
              <a:ahLst/>
              <a:cxnLst/>
              <a:rect l="0" t="0" r="0" b="0"/>
              <a:pathLst>
                <a:path w="953287" h="429578">
                  <a:moveTo>
                    <a:pt x="0" y="0"/>
                  </a:moveTo>
                  <a:lnTo>
                    <a:pt x="218262" y="0"/>
                  </a:lnTo>
                  <a:lnTo>
                    <a:pt x="271348" y="184277"/>
                  </a:lnTo>
                  <a:cubicBezTo>
                    <a:pt x="274472" y="195758"/>
                    <a:pt x="277673" y="209182"/>
                    <a:pt x="280975" y="224536"/>
                  </a:cubicBezTo>
                  <a:cubicBezTo>
                    <a:pt x="284251" y="239890"/>
                    <a:pt x="287452" y="257073"/>
                    <a:pt x="290627" y="276060"/>
                  </a:cubicBezTo>
                  <a:cubicBezTo>
                    <a:pt x="294564" y="261315"/>
                    <a:pt x="303352" y="237084"/>
                    <a:pt x="316992" y="203378"/>
                  </a:cubicBezTo>
                  <a:lnTo>
                    <a:pt x="319722" y="197003"/>
                  </a:lnTo>
                  <a:lnTo>
                    <a:pt x="399174" y="0"/>
                  </a:lnTo>
                  <a:lnTo>
                    <a:pt x="549783" y="0"/>
                  </a:lnTo>
                  <a:lnTo>
                    <a:pt x="631965" y="195517"/>
                  </a:lnTo>
                  <a:cubicBezTo>
                    <a:pt x="635407" y="203251"/>
                    <a:pt x="639051" y="212878"/>
                    <a:pt x="643001" y="224358"/>
                  </a:cubicBezTo>
                  <a:cubicBezTo>
                    <a:pt x="646925" y="235826"/>
                    <a:pt x="651383" y="249339"/>
                    <a:pt x="656374" y="264821"/>
                  </a:cubicBezTo>
                  <a:cubicBezTo>
                    <a:pt x="657708" y="255816"/>
                    <a:pt x="659740" y="245694"/>
                    <a:pt x="662648" y="234455"/>
                  </a:cubicBezTo>
                  <a:cubicBezTo>
                    <a:pt x="665544" y="223215"/>
                    <a:pt x="670382" y="206502"/>
                    <a:pt x="677202" y="184277"/>
                  </a:cubicBezTo>
                  <a:lnTo>
                    <a:pt x="734238" y="0"/>
                  </a:lnTo>
                  <a:lnTo>
                    <a:pt x="953287" y="0"/>
                  </a:lnTo>
                  <a:lnTo>
                    <a:pt x="797141" y="429578"/>
                  </a:lnTo>
                  <a:lnTo>
                    <a:pt x="565912" y="429578"/>
                  </a:lnTo>
                  <a:lnTo>
                    <a:pt x="491960" y="254699"/>
                  </a:lnTo>
                  <a:cubicBezTo>
                    <a:pt x="488048" y="245694"/>
                    <a:pt x="484454" y="236296"/>
                    <a:pt x="481178" y="226416"/>
                  </a:cubicBezTo>
                  <a:cubicBezTo>
                    <a:pt x="477875" y="216548"/>
                    <a:pt x="475069" y="206261"/>
                    <a:pt x="472694" y="195517"/>
                  </a:cubicBezTo>
                  <a:cubicBezTo>
                    <a:pt x="470090" y="206731"/>
                    <a:pt x="467360" y="216992"/>
                    <a:pt x="464426" y="226225"/>
                  </a:cubicBezTo>
                  <a:cubicBezTo>
                    <a:pt x="461531" y="235471"/>
                    <a:pt x="458432" y="243954"/>
                    <a:pt x="455003" y="251701"/>
                  </a:cubicBezTo>
                  <a:lnTo>
                    <a:pt x="379133" y="429578"/>
                  </a:lnTo>
                  <a:lnTo>
                    <a:pt x="152997" y="42957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2" name="Shape 11">
              <a:extLst>
                <a:ext uri="{FF2B5EF4-FFF2-40B4-BE49-F238E27FC236}">
                  <a16:creationId xmlns:a16="http://schemas.microsoft.com/office/drawing/2014/main" id="{E09589EC-D2E1-46C0-B2DB-2CBB0977AA57}"/>
                </a:ext>
              </a:extLst>
            </p:cNvPr>
            <p:cNvSpPr/>
            <p:nvPr/>
          </p:nvSpPr>
          <p:spPr>
            <a:xfrm>
              <a:off x="3774228" y="396529"/>
              <a:ext cx="325247" cy="458788"/>
            </a:xfrm>
            <a:custGeom>
              <a:avLst/>
              <a:gdLst/>
              <a:ahLst/>
              <a:cxnLst/>
              <a:rect l="0" t="0" r="0" b="0"/>
              <a:pathLst>
                <a:path w="325247" h="458788">
                  <a:moveTo>
                    <a:pt x="320891" y="0"/>
                  </a:moveTo>
                  <a:lnTo>
                    <a:pt x="325247" y="241"/>
                  </a:lnTo>
                  <a:lnTo>
                    <a:pt x="325247" y="108166"/>
                  </a:lnTo>
                  <a:lnTo>
                    <a:pt x="283699" y="112284"/>
                  </a:lnTo>
                  <a:cubicBezTo>
                    <a:pt x="269370" y="115469"/>
                    <a:pt x="256787" y="120243"/>
                    <a:pt x="245961" y="126606"/>
                  </a:cubicBezTo>
                  <a:cubicBezTo>
                    <a:pt x="224358" y="139357"/>
                    <a:pt x="210934" y="157836"/>
                    <a:pt x="205702" y="182016"/>
                  </a:cubicBezTo>
                  <a:lnTo>
                    <a:pt x="325247" y="182016"/>
                  </a:lnTo>
                  <a:lnTo>
                    <a:pt x="325247" y="273799"/>
                  </a:lnTo>
                  <a:lnTo>
                    <a:pt x="215900" y="273799"/>
                  </a:lnTo>
                  <a:cubicBezTo>
                    <a:pt x="215900" y="297015"/>
                    <a:pt x="226111" y="314998"/>
                    <a:pt x="246583" y="327723"/>
                  </a:cubicBezTo>
                  <a:cubicBezTo>
                    <a:pt x="256814" y="334099"/>
                    <a:pt x="269104" y="338874"/>
                    <a:pt x="283456" y="342055"/>
                  </a:cubicBezTo>
                  <a:lnTo>
                    <a:pt x="325247" y="346102"/>
                  </a:lnTo>
                  <a:lnTo>
                    <a:pt x="325247" y="458634"/>
                  </a:lnTo>
                  <a:lnTo>
                    <a:pt x="320891" y="458788"/>
                  </a:lnTo>
                  <a:cubicBezTo>
                    <a:pt x="218669" y="458788"/>
                    <a:pt x="139624" y="438823"/>
                    <a:pt x="83757" y="398869"/>
                  </a:cubicBezTo>
                  <a:cubicBezTo>
                    <a:pt x="27902" y="358927"/>
                    <a:pt x="0" y="302514"/>
                    <a:pt x="0" y="229591"/>
                  </a:cubicBezTo>
                  <a:cubicBezTo>
                    <a:pt x="0" y="156439"/>
                    <a:pt x="27902" y="99885"/>
                    <a:pt x="83757" y="59931"/>
                  </a:cubicBezTo>
                  <a:cubicBezTo>
                    <a:pt x="139624" y="19990"/>
                    <a:pt x="218669" y="0"/>
                    <a:pt x="3208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3" name="Shape 12">
              <a:extLst>
                <a:ext uri="{FF2B5EF4-FFF2-40B4-BE49-F238E27FC236}">
                  <a16:creationId xmlns:a16="http://schemas.microsoft.com/office/drawing/2014/main" id="{C1E0481B-83B2-41EC-85A8-A92CD012A11D}"/>
                </a:ext>
              </a:extLst>
            </p:cNvPr>
            <p:cNvSpPr/>
            <p:nvPr/>
          </p:nvSpPr>
          <p:spPr>
            <a:xfrm>
              <a:off x="4099475" y="709648"/>
              <a:ext cx="322453" cy="145515"/>
            </a:xfrm>
            <a:custGeom>
              <a:avLst/>
              <a:gdLst/>
              <a:ahLst/>
              <a:cxnLst/>
              <a:rect l="0" t="0" r="0" b="0"/>
              <a:pathLst>
                <a:path w="322453" h="145515">
                  <a:moveTo>
                    <a:pt x="103455" y="0"/>
                  </a:moveTo>
                  <a:lnTo>
                    <a:pt x="322453" y="0"/>
                  </a:lnTo>
                  <a:cubicBezTo>
                    <a:pt x="307239" y="47701"/>
                    <a:pt x="271997" y="83884"/>
                    <a:pt x="216663" y="108598"/>
                  </a:cubicBezTo>
                  <a:cubicBezTo>
                    <a:pt x="175171" y="127143"/>
                    <a:pt x="123358" y="138723"/>
                    <a:pt x="61222" y="143354"/>
                  </a:cubicBezTo>
                  <a:lnTo>
                    <a:pt x="0" y="145515"/>
                  </a:lnTo>
                  <a:lnTo>
                    <a:pt x="0" y="32984"/>
                  </a:lnTo>
                  <a:lnTo>
                    <a:pt x="7455" y="33706"/>
                  </a:lnTo>
                  <a:cubicBezTo>
                    <a:pt x="31865" y="33706"/>
                    <a:pt x="52160" y="30823"/>
                    <a:pt x="68428" y="25121"/>
                  </a:cubicBezTo>
                  <a:cubicBezTo>
                    <a:pt x="84697" y="19367"/>
                    <a:pt x="96330" y="10985"/>
                    <a:pt x="1034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5" name="Shape 13">
              <a:extLst>
                <a:ext uri="{FF2B5EF4-FFF2-40B4-BE49-F238E27FC236}">
                  <a16:creationId xmlns:a16="http://schemas.microsoft.com/office/drawing/2014/main" id="{C34B9228-F4C9-4DCD-8221-B45F4E9CED44}"/>
                </a:ext>
              </a:extLst>
            </p:cNvPr>
            <p:cNvSpPr/>
            <p:nvPr/>
          </p:nvSpPr>
          <p:spPr>
            <a:xfrm>
              <a:off x="4099475" y="396770"/>
              <a:ext cx="326365" cy="273559"/>
            </a:xfrm>
            <a:custGeom>
              <a:avLst/>
              <a:gdLst/>
              <a:ahLst/>
              <a:cxnLst/>
              <a:rect l="0" t="0" r="0" b="0"/>
              <a:pathLst>
                <a:path w="326365" h="273559">
                  <a:moveTo>
                    <a:pt x="0" y="0"/>
                  </a:moveTo>
                  <a:lnTo>
                    <a:pt x="72129" y="3986"/>
                  </a:lnTo>
                  <a:cubicBezTo>
                    <a:pt x="143687" y="12439"/>
                    <a:pt x="200464" y="33570"/>
                    <a:pt x="242431" y="67374"/>
                  </a:cubicBezTo>
                  <a:cubicBezTo>
                    <a:pt x="298438" y="112446"/>
                    <a:pt x="326365" y="178677"/>
                    <a:pt x="326365" y="266066"/>
                  </a:cubicBezTo>
                  <a:lnTo>
                    <a:pt x="326365" y="273559"/>
                  </a:lnTo>
                  <a:lnTo>
                    <a:pt x="0" y="273559"/>
                  </a:lnTo>
                  <a:lnTo>
                    <a:pt x="0" y="181776"/>
                  </a:lnTo>
                  <a:lnTo>
                    <a:pt x="119545" y="181776"/>
                  </a:lnTo>
                  <a:cubicBezTo>
                    <a:pt x="116650" y="158065"/>
                    <a:pt x="105385" y="139701"/>
                    <a:pt x="85713" y="126734"/>
                  </a:cubicBezTo>
                  <a:cubicBezTo>
                    <a:pt x="66066" y="113742"/>
                    <a:pt x="39701" y="107265"/>
                    <a:pt x="6668" y="107265"/>
                  </a:cubicBezTo>
                  <a:lnTo>
                    <a:pt x="0" y="1079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7" name="Shape 14">
              <a:extLst>
                <a:ext uri="{FF2B5EF4-FFF2-40B4-BE49-F238E27FC236}">
                  <a16:creationId xmlns:a16="http://schemas.microsoft.com/office/drawing/2014/main" id="{2CE9EF8E-7E00-48C4-B0D0-85D481E8BEC4}"/>
                </a:ext>
              </a:extLst>
            </p:cNvPr>
            <p:cNvSpPr/>
            <p:nvPr/>
          </p:nvSpPr>
          <p:spPr>
            <a:xfrm>
              <a:off x="4504128" y="400303"/>
              <a:ext cx="477838" cy="440411"/>
            </a:xfrm>
            <a:custGeom>
              <a:avLst/>
              <a:gdLst/>
              <a:ahLst/>
              <a:cxnLst/>
              <a:rect l="0" t="0" r="0" b="0"/>
              <a:pathLst>
                <a:path w="477838" h="440411">
                  <a:moveTo>
                    <a:pt x="327203" y="0"/>
                  </a:moveTo>
                  <a:cubicBezTo>
                    <a:pt x="379146" y="0"/>
                    <a:pt x="417220" y="13411"/>
                    <a:pt x="441452" y="40259"/>
                  </a:cubicBezTo>
                  <a:cubicBezTo>
                    <a:pt x="465709" y="67094"/>
                    <a:pt x="477838" y="109487"/>
                    <a:pt x="477838" y="167399"/>
                  </a:cubicBezTo>
                  <a:lnTo>
                    <a:pt x="477838" y="204838"/>
                  </a:lnTo>
                  <a:lnTo>
                    <a:pt x="299669" y="204838"/>
                  </a:lnTo>
                  <a:lnTo>
                    <a:pt x="299669" y="201828"/>
                  </a:lnTo>
                  <a:cubicBezTo>
                    <a:pt x="299669" y="180124"/>
                    <a:pt x="295745" y="163983"/>
                    <a:pt x="287883" y="153340"/>
                  </a:cubicBezTo>
                  <a:cubicBezTo>
                    <a:pt x="280022" y="142748"/>
                    <a:pt x="268059" y="137440"/>
                    <a:pt x="252120" y="137440"/>
                  </a:cubicBezTo>
                  <a:cubicBezTo>
                    <a:pt x="235052" y="137440"/>
                    <a:pt x="222948" y="143548"/>
                    <a:pt x="215697" y="155791"/>
                  </a:cubicBezTo>
                  <a:cubicBezTo>
                    <a:pt x="208508" y="168021"/>
                    <a:pt x="204915" y="189014"/>
                    <a:pt x="204915" y="218720"/>
                  </a:cubicBezTo>
                  <a:lnTo>
                    <a:pt x="204915" y="440411"/>
                  </a:lnTo>
                  <a:lnTo>
                    <a:pt x="0" y="440411"/>
                  </a:lnTo>
                  <a:lnTo>
                    <a:pt x="0" y="10833"/>
                  </a:lnTo>
                  <a:lnTo>
                    <a:pt x="199796" y="10833"/>
                  </a:lnTo>
                  <a:lnTo>
                    <a:pt x="202133" y="43802"/>
                  </a:lnTo>
                  <a:cubicBezTo>
                    <a:pt x="217386" y="29337"/>
                    <a:pt x="235420" y="18402"/>
                    <a:pt x="256425" y="11011"/>
                  </a:cubicBezTo>
                  <a:cubicBezTo>
                    <a:pt x="277419" y="3670"/>
                    <a:pt x="301028" y="0"/>
                    <a:pt x="3272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8" name="Shape 94">
              <a:extLst>
                <a:ext uri="{FF2B5EF4-FFF2-40B4-BE49-F238E27FC236}">
                  <a16:creationId xmlns:a16="http://schemas.microsoft.com/office/drawing/2014/main" id="{176D5169-EA95-448D-AA5E-1F137ACCEDDD}"/>
                </a:ext>
              </a:extLst>
            </p:cNvPr>
            <p:cNvSpPr/>
            <p:nvPr/>
          </p:nvSpPr>
          <p:spPr>
            <a:xfrm>
              <a:off x="0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9" name="Shape 95">
              <a:extLst>
                <a:ext uri="{FF2B5EF4-FFF2-40B4-BE49-F238E27FC236}">
                  <a16:creationId xmlns:a16="http://schemas.microsoft.com/office/drawing/2014/main" id="{AE454179-5AD8-402C-8094-F7CA027F5EE5}"/>
                </a:ext>
              </a:extLst>
            </p:cNvPr>
            <p:cNvSpPr/>
            <p:nvPr/>
          </p:nvSpPr>
          <p:spPr>
            <a:xfrm>
              <a:off x="571081" y="0"/>
              <a:ext cx="571068" cy="571055"/>
            </a:xfrm>
            <a:custGeom>
              <a:avLst/>
              <a:gdLst/>
              <a:ahLst/>
              <a:cxnLst/>
              <a:rect l="0" t="0" r="0" b="0"/>
              <a:pathLst>
                <a:path w="571068" h="571055">
                  <a:moveTo>
                    <a:pt x="0" y="0"/>
                  </a:moveTo>
                  <a:lnTo>
                    <a:pt x="571068" y="0"/>
                  </a:lnTo>
                  <a:lnTo>
                    <a:pt x="571068" y="571055"/>
                  </a:lnTo>
                  <a:lnTo>
                    <a:pt x="0" y="5710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0" name="Shape 96">
              <a:extLst>
                <a:ext uri="{FF2B5EF4-FFF2-40B4-BE49-F238E27FC236}">
                  <a16:creationId xmlns:a16="http://schemas.microsoft.com/office/drawing/2014/main" id="{81C6749A-3531-4D1C-9B54-6C3B8DF649C1}"/>
                </a:ext>
              </a:extLst>
            </p:cNvPr>
            <p:cNvSpPr/>
            <p:nvPr/>
          </p:nvSpPr>
          <p:spPr>
            <a:xfrm>
              <a:off x="0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58E9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2" name="Shape 97">
              <a:extLst>
                <a:ext uri="{FF2B5EF4-FFF2-40B4-BE49-F238E27FC236}">
                  <a16:creationId xmlns:a16="http://schemas.microsoft.com/office/drawing/2014/main" id="{50499661-8396-4088-A39F-DA08F4A8415D}"/>
                </a:ext>
              </a:extLst>
            </p:cNvPr>
            <p:cNvSpPr/>
            <p:nvPr/>
          </p:nvSpPr>
          <p:spPr>
            <a:xfrm>
              <a:off x="571081" y="571055"/>
              <a:ext cx="571068" cy="571081"/>
            </a:xfrm>
            <a:custGeom>
              <a:avLst/>
              <a:gdLst/>
              <a:ahLst/>
              <a:cxnLst/>
              <a:rect l="0" t="0" r="0" b="0"/>
              <a:pathLst>
                <a:path w="571068" h="571081">
                  <a:moveTo>
                    <a:pt x="0" y="0"/>
                  </a:moveTo>
                  <a:lnTo>
                    <a:pt x="571068" y="0"/>
                  </a:lnTo>
                  <a:lnTo>
                    <a:pt x="571068" y="571081"/>
                  </a:lnTo>
                  <a:lnTo>
                    <a:pt x="0" y="5710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35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4" name="Shape 19">
              <a:extLst>
                <a:ext uri="{FF2B5EF4-FFF2-40B4-BE49-F238E27FC236}">
                  <a16:creationId xmlns:a16="http://schemas.microsoft.com/office/drawing/2014/main" id="{76A43010-1FE8-456F-8B2D-A3BBADD9B4F5}"/>
                </a:ext>
              </a:extLst>
            </p:cNvPr>
            <p:cNvSpPr/>
            <p:nvPr/>
          </p:nvSpPr>
          <p:spPr>
            <a:xfrm>
              <a:off x="265496" y="171036"/>
              <a:ext cx="611150" cy="876274"/>
            </a:xfrm>
            <a:custGeom>
              <a:avLst/>
              <a:gdLst/>
              <a:ahLst/>
              <a:cxnLst/>
              <a:rect l="0" t="0" r="0" b="0"/>
              <a:pathLst>
                <a:path w="611150" h="876274">
                  <a:moveTo>
                    <a:pt x="39827" y="0"/>
                  </a:moveTo>
                  <a:lnTo>
                    <a:pt x="570065" y="0"/>
                  </a:lnTo>
                  <a:lnTo>
                    <a:pt x="570065" y="92100"/>
                  </a:lnTo>
                  <a:lnTo>
                    <a:pt x="321132" y="360947"/>
                  </a:lnTo>
                  <a:lnTo>
                    <a:pt x="365938" y="365938"/>
                  </a:lnTo>
                  <a:cubicBezTo>
                    <a:pt x="511569" y="378384"/>
                    <a:pt x="611150" y="463029"/>
                    <a:pt x="611150" y="599948"/>
                  </a:cubicBezTo>
                  <a:cubicBezTo>
                    <a:pt x="611150" y="762991"/>
                    <a:pt x="487921" y="876274"/>
                    <a:pt x="293738" y="876274"/>
                  </a:cubicBezTo>
                  <a:cubicBezTo>
                    <a:pt x="186703" y="876274"/>
                    <a:pt x="74676" y="838924"/>
                    <a:pt x="0" y="781672"/>
                  </a:cubicBezTo>
                  <a:lnTo>
                    <a:pt x="60985" y="662191"/>
                  </a:lnTo>
                  <a:cubicBezTo>
                    <a:pt x="123228" y="720674"/>
                    <a:pt x="204127" y="753046"/>
                    <a:pt x="283794" y="753046"/>
                  </a:cubicBezTo>
                  <a:cubicBezTo>
                    <a:pt x="399542" y="753046"/>
                    <a:pt x="466750" y="693293"/>
                    <a:pt x="466750" y="603669"/>
                  </a:cubicBezTo>
                  <a:cubicBezTo>
                    <a:pt x="466750" y="509079"/>
                    <a:pt x="398297" y="460540"/>
                    <a:pt x="282549" y="460540"/>
                  </a:cubicBezTo>
                  <a:lnTo>
                    <a:pt x="161811" y="460540"/>
                  </a:lnTo>
                  <a:lnTo>
                    <a:pt x="161811" y="374650"/>
                  </a:lnTo>
                  <a:lnTo>
                    <a:pt x="388341" y="130696"/>
                  </a:lnTo>
                  <a:lnTo>
                    <a:pt x="39827" y="130696"/>
                  </a:lnTo>
                  <a:lnTo>
                    <a:pt x="398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811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73" name="Rectangle 2">
            <a:extLst>
              <a:ext uri="{FF2B5EF4-FFF2-40B4-BE49-F238E27FC236}">
                <a16:creationId xmlns:a16="http://schemas.microsoft.com/office/drawing/2014/main" id="{B392D435-B7AE-4142-99B5-345B6E8A8C9F}"/>
              </a:ext>
            </a:extLst>
          </p:cNvPr>
          <p:cNvSpPr txBox="1">
            <a:spLocks noChangeArrowheads="1"/>
          </p:cNvSpPr>
          <p:nvPr/>
        </p:nvSpPr>
        <p:spPr>
          <a:xfrm>
            <a:off x="636201" y="6473006"/>
            <a:ext cx="6984776" cy="25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XXIV Międzynarodowa Konferencja POPIOŁY Z ENERGETYKI, 25 - 27 października 2017, Sheraton Sopot Hotel</a:t>
            </a:r>
          </a:p>
          <a:p>
            <a:pPr>
              <a:buFontTx/>
              <a:buNone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18318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eta">
  <a:themeElements>
    <a:clrScheme name="Zielony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8240</TotalTime>
  <Words>2326</Words>
  <Application>Microsoft Office PowerPoint</Application>
  <PresentationFormat>Pokaz na ekranie (4:3)</PresentationFormat>
  <Paragraphs>498</Paragraphs>
  <Slides>58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58</vt:i4>
      </vt:variant>
    </vt:vector>
  </HeadingPairs>
  <TitlesOfParts>
    <vt:vector size="68" baseType="lpstr">
      <vt:lpstr>ＭＳ Ｐゴシック</vt:lpstr>
      <vt:lpstr>Arial</vt:lpstr>
      <vt:lpstr>Calibri</vt:lpstr>
      <vt:lpstr>Calibri Light</vt:lpstr>
      <vt:lpstr>Times New Roman</vt:lpstr>
      <vt:lpstr>Trebuchet MS</vt:lpstr>
      <vt:lpstr>Wingdings 2</vt:lpstr>
      <vt:lpstr>Wingdings 3</vt:lpstr>
      <vt:lpstr>HDOfficeLightV0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Systemy odprowadzania popiołu dennego           i żużla</vt:lpstr>
      <vt:lpstr>Systemy odprowadzania popiołu dennego           i żużla</vt:lpstr>
      <vt:lpstr>Systemy odprowadzania popiołu dennego - schładzanie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Systemy odprowadzania popiołu lotnego</vt:lpstr>
      <vt:lpstr>Systemy odprowadzania popiołu lotnego –  transport pneumatyczny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Zapraszamy do kontaktu !</vt:lpstr>
    </vt:vector>
  </TitlesOfParts>
  <Company>Ins.tsto Comatec 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KOPAR OY</dc:title>
  <dc:creator>Panu Perasto</dc:creator>
  <cp:lastModifiedBy>Michał Przybyłowski</cp:lastModifiedBy>
  <cp:revision>241</cp:revision>
  <dcterms:created xsi:type="dcterms:W3CDTF">2013-12-17T10:59:16Z</dcterms:created>
  <dcterms:modified xsi:type="dcterms:W3CDTF">2017-10-24T10:58:28Z</dcterms:modified>
</cp:coreProperties>
</file>