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0"/>
  </p:notesMasterIdLst>
  <p:handoutMasterIdLst>
    <p:handoutMasterId r:id="rId31"/>
  </p:handoutMasterIdLst>
  <p:sldIdLst>
    <p:sldId id="256" r:id="rId5"/>
    <p:sldId id="276" r:id="rId6"/>
    <p:sldId id="278" r:id="rId7"/>
    <p:sldId id="281" r:id="rId8"/>
    <p:sldId id="282" r:id="rId9"/>
    <p:sldId id="286" r:id="rId10"/>
    <p:sldId id="290" r:id="rId11"/>
    <p:sldId id="288" r:id="rId12"/>
    <p:sldId id="321" r:id="rId13"/>
    <p:sldId id="323" r:id="rId14"/>
    <p:sldId id="336" r:id="rId15"/>
    <p:sldId id="334" r:id="rId16"/>
    <p:sldId id="326" r:id="rId17"/>
    <p:sldId id="324" r:id="rId18"/>
    <p:sldId id="296" r:id="rId19"/>
    <p:sldId id="329" r:id="rId20"/>
    <p:sldId id="328" r:id="rId21"/>
    <p:sldId id="327" r:id="rId22"/>
    <p:sldId id="330" r:id="rId23"/>
    <p:sldId id="332" r:id="rId24"/>
    <p:sldId id="333" r:id="rId25"/>
    <p:sldId id="331" r:id="rId26"/>
    <p:sldId id="322" r:id="rId27"/>
    <p:sldId id="305" r:id="rId28"/>
    <p:sldId id="274"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80" d="100"/>
          <a:sy n="80" d="100"/>
        </p:scale>
        <p:origin x="-1026" y="-582"/>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notesTextViewPr>
    <p:cViewPr>
      <p:scale>
        <a:sx n="1" d="1"/>
        <a:sy n="1" d="1"/>
      </p:scale>
      <p:origin x="0" y="0"/>
    </p:cViewPr>
  </p:notesTextViewPr>
  <p:sorterViewPr>
    <p:cViewPr>
      <p:scale>
        <a:sx n="100" d="100"/>
        <a:sy n="100" d="100"/>
      </p:scale>
      <p:origin x="0" y="2748"/>
    </p:cViewPr>
  </p:sorterViewPr>
  <p:notesViewPr>
    <p:cSldViewPr showGuides="1">
      <p:cViewPr varScale="1">
        <p:scale>
          <a:sx n="80" d="100"/>
          <a:sy n="80" d="100"/>
        </p:scale>
        <p:origin x="20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AppData\Local\Temp\U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122566327318639E-2"/>
          <c:y val="2.2074409457120348E-2"/>
          <c:w val="0.47750743949998631"/>
          <c:h val="0.80735046896475049"/>
        </c:manualLayout>
      </c:layout>
      <c:barChart>
        <c:barDir val="col"/>
        <c:grouping val="stacked"/>
        <c:varyColors val="0"/>
        <c:ser>
          <c:idx val="0"/>
          <c:order val="0"/>
          <c:tx>
            <c:strRef>
              <c:f>[UPS.xlsx]Arkusz1!$A$15:$B$15</c:f>
              <c:strCache>
                <c:ptCount val="1"/>
                <c:pt idx="0">
                  <c:v>Zmiana klimatu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[UPS.xlsx]Arkusz1!$C$15;[UPS.xlsx]Arkusz1!$F$15;[UPS.xlsx]Arkusz1!$I$15;[UPS.xlsx]Arkusz1!$K$15</c:f>
              <c:numCache>
                <c:formatCode>General</c:formatCode>
                <c:ptCount val="4"/>
                <c:pt idx="0">
                  <c:v>10.568398</c:v>
                </c:pt>
                <c:pt idx="1">
                  <c:v>2.1204407000000002E-2</c:v>
                </c:pt>
                <c:pt idx="2">
                  <c:v>0.23879326000000001</c:v>
                </c:pt>
                <c:pt idx="3" formatCode="0.00E+00">
                  <c:v>4.8853621999999999E-6</c:v>
                </c:pt>
              </c:numCache>
            </c:numRef>
          </c:val>
        </c:ser>
        <c:ser>
          <c:idx val="3"/>
          <c:order val="1"/>
          <c:tx>
            <c:strRef>
              <c:f>[UPS.xlsx]Arkusz1!$A$16:$B$16</c:f>
              <c:strCache>
                <c:ptCount val="1"/>
                <c:pt idx="0">
                  <c:v>Zubożenie warstwy ozonowej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[UPS.xlsx]Arkusz1!$C$16;[UPS.xlsx]Arkusz1!$F$16;[UPS.xlsx]Arkusz1!$I$16;[UPS.xlsx]Arkusz1!$K$16</c:f>
              <c:numCache>
                <c:formatCode>General</c:formatCode>
                <c:ptCount val="4"/>
                <c:pt idx="0">
                  <c:v>0</c:v>
                </c:pt>
                <c:pt idx="1">
                  <c:v>1.1142944E-3</c:v>
                </c:pt>
                <c:pt idx="2">
                  <c:v>1.1586891E-2</c:v>
                </c:pt>
                <c:pt idx="3" formatCode="0.00E+00">
                  <c:v>2.4974319000000001E-6</c:v>
                </c:pt>
              </c:numCache>
            </c:numRef>
          </c:val>
        </c:ser>
        <c:ser>
          <c:idx val="6"/>
          <c:order val="2"/>
          <c:tx>
            <c:strRef>
              <c:f>[UPS.xlsx]Arkusz1!$A$17:$B$17</c:f>
              <c:strCache>
                <c:ptCount val="1"/>
                <c:pt idx="0">
                  <c:v>Działanie toksyczne dla ludzi – działanie inne niż rakotwórcze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[UPS.xlsx]Arkusz1!$C$17;[UPS.xlsx]Arkusz1!$F$17;[UPS.xlsx]Arkusz1!$I$17;[UPS.xlsx]Arkusz1!$K$17</c:f>
              <c:numCache>
                <c:formatCode>General</c:formatCode>
                <c:ptCount val="4"/>
                <c:pt idx="0">
                  <c:v>54.895848999999998</c:v>
                </c:pt>
                <c:pt idx="1">
                  <c:v>0.28307877999999997</c:v>
                </c:pt>
                <c:pt idx="2">
                  <c:v>1.0393277000000001</c:v>
                </c:pt>
                <c:pt idx="3">
                  <c:v>4.4140421999999999</c:v>
                </c:pt>
              </c:numCache>
            </c:numRef>
          </c:val>
        </c:ser>
        <c:ser>
          <c:idx val="8"/>
          <c:order val="3"/>
          <c:tx>
            <c:strRef>
              <c:f>[UPS.xlsx]Arkusz1!$A$18:$B$18</c:f>
              <c:strCache>
                <c:ptCount val="1"/>
                <c:pt idx="0">
                  <c:v>Działanie toksyczne dla ludzi – działanie rakotwórcze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[UPS.xlsx]Arkusz1!$C$18;[UPS.xlsx]Arkusz1!$F$18;[UPS.xlsx]Arkusz1!$I$18;[UPS.xlsx]Arkusz1!$K$18</c:f>
              <c:numCache>
                <c:formatCode>General</c:formatCode>
                <c:ptCount val="4"/>
                <c:pt idx="0">
                  <c:v>6.8172550999999997</c:v>
                </c:pt>
                <c:pt idx="1">
                  <c:v>1.1556663</c:v>
                </c:pt>
                <c:pt idx="2">
                  <c:v>2.8631652999999999</c:v>
                </c:pt>
                <c:pt idx="3">
                  <c:v>9.3982161000000008</c:v>
                </c:pt>
              </c:numCache>
            </c:numRef>
          </c:val>
        </c:ser>
        <c:ser>
          <c:idx val="1"/>
          <c:order val="4"/>
          <c:tx>
            <c:strRef>
              <c:f>[UPS.xlsx]Arkusz1!$A$19:$B$19</c:f>
              <c:strCache>
                <c:ptCount val="1"/>
                <c:pt idx="0">
                  <c:v>Cząstki stałe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[UPS.xlsx]Arkusz1!$C$19;[UPS.xlsx]Arkusz1!$F$19;[UPS.xlsx]Arkusz1!$I$19;[UPS.xlsx]Arkusz1!$K$19</c:f>
              <c:numCache>
                <c:formatCode>General</c:formatCode>
                <c:ptCount val="4"/>
                <c:pt idx="0">
                  <c:v>6.1572386000000003</c:v>
                </c:pt>
                <c:pt idx="1">
                  <c:v>3.4948227999999998E-2</c:v>
                </c:pt>
                <c:pt idx="2">
                  <c:v>0.13415821999999999</c:v>
                </c:pt>
                <c:pt idx="3" formatCode="0.00E+00">
                  <c:v>8.4383747000000005E-6</c:v>
                </c:pt>
              </c:numCache>
            </c:numRef>
          </c:val>
        </c:ser>
        <c:ser>
          <c:idx val="2"/>
          <c:order val="5"/>
          <c:tx>
            <c:strRef>
              <c:f>[UPS.xlsx]Arkusz1!$A$20:$B$20</c:f>
              <c:strCache>
                <c:ptCount val="1"/>
                <c:pt idx="0">
                  <c:v>Promieniowanie jonizujące – skutki dla zdrowia człowieka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[UPS.xlsx]Arkusz1!$C$20;[UPS.xlsx]Arkusz1!$F$20;[UPS.xlsx]Arkusz1!$I$20;[UPS.xlsx]Arkusz1!$K$20</c:f>
              <c:numCache>
                <c:formatCode>General</c:formatCode>
                <c:ptCount val="4"/>
                <c:pt idx="0">
                  <c:v>2.0546609E-2</c:v>
                </c:pt>
                <c:pt idx="1">
                  <c:v>1.9123029999999999E-2</c:v>
                </c:pt>
                <c:pt idx="2">
                  <c:v>0.64409861999999996</c:v>
                </c:pt>
                <c:pt idx="3" formatCode="0.00E+00">
                  <c:v>1.0445280999999999E-5</c:v>
                </c:pt>
              </c:numCache>
            </c:numRef>
          </c:val>
        </c:ser>
        <c:ser>
          <c:idx val="4"/>
          <c:order val="6"/>
          <c:tx>
            <c:strRef>
              <c:f>[UPS.xlsx]Arkusz1!$A$21:$B$21</c:f>
              <c:strCache>
                <c:ptCount val="1"/>
                <c:pt idx="0">
                  <c:v>Fotochemiczne powstawanie ozonu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[UPS.xlsx]Arkusz1!$C$21;[UPS.xlsx]Arkusz1!$F$21;[UPS.xlsx]Arkusz1!$I$21;[UPS.xlsx]Arkusz1!$K$21</c:f>
              <c:numCache>
                <c:formatCode>General</c:formatCode>
                <c:ptCount val="4"/>
                <c:pt idx="0">
                  <c:v>2.8884924999999999</c:v>
                </c:pt>
                <c:pt idx="1">
                  <c:v>1.6335776999999999E-2</c:v>
                </c:pt>
                <c:pt idx="2">
                  <c:v>0.11490728</c:v>
                </c:pt>
                <c:pt idx="3" formatCode="0.00E+00">
                  <c:v>5.3544300000000003E-6</c:v>
                </c:pt>
              </c:numCache>
            </c:numRef>
          </c:val>
        </c:ser>
        <c:ser>
          <c:idx val="5"/>
          <c:order val="7"/>
          <c:tx>
            <c:strRef>
              <c:f>[UPS.xlsx]Arkusz1!$A$22:$B$22</c:f>
              <c:strCache>
                <c:ptCount val="1"/>
                <c:pt idx="0">
                  <c:v>Zakwaszenie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[UPS.xlsx]Arkusz1!$C$22;[UPS.xlsx]Arkusz1!$F$22;[UPS.xlsx]Arkusz1!$I$22;[UPS.xlsx]Arkusz1!$K$22</c:f>
              <c:numCache>
                <c:formatCode>General</c:formatCode>
                <c:ptCount val="4"/>
                <c:pt idx="0">
                  <c:v>9.8741652999999996</c:v>
                </c:pt>
                <c:pt idx="1">
                  <c:v>2.0934112000000001E-2</c:v>
                </c:pt>
                <c:pt idx="2">
                  <c:v>0.14295016999999999</c:v>
                </c:pt>
                <c:pt idx="3" formatCode="0.00E+00">
                  <c:v>5.8941263000000001E-6</c:v>
                </c:pt>
              </c:numCache>
            </c:numRef>
          </c:val>
        </c:ser>
        <c:ser>
          <c:idx val="7"/>
          <c:order val="8"/>
          <c:tx>
            <c:strRef>
              <c:f>[UPS.xlsx]Arkusz1!$A$23:$B$23</c:f>
              <c:strCache>
                <c:ptCount val="1"/>
                <c:pt idx="0">
                  <c:v>Eutrofizacja – lądowa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[UPS.xlsx]Arkusz1!$C$23;[UPS.xlsx]Arkusz1!$F$23;[UPS.xlsx]Arkusz1!$I$23;[UPS.xlsx]Arkusz1!$K$23</c:f>
              <c:numCache>
                <c:formatCode>General</c:formatCode>
                <c:ptCount val="4"/>
                <c:pt idx="0">
                  <c:v>2.6204345999999998</c:v>
                </c:pt>
                <c:pt idx="1">
                  <c:v>1.4777734000000001E-2</c:v>
                </c:pt>
                <c:pt idx="2">
                  <c:v>0.11045049</c:v>
                </c:pt>
                <c:pt idx="3" formatCode="0.00E+00">
                  <c:v>6.5943391999999996E-6</c:v>
                </c:pt>
              </c:numCache>
            </c:numRef>
          </c:val>
        </c:ser>
        <c:ser>
          <c:idx val="9"/>
          <c:order val="9"/>
          <c:tx>
            <c:strRef>
              <c:f>[UPS.xlsx]Arkusz1!$A$24:$B$24</c:f>
              <c:strCache>
                <c:ptCount val="1"/>
                <c:pt idx="0">
                  <c:v>Eutrofizacja – wodna słodka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[UPS.xlsx]Arkusz1!$C$24;[UPS.xlsx]Arkusz1!$F$24;[UPS.xlsx]Arkusz1!$I$24;[UPS.xlsx]Arkusz1!$K$24</c:f>
              <c:numCache>
                <c:formatCode>General</c:formatCode>
                <c:ptCount val="4"/>
                <c:pt idx="0">
                  <c:v>0</c:v>
                </c:pt>
                <c:pt idx="1">
                  <c:v>4.0955122E-3</c:v>
                </c:pt>
                <c:pt idx="2">
                  <c:v>3.1632285000000002</c:v>
                </c:pt>
                <c:pt idx="3" formatCode="0.00E+00">
                  <c:v>5.0256069999999999E-5</c:v>
                </c:pt>
              </c:numCache>
            </c:numRef>
          </c:val>
        </c:ser>
        <c:ser>
          <c:idx val="10"/>
          <c:order val="10"/>
          <c:tx>
            <c:strRef>
              <c:f>[UPS.xlsx]Arkusz1!$A$25:$B$25</c:f>
              <c:strCache>
                <c:ptCount val="1"/>
                <c:pt idx="0">
                  <c:v>Eutrofizacja – wodna morska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[UPS.xlsx]Arkusz1!$C$25;[UPS.xlsx]Arkusz1!$F$25;[UPS.xlsx]Arkusz1!$I$25;[UPS.xlsx]Arkusz1!$K$25</c:f>
              <c:numCache>
                <c:formatCode>General</c:formatCode>
                <c:ptCount val="4"/>
                <c:pt idx="0">
                  <c:v>1.290872</c:v>
                </c:pt>
                <c:pt idx="1">
                  <c:v>7.0274424999999998E-3</c:v>
                </c:pt>
                <c:pt idx="2">
                  <c:v>6.9989541000000002E-2</c:v>
                </c:pt>
                <c:pt idx="3" formatCode="0.00E+00">
                  <c:v>3.4380856E-6</c:v>
                </c:pt>
              </c:numCache>
            </c:numRef>
          </c:val>
        </c:ser>
        <c:ser>
          <c:idx val="11"/>
          <c:order val="11"/>
          <c:tx>
            <c:strRef>
              <c:f>[UPS.xlsx]Arkusz1!$A$26:$B$26</c:f>
              <c:strCache>
                <c:ptCount val="1"/>
                <c:pt idx="0">
                  <c:v>Freshwater ecotoxicity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[UPS.xlsx]Arkusz1!$C$26;[UPS.xlsx]Arkusz1!$F$26;[UPS.xlsx]Arkusz1!$I$26;[UPS.xlsx]Arkusz1!$K$26</c:f>
              <c:numCache>
                <c:formatCode>General</c:formatCode>
                <c:ptCount val="4"/>
                <c:pt idx="0">
                  <c:v>0.53050600000000003</c:v>
                </c:pt>
                <c:pt idx="1">
                  <c:v>5.9168551999999999E-2</c:v>
                </c:pt>
                <c:pt idx="2">
                  <c:v>0.65456837000000001</c:v>
                </c:pt>
                <c:pt idx="3">
                  <c:v>0.80844265999999998</c:v>
                </c:pt>
              </c:numCache>
            </c:numRef>
          </c:val>
        </c:ser>
        <c:ser>
          <c:idx val="12"/>
          <c:order val="12"/>
          <c:tx>
            <c:strRef>
              <c:f>[UPS.xlsx]Arkusz1!$A$27:$B$27</c:f>
              <c:strCache>
                <c:ptCount val="1"/>
                <c:pt idx="0">
                  <c:v>Użytkowanie gruntów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[UPS.xlsx]Arkusz1!$C$27;[UPS.xlsx]Arkusz1!$F$27;[UPS.xlsx]Arkusz1!$I$27;[UPS.xlsx]Arkusz1!$K$27</c:f>
              <c:numCache>
                <c:formatCode>General</c:formatCode>
                <c:ptCount val="4"/>
                <c:pt idx="0">
                  <c:v>0</c:v>
                </c:pt>
                <c:pt idx="1">
                  <c:v>1.2067745E-4</c:v>
                </c:pt>
                <c:pt idx="2">
                  <c:v>-1.6971514999999999E-4</c:v>
                </c:pt>
                <c:pt idx="3" formatCode="0.00E+00">
                  <c:v>9.0290082000000003E-8</c:v>
                </c:pt>
              </c:numCache>
            </c:numRef>
          </c:val>
        </c:ser>
        <c:ser>
          <c:idx val="13"/>
          <c:order val="13"/>
          <c:tx>
            <c:strRef>
              <c:f>[UPS.xlsx]Arkusz1!$A$28:$B$28</c:f>
              <c:strCache>
                <c:ptCount val="1"/>
                <c:pt idx="0">
                  <c:v>Wyczerpywanie zasobów – zasoby wodne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[UPS.xlsx]Arkusz1!$C$28;[UPS.xlsx]Arkusz1!$F$28;[UPS.xlsx]Arkusz1!$I$28;[UPS.xlsx]Arkusz1!$K$28</c:f>
              <c:numCache>
                <c:formatCode>General</c:formatCode>
                <c:ptCount val="4"/>
                <c:pt idx="0">
                  <c:v>14.449199</c:v>
                </c:pt>
                <c:pt idx="1">
                  <c:v>2.0487732999999999E-4</c:v>
                </c:pt>
                <c:pt idx="2">
                  <c:v>0.18621899</c:v>
                </c:pt>
                <c:pt idx="3" formatCode="0.00E+00">
                  <c:v>2.1727869000000001E-6</c:v>
                </c:pt>
              </c:numCache>
            </c:numRef>
          </c:val>
        </c:ser>
        <c:ser>
          <c:idx val="14"/>
          <c:order val="14"/>
          <c:tx>
            <c:strRef>
              <c:f>[UPS.xlsx]Arkusz1!$A$29:$B$29</c:f>
              <c:strCache>
                <c:ptCount val="1"/>
                <c:pt idx="0">
                  <c:v>Wyczerpywanie się zasobów – surowce mineralne, surowce kopalne mPt</c:v>
                </c:pt>
              </c:strCache>
            </c:strRef>
          </c:tx>
          <c:invertIfNegative val="0"/>
          <c:cat>
            <c:strRef>
              <c:f>[UPS.xlsx]Arkusz1!$C$14;[UPS.xlsx]Arkusz1!$F$14;[UPS.xlsx]Arkusz1!$I$14;[UPS.xlsx]Arkusz1!$K$14</c:f>
              <c:strCache>
                <c:ptCount val="4"/>
                <c:pt idx="0">
                  <c:v>Emisje bezpośrednie </c:v>
                </c:pt>
                <c:pt idx="1">
                  <c:v>Infrastruktura elektrowni</c:v>
                </c:pt>
                <c:pt idx="2">
                  <c:v>Zużycie węgla </c:v>
                </c:pt>
                <c:pt idx="3">
                  <c:v>UPS</c:v>
                </c:pt>
              </c:strCache>
            </c:strRef>
          </c:cat>
          <c:val>
            <c:numRef>
              <c:f>[UPS.xlsx]Arkusz1!$C$29;[UPS.xlsx]Arkusz1!$F$29;[UPS.xlsx]Arkusz1!$I$29;[UPS.xlsx]Arkusz1!$K$29</c:f>
              <c:numCache>
                <c:formatCode>General</c:formatCode>
                <c:ptCount val="4"/>
                <c:pt idx="0">
                  <c:v>0</c:v>
                </c:pt>
                <c:pt idx="1">
                  <c:v>5.0640130999999998E-2</c:v>
                </c:pt>
                <c:pt idx="2">
                  <c:v>0.12043581</c:v>
                </c:pt>
                <c:pt idx="3" formatCode="0.00E+00">
                  <c:v>3.3004494999999998E-5</c:v>
                </c:pt>
              </c:numCache>
            </c:numRef>
          </c:val>
        </c:ser>
        <c:dLbls>
          <c:showLegendKey val="0"/>
          <c:showVal val="0"/>
          <c:showCatName val="0"/>
          <c:showSerName val="0"/>
          <c:showPercent val="0"/>
          <c:showBubbleSize val="0"/>
        </c:dLbls>
        <c:gapWidth val="150"/>
        <c:overlap val="100"/>
        <c:axId val="58002816"/>
        <c:axId val="58221696"/>
      </c:barChart>
      <c:catAx>
        <c:axId val="58002816"/>
        <c:scaling>
          <c:orientation val="minMax"/>
        </c:scaling>
        <c:delete val="0"/>
        <c:axPos val="b"/>
        <c:majorTickMark val="out"/>
        <c:minorTickMark val="none"/>
        <c:tickLblPos val="nextTo"/>
        <c:txPr>
          <a:bodyPr/>
          <a:lstStyle/>
          <a:p>
            <a:pPr>
              <a:defRPr sz="1200" b="1"/>
            </a:pPr>
            <a:endParaRPr lang="pl-PL"/>
          </a:p>
        </c:txPr>
        <c:crossAx val="58221696"/>
        <c:crosses val="autoZero"/>
        <c:auto val="1"/>
        <c:lblAlgn val="ctr"/>
        <c:lblOffset val="100"/>
        <c:noMultiLvlLbl val="0"/>
      </c:catAx>
      <c:valAx>
        <c:axId val="58221696"/>
        <c:scaling>
          <c:orientation val="minMax"/>
        </c:scaling>
        <c:delete val="0"/>
        <c:axPos val="l"/>
        <c:majorGridlines/>
        <c:title>
          <c:tx>
            <c:rich>
              <a:bodyPr rot="0" vert="horz"/>
              <a:lstStyle/>
              <a:p>
                <a:pPr>
                  <a:defRPr sz="1600"/>
                </a:pPr>
                <a:r>
                  <a:rPr lang="en-US" sz="1600"/>
                  <a:t>mPt</a:t>
                </a:r>
              </a:p>
            </c:rich>
          </c:tx>
          <c:layout>
            <c:manualLayout>
              <c:xMode val="edge"/>
              <c:yMode val="edge"/>
              <c:x val="7.287017792964286E-3"/>
              <c:y val="0.39889779386253282"/>
            </c:manualLayout>
          </c:layout>
          <c:overlay val="0"/>
        </c:title>
        <c:numFmt formatCode="General" sourceLinked="1"/>
        <c:majorTickMark val="out"/>
        <c:minorTickMark val="none"/>
        <c:tickLblPos val="nextTo"/>
        <c:txPr>
          <a:bodyPr/>
          <a:lstStyle/>
          <a:p>
            <a:pPr>
              <a:defRPr sz="1200" b="1"/>
            </a:pPr>
            <a:endParaRPr lang="pl-PL"/>
          </a:p>
        </c:txPr>
        <c:crossAx val="58002816"/>
        <c:crosses val="autoZero"/>
        <c:crossBetween val="between"/>
      </c:valAx>
    </c:plotArea>
    <c:legend>
      <c:legendPos val="r"/>
      <c:layout>
        <c:manualLayout>
          <c:xMode val="edge"/>
          <c:yMode val="edge"/>
          <c:x val="0.64660264172328197"/>
          <c:y val="4.3505130529959885E-2"/>
          <c:w val="0.32671965019759708"/>
          <c:h val="0.78646069149537745"/>
        </c:manualLayout>
      </c:layout>
      <c:overlay val="0"/>
      <c:txPr>
        <a:bodyPr/>
        <a:lstStyle/>
        <a:p>
          <a:pPr>
            <a:defRPr sz="1100"/>
          </a:pPr>
          <a:endParaRPr lang="pl-PL"/>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9B6B5-2521-43C1-9F2A-046FF91A4720}" type="doc">
      <dgm:prSet loTypeId="urn:microsoft.com/office/officeart/2005/8/layout/cycle1" loCatId="cycle" qsTypeId="urn:microsoft.com/office/officeart/2005/8/quickstyle/3d5" qsCatId="3D" csTypeId="urn:microsoft.com/office/officeart/2005/8/colors/colorful1" csCatId="colorful" phldr="1"/>
      <dgm:spPr/>
      <dgm:t>
        <a:bodyPr/>
        <a:lstStyle/>
        <a:p>
          <a:endParaRPr lang="pl-PL"/>
        </a:p>
      </dgm:t>
    </dgm:pt>
    <dgm:pt modelId="{29ADE3A4-16CD-48D1-8463-07F2E65D8DCE}">
      <dgm:prSet phldrT="[Tekst]"/>
      <dgm:spPr/>
      <dgm:t>
        <a:bodyPr/>
        <a:lstStyle/>
        <a:p>
          <a:r>
            <a:rPr lang="pl-PL"/>
            <a:t> </a:t>
          </a:r>
        </a:p>
      </dgm:t>
    </dgm:pt>
    <dgm:pt modelId="{5EFB5970-195C-46B3-A3D4-0B7522E0BFC8}" type="parTrans" cxnId="{50655633-063A-4F6A-BC56-BAADFB52AA74}">
      <dgm:prSet/>
      <dgm:spPr/>
      <dgm:t>
        <a:bodyPr/>
        <a:lstStyle/>
        <a:p>
          <a:endParaRPr lang="pl-PL"/>
        </a:p>
      </dgm:t>
    </dgm:pt>
    <dgm:pt modelId="{F36E4458-A29A-4C14-9842-0FE74FBE7C1D}" type="sibTrans" cxnId="{50655633-063A-4F6A-BC56-BAADFB52AA74}">
      <dgm:prSet/>
      <dgm:spPr/>
      <dgm:t>
        <a:bodyPr/>
        <a:lstStyle/>
        <a:p>
          <a:endParaRPr lang="pl-PL"/>
        </a:p>
      </dgm:t>
    </dgm:pt>
    <dgm:pt modelId="{14F2C999-D6CF-4606-840F-F8D88BBAE599}">
      <dgm:prSet phldrT="[Tekst]"/>
      <dgm:spPr/>
      <dgm:t>
        <a:bodyPr/>
        <a:lstStyle/>
        <a:p>
          <a:r>
            <a:rPr lang="pl-PL"/>
            <a:t> </a:t>
          </a:r>
        </a:p>
      </dgm:t>
    </dgm:pt>
    <dgm:pt modelId="{E4B7EE1F-91A2-4FB6-B30B-7402DFCD4B6C}" type="parTrans" cxnId="{AE1DE60D-8068-4503-995A-36C5A0E05CD1}">
      <dgm:prSet/>
      <dgm:spPr/>
      <dgm:t>
        <a:bodyPr/>
        <a:lstStyle/>
        <a:p>
          <a:endParaRPr lang="pl-PL"/>
        </a:p>
      </dgm:t>
    </dgm:pt>
    <dgm:pt modelId="{3CDFB12B-A518-440A-8A9A-94C497B5AA23}" type="sibTrans" cxnId="{AE1DE60D-8068-4503-995A-36C5A0E05CD1}">
      <dgm:prSet/>
      <dgm:spPr/>
      <dgm:t>
        <a:bodyPr/>
        <a:lstStyle/>
        <a:p>
          <a:endParaRPr lang="pl-PL"/>
        </a:p>
      </dgm:t>
    </dgm:pt>
    <dgm:pt modelId="{92344256-AF1D-41D1-B801-0518BF4D45C1}">
      <dgm:prSet phldrT="[Tekst]"/>
      <dgm:spPr/>
      <dgm:t>
        <a:bodyPr/>
        <a:lstStyle/>
        <a:p>
          <a:r>
            <a:rPr lang="pl-PL"/>
            <a:t> </a:t>
          </a:r>
        </a:p>
      </dgm:t>
    </dgm:pt>
    <dgm:pt modelId="{C44F6123-6E89-48C2-8137-A10DF58D7EB4}" type="parTrans" cxnId="{3309E1AC-7F87-4117-A18E-85030BE8A0C9}">
      <dgm:prSet/>
      <dgm:spPr/>
      <dgm:t>
        <a:bodyPr/>
        <a:lstStyle/>
        <a:p>
          <a:endParaRPr lang="pl-PL"/>
        </a:p>
      </dgm:t>
    </dgm:pt>
    <dgm:pt modelId="{5710F5E3-3A1E-4A39-8D0C-E43A60D6FBC2}" type="sibTrans" cxnId="{3309E1AC-7F87-4117-A18E-85030BE8A0C9}">
      <dgm:prSet/>
      <dgm:spPr/>
      <dgm:t>
        <a:bodyPr/>
        <a:lstStyle/>
        <a:p>
          <a:endParaRPr lang="pl-PL"/>
        </a:p>
      </dgm:t>
    </dgm:pt>
    <dgm:pt modelId="{713DF085-057C-4879-B266-521F132B2B47}">
      <dgm:prSet phldrT="[Tekst]"/>
      <dgm:spPr/>
      <dgm:t>
        <a:bodyPr/>
        <a:lstStyle/>
        <a:p>
          <a:r>
            <a:rPr lang="pl-PL"/>
            <a:t> </a:t>
          </a:r>
        </a:p>
      </dgm:t>
    </dgm:pt>
    <dgm:pt modelId="{CD59FE2D-4BB4-4233-B0C5-B8B797F01F32}" type="parTrans" cxnId="{B3AAB3F6-CB16-4B32-818C-CC0B4073928C}">
      <dgm:prSet/>
      <dgm:spPr/>
      <dgm:t>
        <a:bodyPr/>
        <a:lstStyle/>
        <a:p>
          <a:endParaRPr lang="pl-PL"/>
        </a:p>
      </dgm:t>
    </dgm:pt>
    <dgm:pt modelId="{36A623BB-61F0-4959-9740-954E1D5730E5}" type="sibTrans" cxnId="{B3AAB3F6-CB16-4B32-818C-CC0B4073928C}">
      <dgm:prSet/>
      <dgm:spPr/>
      <dgm:t>
        <a:bodyPr/>
        <a:lstStyle/>
        <a:p>
          <a:endParaRPr lang="pl-PL"/>
        </a:p>
      </dgm:t>
    </dgm:pt>
    <dgm:pt modelId="{DA099A62-393B-4FF1-843E-42576B7659E4}">
      <dgm:prSet phldrT="[Tekst]"/>
      <dgm:spPr/>
      <dgm:t>
        <a:bodyPr/>
        <a:lstStyle/>
        <a:p>
          <a:r>
            <a:rPr lang="pl-PL"/>
            <a:t> </a:t>
          </a:r>
        </a:p>
      </dgm:t>
    </dgm:pt>
    <dgm:pt modelId="{5ED8F691-206B-411A-A2D1-43192C56452A}" type="parTrans" cxnId="{C6587680-A37B-4F24-92F9-155AA1E828B0}">
      <dgm:prSet/>
      <dgm:spPr/>
      <dgm:t>
        <a:bodyPr/>
        <a:lstStyle/>
        <a:p>
          <a:endParaRPr lang="pl-PL"/>
        </a:p>
      </dgm:t>
    </dgm:pt>
    <dgm:pt modelId="{E556EFEB-BCDD-420A-8855-6F6B082F92AA}" type="sibTrans" cxnId="{C6587680-A37B-4F24-92F9-155AA1E828B0}">
      <dgm:prSet/>
      <dgm:spPr/>
      <dgm:t>
        <a:bodyPr/>
        <a:lstStyle/>
        <a:p>
          <a:endParaRPr lang="pl-PL"/>
        </a:p>
      </dgm:t>
    </dgm:pt>
    <dgm:pt modelId="{0A27B728-2A23-4905-94EE-3BD49CF97A70}" type="pres">
      <dgm:prSet presAssocID="{D699B6B5-2521-43C1-9F2A-046FF91A4720}" presName="cycle" presStyleCnt="0">
        <dgm:presLayoutVars>
          <dgm:dir/>
          <dgm:resizeHandles val="exact"/>
        </dgm:presLayoutVars>
      </dgm:prSet>
      <dgm:spPr/>
      <dgm:t>
        <a:bodyPr/>
        <a:lstStyle/>
        <a:p>
          <a:endParaRPr lang="pl-PL"/>
        </a:p>
      </dgm:t>
    </dgm:pt>
    <dgm:pt modelId="{DF1EE2D3-CA16-4F85-8757-14C4B35605BA}" type="pres">
      <dgm:prSet presAssocID="{29ADE3A4-16CD-48D1-8463-07F2E65D8DCE}" presName="dummy" presStyleCnt="0"/>
      <dgm:spPr/>
    </dgm:pt>
    <dgm:pt modelId="{E0FABEF4-3B25-4A4F-9628-589CF73AB815}" type="pres">
      <dgm:prSet presAssocID="{29ADE3A4-16CD-48D1-8463-07F2E65D8DCE}" presName="node" presStyleLbl="revTx" presStyleIdx="0" presStyleCnt="5">
        <dgm:presLayoutVars>
          <dgm:bulletEnabled val="1"/>
        </dgm:presLayoutVars>
      </dgm:prSet>
      <dgm:spPr/>
      <dgm:t>
        <a:bodyPr/>
        <a:lstStyle/>
        <a:p>
          <a:endParaRPr lang="pl-PL"/>
        </a:p>
      </dgm:t>
    </dgm:pt>
    <dgm:pt modelId="{8C6F87DD-0420-42AF-B2EE-2C3F4970ADF9}" type="pres">
      <dgm:prSet presAssocID="{F36E4458-A29A-4C14-9842-0FE74FBE7C1D}" presName="sibTrans" presStyleLbl="node1" presStyleIdx="0" presStyleCnt="5"/>
      <dgm:spPr/>
      <dgm:t>
        <a:bodyPr/>
        <a:lstStyle/>
        <a:p>
          <a:endParaRPr lang="pl-PL"/>
        </a:p>
      </dgm:t>
    </dgm:pt>
    <dgm:pt modelId="{57D82C6C-84FE-4542-8D38-0C62A479E567}" type="pres">
      <dgm:prSet presAssocID="{14F2C999-D6CF-4606-840F-F8D88BBAE599}" presName="dummy" presStyleCnt="0"/>
      <dgm:spPr/>
    </dgm:pt>
    <dgm:pt modelId="{C3A2975E-725E-45F9-88AF-4C2D8609CC9B}" type="pres">
      <dgm:prSet presAssocID="{14F2C999-D6CF-4606-840F-F8D88BBAE599}" presName="node" presStyleLbl="revTx" presStyleIdx="1" presStyleCnt="5">
        <dgm:presLayoutVars>
          <dgm:bulletEnabled val="1"/>
        </dgm:presLayoutVars>
      </dgm:prSet>
      <dgm:spPr/>
      <dgm:t>
        <a:bodyPr/>
        <a:lstStyle/>
        <a:p>
          <a:endParaRPr lang="pl-PL"/>
        </a:p>
      </dgm:t>
    </dgm:pt>
    <dgm:pt modelId="{DC413E2D-509F-4EE9-973D-13AA026D7C44}" type="pres">
      <dgm:prSet presAssocID="{3CDFB12B-A518-440A-8A9A-94C497B5AA23}" presName="sibTrans" presStyleLbl="node1" presStyleIdx="1" presStyleCnt="5"/>
      <dgm:spPr/>
      <dgm:t>
        <a:bodyPr/>
        <a:lstStyle/>
        <a:p>
          <a:endParaRPr lang="pl-PL"/>
        </a:p>
      </dgm:t>
    </dgm:pt>
    <dgm:pt modelId="{79A51EC7-60C9-4E60-9596-A5E931E3A42C}" type="pres">
      <dgm:prSet presAssocID="{92344256-AF1D-41D1-B801-0518BF4D45C1}" presName="dummy" presStyleCnt="0"/>
      <dgm:spPr/>
    </dgm:pt>
    <dgm:pt modelId="{CE41B1CA-062B-4BED-99BB-0DEDCBED16DA}" type="pres">
      <dgm:prSet presAssocID="{92344256-AF1D-41D1-B801-0518BF4D45C1}" presName="node" presStyleLbl="revTx" presStyleIdx="2" presStyleCnt="5">
        <dgm:presLayoutVars>
          <dgm:bulletEnabled val="1"/>
        </dgm:presLayoutVars>
      </dgm:prSet>
      <dgm:spPr/>
      <dgm:t>
        <a:bodyPr/>
        <a:lstStyle/>
        <a:p>
          <a:endParaRPr lang="pl-PL"/>
        </a:p>
      </dgm:t>
    </dgm:pt>
    <dgm:pt modelId="{70475AF0-838A-4A0B-A29D-5D14D640DE91}" type="pres">
      <dgm:prSet presAssocID="{5710F5E3-3A1E-4A39-8D0C-E43A60D6FBC2}" presName="sibTrans" presStyleLbl="node1" presStyleIdx="2" presStyleCnt="5"/>
      <dgm:spPr/>
      <dgm:t>
        <a:bodyPr/>
        <a:lstStyle/>
        <a:p>
          <a:endParaRPr lang="pl-PL"/>
        </a:p>
      </dgm:t>
    </dgm:pt>
    <dgm:pt modelId="{D91927CF-13BB-4D1F-AAA3-1FF75BFA6624}" type="pres">
      <dgm:prSet presAssocID="{713DF085-057C-4879-B266-521F132B2B47}" presName="dummy" presStyleCnt="0"/>
      <dgm:spPr/>
    </dgm:pt>
    <dgm:pt modelId="{23F81AE4-AD9C-4DC9-BF0D-11231027E9DE}" type="pres">
      <dgm:prSet presAssocID="{713DF085-057C-4879-B266-521F132B2B47}" presName="node" presStyleLbl="revTx" presStyleIdx="3" presStyleCnt="5">
        <dgm:presLayoutVars>
          <dgm:bulletEnabled val="1"/>
        </dgm:presLayoutVars>
      </dgm:prSet>
      <dgm:spPr/>
      <dgm:t>
        <a:bodyPr/>
        <a:lstStyle/>
        <a:p>
          <a:endParaRPr lang="pl-PL"/>
        </a:p>
      </dgm:t>
    </dgm:pt>
    <dgm:pt modelId="{B86696CE-C3E3-4D77-92DB-89115232B67E}" type="pres">
      <dgm:prSet presAssocID="{36A623BB-61F0-4959-9740-954E1D5730E5}" presName="sibTrans" presStyleLbl="node1" presStyleIdx="3" presStyleCnt="5"/>
      <dgm:spPr/>
      <dgm:t>
        <a:bodyPr/>
        <a:lstStyle/>
        <a:p>
          <a:endParaRPr lang="pl-PL"/>
        </a:p>
      </dgm:t>
    </dgm:pt>
    <dgm:pt modelId="{BCD1D54F-B661-4668-BC07-916538BB2454}" type="pres">
      <dgm:prSet presAssocID="{DA099A62-393B-4FF1-843E-42576B7659E4}" presName="dummy" presStyleCnt="0"/>
      <dgm:spPr/>
    </dgm:pt>
    <dgm:pt modelId="{E3B7EBDC-9186-4DD0-912A-9ED967212BD0}" type="pres">
      <dgm:prSet presAssocID="{DA099A62-393B-4FF1-843E-42576B7659E4}" presName="node" presStyleLbl="revTx" presStyleIdx="4" presStyleCnt="5">
        <dgm:presLayoutVars>
          <dgm:bulletEnabled val="1"/>
        </dgm:presLayoutVars>
      </dgm:prSet>
      <dgm:spPr/>
      <dgm:t>
        <a:bodyPr/>
        <a:lstStyle/>
        <a:p>
          <a:endParaRPr lang="pl-PL"/>
        </a:p>
      </dgm:t>
    </dgm:pt>
    <dgm:pt modelId="{736A3531-0313-4C0A-9521-A97CD7EBC15B}" type="pres">
      <dgm:prSet presAssocID="{E556EFEB-BCDD-420A-8855-6F6B082F92AA}" presName="sibTrans" presStyleLbl="node1" presStyleIdx="4" presStyleCnt="5"/>
      <dgm:spPr/>
      <dgm:t>
        <a:bodyPr/>
        <a:lstStyle/>
        <a:p>
          <a:endParaRPr lang="pl-PL"/>
        </a:p>
      </dgm:t>
    </dgm:pt>
  </dgm:ptLst>
  <dgm:cxnLst>
    <dgm:cxn modelId="{D1F371A1-6FE5-4D39-AFE7-7E0CDC9C20D0}" type="presOf" srcId="{5710F5E3-3A1E-4A39-8D0C-E43A60D6FBC2}" destId="{70475AF0-838A-4A0B-A29D-5D14D640DE91}" srcOrd="0" destOrd="0" presId="urn:microsoft.com/office/officeart/2005/8/layout/cycle1"/>
    <dgm:cxn modelId="{BEFF1B06-F78F-4D35-9915-7FB5CF36C1E0}" type="presOf" srcId="{DA099A62-393B-4FF1-843E-42576B7659E4}" destId="{E3B7EBDC-9186-4DD0-912A-9ED967212BD0}" srcOrd="0" destOrd="0" presId="urn:microsoft.com/office/officeart/2005/8/layout/cycle1"/>
    <dgm:cxn modelId="{1562356F-9C47-447C-9A88-6E30DC84C00C}" type="presOf" srcId="{92344256-AF1D-41D1-B801-0518BF4D45C1}" destId="{CE41B1CA-062B-4BED-99BB-0DEDCBED16DA}" srcOrd="0" destOrd="0" presId="urn:microsoft.com/office/officeart/2005/8/layout/cycle1"/>
    <dgm:cxn modelId="{9AC0D028-CEFD-4F56-9A9E-B67082807E8D}" type="presOf" srcId="{29ADE3A4-16CD-48D1-8463-07F2E65D8DCE}" destId="{E0FABEF4-3B25-4A4F-9628-589CF73AB815}" srcOrd="0" destOrd="0" presId="urn:microsoft.com/office/officeart/2005/8/layout/cycle1"/>
    <dgm:cxn modelId="{2A6D428C-204A-4A9B-B553-4BCABA8C3846}" type="presOf" srcId="{F36E4458-A29A-4C14-9842-0FE74FBE7C1D}" destId="{8C6F87DD-0420-42AF-B2EE-2C3F4970ADF9}" srcOrd="0" destOrd="0" presId="urn:microsoft.com/office/officeart/2005/8/layout/cycle1"/>
    <dgm:cxn modelId="{37BF7FA7-DBFC-4057-9F9E-4D8B70437AA0}" type="presOf" srcId="{36A623BB-61F0-4959-9740-954E1D5730E5}" destId="{B86696CE-C3E3-4D77-92DB-89115232B67E}" srcOrd="0" destOrd="0" presId="urn:microsoft.com/office/officeart/2005/8/layout/cycle1"/>
    <dgm:cxn modelId="{068BFFF3-4CE2-465A-9CDA-900EA4DECB83}" type="presOf" srcId="{14F2C999-D6CF-4606-840F-F8D88BBAE599}" destId="{C3A2975E-725E-45F9-88AF-4C2D8609CC9B}" srcOrd="0" destOrd="0" presId="urn:microsoft.com/office/officeart/2005/8/layout/cycle1"/>
    <dgm:cxn modelId="{50655633-063A-4F6A-BC56-BAADFB52AA74}" srcId="{D699B6B5-2521-43C1-9F2A-046FF91A4720}" destId="{29ADE3A4-16CD-48D1-8463-07F2E65D8DCE}" srcOrd="0" destOrd="0" parTransId="{5EFB5970-195C-46B3-A3D4-0B7522E0BFC8}" sibTransId="{F36E4458-A29A-4C14-9842-0FE74FBE7C1D}"/>
    <dgm:cxn modelId="{E47206CF-F82C-44AB-AD09-A475439041F8}" type="presOf" srcId="{713DF085-057C-4879-B266-521F132B2B47}" destId="{23F81AE4-AD9C-4DC9-BF0D-11231027E9DE}" srcOrd="0" destOrd="0" presId="urn:microsoft.com/office/officeart/2005/8/layout/cycle1"/>
    <dgm:cxn modelId="{7FF645C9-DCE4-4692-84EE-8CD52DA6BF19}" type="presOf" srcId="{E556EFEB-BCDD-420A-8855-6F6B082F92AA}" destId="{736A3531-0313-4C0A-9521-A97CD7EBC15B}" srcOrd="0" destOrd="0" presId="urn:microsoft.com/office/officeart/2005/8/layout/cycle1"/>
    <dgm:cxn modelId="{C6587680-A37B-4F24-92F9-155AA1E828B0}" srcId="{D699B6B5-2521-43C1-9F2A-046FF91A4720}" destId="{DA099A62-393B-4FF1-843E-42576B7659E4}" srcOrd="4" destOrd="0" parTransId="{5ED8F691-206B-411A-A2D1-43192C56452A}" sibTransId="{E556EFEB-BCDD-420A-8855-6F6B082F92AA}"/>
    <dgm:cxn modelId="{3309E1AC-7F87-4117-A18E-85030BE8A0C9}" srcId="{D699B6B5-2521-43C1-9F2A-046FF91A4720}" destId="{92344256-AF1D-41D1-B801-0518BF4D45C1}" srcOrd="2" destOrd="0" parTransId="{C44F6123-6E89-48C2-8137-A10DF58D7EB4}" sibTransId="{5710F5E3-3A1E-4A39-8D0C-E43A60D6FBC2}"/>
    <dgm:cxn modelId="{B3AAB3F6-CB16-4B32-818C-CC0B4073928C}" srcId="{D699B6B5-2521-43C1-9F2A-046FF91A4720}" destId="{713DF085-057C-4879-B266-521F132B2B47}" srcOrd="3" destOrd="0" parTransId="{CD59FE2D-4BB4-4233-B0C5-B8B797F01F32}" sibTransId="{36A623BB-61F0-4959-9740-954E1D5730E5}"/>
    <dgm:cxn modelId="{B7461364-3DFE-42E3-BC7B-EF53D47070A2}" type="presOf" srcId="{3CDFB12B-A518-440A-8A9A-94C497B5AA23}" destId="{DC413E2D-509F-4EE9-973D-13AA026D7C44}" srcOrd="0" destOrd="0" presId="urn:microsoft.com/office/officeart/2005/8/layout/cycle1"/>
    <dgm:cxn modelId="{AE1DE60D-8068-4503-995A-36C5A0E05CD1}" srcId="{D699B6B5-2521-43C1-9F2A-046FF91A4720}" destId="{14F2C999-D6CF-4606-840F-F8D88BBAE599}" srcOrd="1" destOrd="0" parTransId="{E4B7EE1F-91A2-4FB6-B30B-7402DFCD4B6C}" sibTransId="{3CDFB12B-A518-440A-8A9A-94C497B5AA23}"/>
    <dgm:cxn modelId="{A4C2FC88-953E-4D72-8F1D-8E6FEC6410E5}" type="presOf" srcId="{D699B6B5-2521-43C1-9F2A-046FF91A4720}" destId="{0A27B728-2A23-4905-94EE-3BD49CF97A70}" srcOrd="0" destOrd="0" presId="urn:microsoft.com/office/officeart/2005/8/layout/cycle1"/>
    <dgm:cxn modelId="{3569D25A-8AFF-4C18-B86B-A2C3C8E42CDB}" type="presParOf" srcId="{0A27B728-2A23-4905-94EE-3BD49CF97A70}" destId="{DF1EE2D3-CA16-4F85-8757-14C4B35605BA}" srcOrd="0" destOrd="0" presId="urn:microsoft.com/office/officeart/2005/8/layout/cycle1"/>
    <dgm:cxn modelId="{7FEDB372-9ECC-437B-A7FC-CD54D47EE318}" type="presParOf" srcId="{0A27B728-2A23-4905-94EE-3BD49CF97A70}" destId="{E0FABEF4-3B25-4A4F-9628-589CF73AB815}" srcOrd="1" destOrd="0" presId="urn:microsoft.com/office/officeart/2005/8/layout/cycle1"/>
    <dgm:cxn modelId="{65D310DA-CD13-4BEC-AE18-6C729E276D73}" type="presParOf" srcId="{0A27B728-2A23-4905-94EE-3BD49CF97A70}" destId="{8C6F87DD-0420-42AF-B2EE-2C3F4970ADF9}" srcOrd="2" destOrd="0" presId="urn:microsoft.com/office/officeart/2005/8/layout/cycle1"/>
    <dgm:cxn modelId="{0018B1FC-9375-4A9F-8B83-50ABC260A221}" type="presParOf" srcId="{0A27B728-2A23-4905-94EE-3BD49CF97A70}" destId="{57D82C6C-84FE-4542-8D38-0C62A479E567}" srcOrd="3" destOrd="0" presId="urn:microsoft.com/office/officeart/2005/8/layout/cycle1"/>
    <dgm:cxn modelId="{AD2E6ACD-507B-4374-AE08-F7BB66DE604C}" type="presParOf" srcId="{0A27B728-2A23-4905-94EE-3BD49CF97A70}" destId="{C3A2975E-725E-45F9-88AF-4C2D8609CC9B}" srcOrd="4" destOrd="0" presId="urn:microsoft.com/office/officeart/2005/8/layout/cycle1"/>
    <dgm:cxn modelId="{9F19FF76-0F2C-4BC4-84F6-CE08E9CC83D5}" type="presParOf" srcId="{0A27B728-2A23-4905-94EE-3BD49CF97A70}" destId="{DC413E2D-509F-4EE9-973D-13AA026D7C44}" srcOrd="5" destOrd="0" presId="urn:microsoft.com/office/officeart/2005/8/layout/cycle1"/>
    <dgm:cxn modelId="{C5AD5AA9-30D1-41FD-909B-BEB06D9AA12A}" type="presParOf" srcId="{0A27B728-2A23-4905-94EE-3BD49CF97A70}" destId="{79A51EC7-60C9-4E60-9596-A5E931E3A42C}" srcOrd="6" destOrd="0" presId="urn:microsoft.com/office/officeart/2005/8/layout/cycle1"/>
    <dgm:cxn modelId="{F1CB8BC1-FFBE-4603-87AE-328B5BC91E6F}" type="presParOf" srcId="{0A27B728-2A23-4905-94EE-3BD49CF97A70}" destId="{CE41B1CA-062B-4BED-99BB-0DEDCBED16DA}" srcOrd="7" destOrd="0" presId="urn:microsoft.com/office/officeart/2005/8/layout/cycle1"/>
    <dgm:cxn modelId="{A1C293AA-E49D-46A8-9443-AA1AE8429489}" type="presParOf" srcId="{0A27B728-2A23-4905-94EE-3BD49CF97A70}" destId="{70475AF0-838A-4A0B-A29D-5D14D640DE91}" srcOrd="8" destOrd="0" presId="urn:microsoft.com/office/officeart/2005/8/layout/cycle1"/>
    <dgm:cxn modelId="{8F1B1977-3BA0-45B2-A3C9-931F3CC15614}" type="presParOf" srcId="{0A27B728-2A23-4905-94EE-3BD49CF97A70}" destId="{D91927CF-13BB-4D1F-AAA3-1FF75BFA6624}" srcOrd="9" destOrd="0" presId="urn:microsoft.com/office/officeart/2005/8/layout/cycle1"/>
    <dgm:cxn modelId="{2AE0B88E-B632-4CC1-9F67-5C193275EDD0}" type="presParOf" srcId="{0A27B728-2A23-4905-94EE-3BD49CF97A70}" destId="{23F81AE4-AD9C-4DC9-BF0D-11231027E9DE}" srcOrd="10" destOrd="0" presId="urn:microsoft.com/office/officeart/2005/8/layout/cycle1"/>
    <dgm:cxn modelId="{5ADBA227-96EE-4101-8647-5F553E90ED2D}" type="presParOf" srcId="{0A27B728-2A23-4905-94EE-3BD49CF97A70}" destId="{B86696CE-C3E3-4D77-92DB-89115232B67E}" srcOrd="11" destOrd="0" presId="urn:microsoft.com/office/officeart/2005/8/layout/cycle1"/>
    <dgm:cxn modelId="{378C7319-F9D6-4E12-BBC2-67420D6DC0AE}" type="presParOf" srcId="{0A27B728-2A23-4905-94EE-3BD49CF97A70}" destId="{BCD1D54F-B661-4668-BC07-916538BB2454}" srcOrd="12" destOrd="0" presId="urn:microsoft.com/office/officeart/2005/8/layout/cycle1"/>
    <dgm:cxn modelId="{2D3C2544-FE8C-4B8D-8F7C-D843C2C61E7C}" type="presParOf" srcId="{0A27B728-2A23-4905-94EE-3BD49CF97A70}" destId="{E3B7EBDC-9186-4DD0-912A-9ED967212BD0}" srcOrd="13" destOrd="0" presId="urn:microsoft.com/office/officeart/2005/8/layout/cycle1"/>
    <dgm:cxn modelId="{3B6E4152-5756-4152-A502-BCF157C757BA}" type="presParOf" srcId="{0A27B728-2A23-4905-94EE-3BD49CF97A70}" destId="{736A3531-0313-4C0A-9521-A97CD7EBC15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F7A1A-D32F-4199-81D6-647FA0B8EC83}" type="doc">
      <dgm:prSet loTypeId="urn:microsoft.com/office/officeart/2005/8/layout/equation1" loCatId="process" qsTypeId="urn:microsoft.com/office/officeart/2005/8/quickstyle/simple1" qsCatId="simple" csTypeId="urn:microsoft.com/office/officeart/2005/8/colors/colorful5" csCatId="colorful" phldr="1"/>
      <dgm:spPr/>
    </dgm:pt>
    <dgm:pt modelId="{2A019384-FCEA-4373-97A1-EF18EEAB1903}">
      <dgm:prSet phldrT="[Tekst]"/>
      <dgm:spPr/>
      <dgm:t>
        <a:bodyPr/>
        <a:lstStyle/>
        <a:p>
          <a:r>
            <a:rPr lang="pl-PL" dirty="0" smtClean="0"/>
            <a:t>Górnictwo</a:t>
          </a:r>
          <a:endParaRPr lang="pl-PL" dirty="0"/>
        </a:p>
      </dgm:t>
    </dgm:pt>
    <dgm:pt modelId="{03864727-8CFC-4E51-BC5B-59886732B8BC}" type="parTrans" cxnId="{88F74E24-9662-47BA-B039-703E97C5704F}">
      <dgm:prSet/>
      <dgm:spPr/>
      <dgm:t>
        <a:bodyPr/>
        <a:lstStyle/>
        <a:p>
          <a:endParaRPr lang="pl-PL"/>
        </a:p>
      </dgm:t>
    </dgm:pt>
    <dgm:pt modelId="{EB6267FC-EA76-4A71-BBD6-637E158519C0}" type="sibTrans" cxnId="{88F74E24-9662-47BA-B039-703E97C5704F}">
      <dgm:prSet/>
      <dgm:spPr/>
      <dgm:t>
        <a:bodyPr/>
        <a:lstStyle/>
        <a:p>
          <a:endParaRPr lang="pl-PL"/>
        </a:p>
      </dgm:t>
    </dgm:pt>
    <dgm:pt modelId="{3DAA18FB-402E-4BB9-A21E-073706AF6352}">
      <dgm:prSet phldrT="[Tekst]"/>
      <dgm:spPr>
        <a:solidFill>
          <a:schemeClr val="accent4"/>
        </a:solidFill>
      </dgm:spPr>
      <dgm:t>
        <a:bodyPr/>
        <a:lstStyle/>
        <a:p>
          <a:r>
            <a:rPr lang="pl-PL" dirty="0" smtClean="0"/>
            <a:t>Energetyka </a:t>
          </a:r>
          <a:endParaRPr lang="pl-PL" dirty="0"/>
        </a:p>
      </dgm:t>
    </dgm:pt>
    <dgm:pt modelId="{35E0A561-74CF-4581-A54E-CBE09FF89B05}" type="parTrans" cxnId="{E89013B5-CF7D-4A3D-B178-CBC4678D5901}">
      <dgm:prSet/>
      <dgm:spPr/>
      <dgm:t>
        <a:bodyPr/>
        <a:lstStyle/>
        <a:p>
          <a:endParaRPr lang="pl-PL"/>
        </a:p>
      </dgm:t>
    </dgm:pt>
    <dgm:pt modelId="{B402F1FA-6307-4A82-9C8B-11941C4CFF1D}" type="sibTrans" cxnId="{E89013B5-CF7D-4A3D-B178-CBC4678D5901}">
      <dgm:prSet/>
      <dgm:spPr/>
      <dgm:t>
        <a:bodyPr/>
        <a:lstStyle/>
        <a:p>
          <a:endParaRPr lang="pl-PL"/>
        </a:p>
      </dgm:t>
    </dgm:pt>
    <dgm:pt modelId="{9E8FA003-79BE-4626-8293-98CF1FEA01C4}">
      <dgm:prSet phldrT="[Tekst]"/>
      <dgm:spPr/>
      <dgm:t>
        <a:bodyPr/>
        <a:lstStyle/>
        <a:p>
          <a:r>
            <a:rPr lang="pl-PL" dirty="0" smtClean="0"/>
            <a:t>Symbioza</a:t>
          </a:r>
          <a:endParaRPr lang="pl-PL" dirty="0"/>
        </a:p>
      </dgm:t>
    </dgm:pt>
    <dgm:pt modelId="{45DB344D-9551-42CC-8067-C9CCF9096B48}" type="parTrans" cxnId="{18D37C99-1773-47F9-9C5D-614349D48FF1}">
      <dgm:prSet/>
      <dgm:spPr/>
      <dgm:t>
        <a:bodyPr/>
        <a:lstStyle/>
        <a:p>
          <a:endParaRPr lang="pl-PL"/>
        </a:p>
      </dgm:t>
    </dgm:pt>
    <dgm:pt modelId="{54E2FACA-8485-40C3-B1DB-EE1737474EE1}" type="sibTrans" cxnId="{18D37C99-1773-47F9-9C5D-614349D48FF1}">
      <dgm:prSet/>
      <dgm:spPr/>
      <dgm:t>
        <a:bodyPr/>
        <a:lstStyle/>
        <a:p>
          <a:endParaRPr lang="pl-PL"/>
        </a:p>
      </dgm:t>
    </dgm:pt>
    <dgm:pt modelId="{A47355D8-1F9A-4FF9-85C5-EB68FC553349}" type="pres">
      <dgm:prSet presAssocID="{6D9F7A1A-D32F-4199-81D6-647FA0B8EC83}" presName="linearFlow" presStyleCnt="0">
        <dgm:presLayoutVars>
          <dgm:dir/>
          <dgm:resizeHandles val="exact"/>
        </dgm:presLayoutVars>
      </dgm:prSet>
      <dgm:spPr/>
    </dgm:pt>
    <dgm:pt modelId="{A55C2491-FEE2-4F5E-B5FD-068E4F7E59CD}" type="pres">
      <dgm:prSet presAssocID="{2A019384-FCEA-4373-97A1-EF18EEAB1903}" presName="node" presStyleLbl="node1" presStyleIdx="0" presStyleCnt="3">
        <dgm:presLayoutVars>
          <dgm:bulletEnabled val="1"/>
        </dgm:presLayoutVars>
      </dgm:prSet>
      <dgm:spPr/>
      <dgm:t>
        <a:bodyPr/>
        <a:lstStyle/>
        <a:p>
          <a:endParaRPr lang="pl-PL"/>
        </a:p>
      </dgm:t>
    </dgm:pt>
    <dgm:pt modelId="{45A7F5C2-8417-4D99-8E36-6B2C56AA8CAB}" type="pres">
      <dgm:prSet presAssocID="{EB6267FC-EA76-4A71-BBD6-637E158519C0}" presName="spacerL" presStyleCnt="0"/>
      <dgm:spPr/>
    </dgm:pt>
    <dgm:pt modelId="{8A350796-8F73-4604-8216-63AA165CBDD1}" type="pres">
      <dgm:prSet presAssocID="{EB6267FC-EA76-4A71-BBD6-637E158519C0}" presName="sibTrans" presStyleLbl="sibTrans2D1" presStyleIdx="0" presStyleCnt="2"/>
      <dgm:spPr/>
    </dgm:pt>
    <dgm:pt modelId="{3B3DC462-B1A2-4089-8B8A-45AA60A8B40B}" type="pres">
      <dgm:prSet presAssocID="{EB6267FC-EA76-4A71-BBD6-637E158519C0}" presName="spacerR" presStyleCnt="0"/>
      <dgm:spPr/>
    </dgm:pt>
    <dgm:pt modelId="{115935CC-F711-4B86-BD79-DBBEF0133DEB}" type="pres">
      <dgm:prSet presAssocID="{3DAA18FB-402E-4BB9-A21E-073706AF6352}" presName="node" presStyleLbl="node1" presStyleIdx="1" presStyleCnt="3">
        <dgm:presLayoutVars>
          <dgm:bulletEnabled val="1"/>
        </dgm:presLayoutVars>
      </dgm:prSet>
      <dgm:spPr/>
    </dgm:pt>
    <dgm:pt modelId="{A4C6F627-EED3-40AA-82C0-B423D4FD06C0}" type="pres">
      <dgm:prSet presAssocID="{B402F1FA-6307-4A82-9C8B-11941C4CFF1D}" presName="spacerL" presStyleCnt="0"/>
      <dgm:spPr/>
    </dgm:pt>
    <dgm:pt modelId="{2A52EA06-F858-4A0D-BEEB-14B0BE8B141E}" type="pres">
      <dgm:prSet presAssocID="{B402F1FA-6307-4A82-9C8B-11941C4CFF1D}" presName="sibTrans" presStyleLbl="sibTrans2D1" presStyleIdx="1" presStyleCnt="2"/>
      <dgm:spPr/>
    </dgm:pt>
    <dgm:pt modelId="{7FEDA383-9EDA-4E98-A50F-5ABD69B40065}" type="pres">
      <dgm:prSet presAssocID="{B402F1FA-6307-4A82-9C8B-11941C4CFF1D}" presName="spacerR" presStyleCnt="0"/>
      <dgm:spPr/>
    </dgm:pt>
    <dgm:pt modelId="{FF03F578-A1C1-4275-BBFB-E62EE5626CDF}" type="pres">
      <dgm:prSet presAssocID="{9E8FA003-79BE-4626-8293-98CF1FEA01C4}" presName="node" presStyleLbl="node1" presStyleIdx="2" presStyleCnt="3">
        <dgm:presLayoutVars>
          <dgm:bulletEnabled val="1"/>
        </dgm:presLayoutVars>
      </dgm:prSet>
      <dgm:spPr/>
      <dgm:t>
        <a:bodyPr/>
        <a:lstStyle/>
        <a:p>
          <a:endParaRPr lang="pl-PL"/>
        </a:p>
      </dgm:t>
    </dgm:pt>
  </dgm:ptLst>
  <dgm:cxnLst>
    <dgm:cxn modelId="{E89013B5-CF7D-4A3D-B178-CBC4678D5901}" srcId="{6D9F7A1A-D32F-4199-81D6-647FA0B8EC83}" destId="{3DAA18FB-402E-4BB9-A21E-073706AF6352}" srcOrd="1" destOrd="0" parTransId="{35E0A561-74CF-4581-A54E-CBE09FF89B05}" sibTransId="{B402F1FA-6307-4A82-9C8B-11941C4CFF1D}"/>
    <dgm:cxn modelId="{88F74E24-9662-47BA-B039-703E97C5704F}" srcId="{6D9F7A1A-D32F-4199-81D6-647FA0B8EC83}" destId="{2A019384-FCEA-4373-97A1-EF18EEAB1903}" srcOrd="0" destOrd="0" parTransId="{03864727-8CFC-4E51-BC5B-59886732B8BC}" sibTransId="{EB6267FC-EA76-4A71-BBD6-637E158519C0}"/>
    <dgm:cxn modelId="{30ADA1EA-D39B-498B-93AD-CE9E6C503B32}" type="presOf" srcId="{9E8FA003-79BE-4626-8293-98CF1FEA01C4}" destId="{FF03F578-A1C1-4275-BBFB-E62EE5626CDF}" srcOrd="0" destOrd="0" presId="urn:microsoft.com/office/officeart/2005/8/layout/equation1"/>
    <dgm:cxn modelId="{8CCB941B-DBA2-4DC9-9A4D-32C953D50A2E}" type="presOf" srcId="{2A019384-FCEA-4373-97A1-EF18EEAB1903}" destId="{A55C2491-FEE2-4F5E-B5FD-068E4F7E59CD}" srcOrd="0" destOrd="0" presId="urn:microsoft.com/office/officeart/2005/8/layout/equation1"/>
    <dgm:cxn modelId="{39814293-D8E2-4FA2-A3BD-FBE1EB23D928}" type="presOf" srcId="{6D9F7A1A-D32F-4199-81D6-647FA0B8EC83}" destId="{A47355D8-1F9A-4FF9-85C5-EB68FC553349}" srcOrd="0" destOrd="0" presId="urn:microsoft.com/office/officeart/2005/8/layout/equation1"/>
    <dgm:cxn modelId="{50048DAE-8AEC-4B6A-8315-C5D2E43FD03A}" type="presOf" srcId="{3DAA18FB-402E-4BB9-A21E-073706AF6352}" destId="{115935CC-F711-4B86-BD79-DBBEF0133DEB}" srcOrd="0" destOrd="0" presId="urn:microsoft.com/office/officeart/2005/8/layout/equation1"/>
    <dgm:cxn modelId="{65A3CA13-53AB-4DAB-B072-79199E4712EF}" type="presOf" srcId="{EB6267FC-EA76-4A71-BBD6-637E158519C0}" destId="{8A350796-8F73-4604-8216-63AA165CBDD1}" srcOrd="0" destOrd="0" presId="urn:microsoft.com/office/officeart/2005/8/layout/equation1"/>
    <dgm:cxn modelId="{18D37C99-1773-47F9-9C5D-614349D48FF1}" srcId="{6D9F7A1A-D32F-4199-81D6-647FA0B8EC83}" destId="{9E8FA003-79BE-4626-8293-98CF1FEA01C4}" srcOrd="2" destOrd="0" parTransId="{45DB344D-9551-42CC-8067-C9CCF9096B48}" sibTransId="{54E2FACA-8485-40C3-B1DB-EE1737474EE1}"/>
    <dgm:cxn modelId="{EE6B8D89-F044-48CE-952E-7123D2BCBB0F}" type="presOf" srcId="{B402F1FA-6307-4A82-9C8B-11941C4CFF1D}" destId="{2A52EA06-F858-4A0D-BEEB-14B0BE8B141E}" srcOrd="0" destOrd="0" presId="urn:microsoft.com/office/officeart/2005/8/layout/equation1"/>
    <dgm:cxn modelId="{D83EE768-134B-436D-91D3-EC1889ADF1AA}" type="presParOf" srcId="{A47355D8-1F9A-4FF9-85C5-EB68FC553349}" destId="{A55C2491-FEE2-4F5E-B5FD-068E4F7E59CD}" srcOrd="0" destOrd="0" presId="urn:microsoft.com/office/officeart/2005/8/layout/equation1"/>
    <dgm:cxn modelId="{95794CE8-7572-4DBF-A177-3F2A4CDCA029}" type="presParOf" srcId="{A47355D8-1F9A-4FF9-85C5-EB68FC553349}" destId="{45A7F5C2-8417-4D99-8E36-6B2C56AA8CAB}" srcOrd="1" destOrd="0" presId="urn:microsoft.com/office/officeart/2005/8/layout/equation1"/>
    <dgm:cxn modelId="{13C807D3-1C56-46B7-AA8B-E11B870325A1}" type="presParOf" srcId="{A47355D8-1F9A-4FF9-85C5-EB68FC553349}" destId="{8A350796-8F73-4604-8216-63AA165CBDD1}" srcOrd="2" destOrd="0" presId="urn:microsoft.com/office/officeart/2005/8/layout/equation1"/>
    <dgm:cxn modelId="{7944A7DE-8F8B-4F49-890F-FF4E22498225}" type="presParOf" srcId="{A47355D8-1F9A-4FF9-85C5-EB68FC553349}" destId="{3B3DC462-B1A2-4089-8B8A-45AA60A8B40B}" srcOrd="3" destOrd="0" presId="urn:microsoft.com/office/officeart/2005/8/layout/equation1"/>
    <dgm:cxn modelId="{0387EFE3-41A7-4A07-8B45-CD0140D325E5}" type="presParOf" srcId="{A47355D8-1F9A-4FF9-85C5-EB68FC553349}" destId="{115935CC-F711-4B86-BD79-DBBEF0133DEB}" srcOrd="4" destOrd="0" presId="urn:microsoft.com/office/officeart/2005/8/layout/equation1"/>
    <dgm:cxn modelId="{B2902B34-0996-4F72-9BB4-A3E9609CE16E}" type="presParOf" srcId="{A47355D8-1F9A-4FF9-85C5-EB68FC553349}" destId="{A4C6F627-EED3-40AA-82C0-B423D4FD06C0}" srcOrd="5" destOrd="0" presId="urn:microsoft.com/office/officeart/2005/8/layout/equation1"/>
    <dgm:cxn modelId="{DBA190B3-BBAC-4B1E-B4FC-6DB965428D58}" type="presParOf" srcId="{A47355D8-1F9A-4FF9-85C5-EB68FC553349}" destId="{2A52EA06-F858-4A0D-BEEB-14B0BE8B141E}" srcOrd="6" destOrd="0" presId="urn:microsoft.com/office/officeart/2005/8/layout/equation1"/>
    <dgm:cxn modelId="{F24B8089-EDB8-475D-8F06-ED2B78A3D0E2}" type="presParOf" srcId="{A47355D8-1F9A-4FF9-85C5-EB68FC553349}" destId="{7FEDA383-9EDA-4E98-A50F-5ABD69B40065}" srcOrd="7" destOrd="0" presId="urn:microsoft.com/office/officeart/2005/8/layout/equation1"/>
    <dgm:cxn modelId="{70194800-BD2D-4BBF-A2F7-4B04CBD6CAE3}" type="presParOf" srcId="{A47355D8-1F9A-4FF9-85C5-EB68FC553349}" destId="{FF03F578-A1C1-4275-BBFB-E62EE5626CDF}"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ABEF4-3B25-4A4F-9628-589CF73AB815}">
      <dsp:nvSpPr>
        <dsp:cNvPr id="0" name=""/>
        <dsp:cNvSpPr/>
      </dsp:nvSpPr>
      <dsp:spPr>
        <a:xfrm>
          <a:off x="1664590" y="17302"/>
          <a:ext cx="590012" cy="59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pl-PL" sz="3800" kern="1200"/>
            <a:t> </a:t>
          </a:r>
        </a:p>
      </dsp:txBody>
      <dsp:txXfrm>
        <a:off x="1664590" y="17302"/>
        <a:ext cx="590012" cy="590012"/>
      </dsp:txXfrm>
    </dsp:sp>
    <dsp:sp modelId="{8C6F87DD-0420-42AF-B2EE-2C3F4970ADF9}">
      <dsp:nvSpPr>
        <dsp:cNvPr id="0" name=""/>
        <dsp:cNvSpPr/>
      </dsp:nvSpPr>
      <dsp:spPr>
        <a:xfrm>
          <a:off x="276167" y="173"/>
          <a:ext cx="2212755" cy="2212755"/>
        </a:xfrm>
        <a:prstGeom prst="circularArrow">
          <a:avLst>
            <a:gd name="adj1" fmla="val 5200"/>
            <a:gd name="adj2" fmla="val 335866"/>
            <a:gd name="adj3" fmla="val 21293435"/>
            <a:gd name="adj4" fmla="val 19766069"/>
            <a:gd name="adj5" fmla="val 6066"/>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3A2975E-725E-45F9-88AF-4C2D8609CC9B}">
      <dsp:nvSpPr>
        <dsp:cNvPr id="0" name=""/>
        <dsp:cNvSpPr/>
      </dsp:nvSpPr>
      <dsp:spPr>
        <a:xfrm>
          <a:off x="2021227" y="1114918"/>
          <a:ext cx="590012" cy="59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pl-PL" sz="3800" kern="1200"/>
            <a:t> </a:t>
          </a:r>
        </a:p>
      </dsp:txBody>
      <dsp:txXfrm>
        <a:off x="2021227" y="1114918"/>
        <a:ext cx="590012" cy="590012"/>
      </dsp:txXfrm>
    </dsp:sp>
    <dsp:sp modelId="{DC413E2D-509F-4EE9-973D-13AA026D7C44}">
      <dsp:nvSpPr>
        <dsp:cNvPr id="0" name=""/>
        <dsp:cNvSpPr/>
      </dsp:nvSpPr>
      <dsp:spPr>
        <a:xfrm>
          <a:off x="276167" y="173"/>
          <a:ext cx="2212755" cy="2212755"/>
        </a:xfrm>
        <a:prstGeom prst="circularArrow">
          <a:avLst>
            <a:gd name="adj1" fmla="val 5200"/>
            <a:gd name="adj2" fmla="val 335866"/>
            <a:gd name="adj3" fmla="val 4014899"/>
            <a:gd name="adj4" fmla="val 2253248"/>
            <a:gd name="adj5" fmla="val 6066"/>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E41B1CA-062B-4BED-99BB-0DEDCBED16DA}">
      <dsp:nvSpPr>
        <dsp:cNvPr id="0" name=""/>
        <dsp:cNvSpPr/>
      </dsp:nvSpPr>
      <dsp:spPr>
        <a:xfrm>
          <a:off x="1087539" y="1793282"/>
          <a:ext cx="590012" cy="59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pl-PL" sz="3800" kern="1200"/>
            <a:t> </a:t>
          </a:r>
        </a:p>
      </dsp:txBody>
      <dsp:txXfrm>
        <a:off x="1087539" y="1793282"/>
        <a:ext cx="590012" cy="590012"/>
      </dsp:txXfrm>
    </dsp:sp>
    <dsp:sp modelId="{70475AF0-838A-4A0B-A29D-5D14D640DE91}">
      <dsp:nvSpPr>
        <dsp:cNvPr id="0" name=""/>
        <dsp:cNvSpPr/>
      </dsp:nvSpPr>
      <dsp:spPr>
        <a:xfrm>
          <a:off x="276167" y="173"/>
          <a:ext cx="2212755" cy="2212755"/>
        </a:xfrm>
        <a:prstGeom prst="circularArrow">
          <a:avLst>
            <a:gd name="adj1" fmla="val 5200"/>
            <a:gd name="adj2" fmla="val 335866"/>
            <a:gd name="adj3" fmla="val 8210886"/>
            <a:gd name="adj4" fmla="val 6449236"/>
            <a:gd name="adj5" fmla="val 6066"/>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3F81AE4-AD9C-4DC9-BF0D-11231027E9DE}">
      <dsp:nvSpPr>
        <dsp:cNvPr id="0" name=""/>
        <dsp:cNvSpPr/>
      </dsp:nvSpPr>
      <dsp:spPr>
        <a:xfrm>
          <a:off x="153851" y="1114918"/>
          <a:ext cx="590012" cy="59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pl-PL" sz="3800" kern="1200"/>
            <a:t> </a:t>
          </a:r>
        </a:p>
      </dsp:txBody>
      <dsp:txXfrm>
        <a:off x="153851" y="1114918"/>
        <a:ext cx="590012" cy="590012"/>
      </dsp:txXfrm>
    </dsp:sp>
    <dsp:sp modelId="{B86696CE-C3E3-4D77-92DB-89115232B67E}">
      <dsp:nvSpPr>
        <dsp:cNvPr id="0" name=""/>
        <dsp:cNvSpPr/>
      </dsp:nvSpPr>
      <dsp:spPr>
        <a:xfrm>
          <a:off x="276167" y="173"/>
          <a:ext cx="2212755" cy="2212755"/>
        </a:xfrm>
        <a:prstGeom prst="circularArrow">
          <a:avLst>
            <a:gd name="adj1" fmla="val 5200"/>
            <a:gd name="adj2" fmla="val 335866"/>
            <a:gd name="adj3" fmla="val 12298065"/>
            <a:gd name="adj4" fmla="val 10770699"/>
            <a:gd name="adj5" fmla="val 6066"/>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3B7EBDC-9186-4DD0-912A-9ED967212BD0}">
      <dsp:nvSpPr>
        <dsp:cNvPr id="0" name=""/>
        <dsp:cNvSpPr/>
      </dsp:nvSpPr>
      <dsp:spPr>
        <a:xfrm>
          <a:off x="510488" y="17302"/>
          <a:ext cx="590012" cy="59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pl-PL" sz="3800" kern="1200"/>
            <a:t> </a:t>
          </a:r>
        </a:p>
      </dsp:txBody>
      <dsp:txXfrm>
        <a:off x="510488" y="17302"/>
        <a:ext cx="590012" cy="590012"/>
      </dsp:txXfrm>
    </dsp:sp>
    <dsp:sp modelId="{736A3531-0313-4C0A-9521-A97CD7EBC15B}">
      <dsp:nvSpPr>
        <dsp:cNvPr id="0" name=""/>
        <dsp:cNvSpPr/>
      </dsp:nvSpPr>
      <dsp:spPr>
        <a:xfrm>
          <a:off x="276167" y="173"/>
          <a:ext cx="2212755" cy="2212755"/>
        </a:xfrm>
        <a:prstGeom prst="circularArrow">
          <a:avLst>
            <a:gd name="adj1" fmla="val 5200"/>
            <a:gd name="adj2" fmla="val 335866"/>
            <a:gd name="adj3" fmla="val 16865887"/>
            <a:gd name="adj4" fmla="val 15198248"/>
            <a:gd name="adj5" fmla="val 6066"/>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C2491-FEE2-4F5E-B5FD-068E4F7E59CD}">
      <dsp:nvSpPr>
        <dsp:cNvPr id="0" name=""/>
        <dsp:cNvSpPr/>
      </dsp:nvSpPr>
      <dsp:spPr>
        <a:xfrm>
          <a:off x="1755" y="2364722"/>
          <a:ext cx="2327338" cy="232733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pl-PL" sz="2500" kern="1200" dirty="0" smtClean="0"/>
            <a:t>Górnictwo</a:t>
          </a:r>
          <a:endParaRPr lang="pl-PL" sz="2500" kern="1200" dirty="0"/>
        </a:p>
      </dsp:txBody>
      <dsp:txXfrm>
        <a:off x="342586" y="2705553"/>
        <a:ext cx="1645676" cy="1645676"/>
      </dsp:txXfrm>
    </dsp:sp>
    <dsp:sp modelId="{8A350796-8F73-4604-8216-63AA165CBDD1}">
      <dsp:nvSpPr>
        <dsp:cNvPr id="0" name=""/>
        <dsp:cNvSpPr/>
      </dsp:nvSpPr>
      <dsp:spPr>
        <a:xfrm>
          <a:off x="2518074" y="2853463"/>
          <a:ext cx="1349856" cy="1349856"/>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l-PL" sz="2000" kern="1200"/>
        </a:p>
      </dsp:txBody>
      <dsp:txXfrm>
        <a:off x="2696997" y="3369648"/>
        <a:ext cx="992010" cy="317486"/>
      </dsp:txXfrm>
    </dsp:sp>
    <dsp:sp modelId="{115935CC-F711-4B86-BD79-DBBEF0133DEB}">
      <dsp:nvSpPr>
        <dsp:cNvPr id="0" name=""/>
        <dsp:cNvSpPr/>
      </dsp:nvSpPr>
      <dsp:spPr>
        <a:xfrm>
          <a:off x="4056910" y="2364722"/>
          <a:ext cx="2327338" cy="2327338"/>
        </a:xfrm>
        <a:prstGeom prst="ellipse">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pl-PL" sz="2500" kern="1200" dirty="0" smtClean="0"/>
            <a:t>Energetyka </a:t>
          </a:r>
          <a:endParaRPr lang="pl-PL" sz="2500" kern="1200" dirty="0"/>
        </a:p>
      </dsp:txBody>
      <dsp:txXfrm>
        <a:off x="4397741" y="2705553"/>
        <a:ext cx="1645676" cy="1645676"/>
      </dsp:txXfrm>
    </dsp:sp>
    <dsp:sp modelId="{2A52EA06-F858-4A0D-BEEB-14B0BE8B141E}">
      <dsp:nvSpPr>
        <dsp:cNvPr id="0" name=""/>
        <dsp:cNvSpPr/>
      </dsp:nvSpPr>
      <dsp:spPr>
        <a:xfrm>
          <a:off x="6573229" y="2853463"/>
          <a:ext cx="1349856" cy="1349856"/>
        </a:xfrm>
        <a:prstGeom prst="mathEqual">
          <a:avLst/>
        </a:prstGeom>
        <a:solidFill>
          <a:schemeClr val="accent5">
            <a:hueOff val="11397726"/>
            <a:satOff val="-18372"/>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l-PL" sz="2000" kern="1200"/>
        </a:p>
      </dsp:txBody>
      <dsp:txXfrm>
        <a:off x="6752152" y="3131533"/>
        <a:ext cx="992010" cy="793716"/>
      </dsp:txXfrm>
    </dsp:sp>
    <dsp:sp modelId="{FF03F578-A1C1-4275-BBFB-E62EE5626CDF}">
      <dsp:nvSpPr>
        <dsp:cNvPr id="0" name=""/>
        <dsp:cNvSpPr/>
      </dsp:nvSpPr>
      <dsp:spPr>
        <a:xfrm>
          <a:off x="8112065" y="2364722"/>
          <a:ext cx="2327338" cy="2327338"/>
        </a:xfrm>
        <a:prstGeom prst="ellipse">
          <a:avLst/>
        </a:prstGeom>
        <a:solidFill>
          <a:schemeClr val="accent5">
            <a:hueOff val="11397726"/>
            <a:satOff val="-18372"/>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pl-PL" sz="2500" kern="1200" dirty="0" smtClean="0"/>
            <a:t>Symbioza</a:t>
          </a:r>
          <a:endParaRPr lang="pl-PL" sz="2500" kern="1200" dirty="0"/>
        </a:p>
      </dsp:txBody>
      <dsp:txXfrm>
        <a:off x="8452896" y="2705553"/>
        <a:ext cx="1645676" cy="164567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pl-PL" smtClean="0"/>
              <a:t>2017-10-24</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lang="pl-PL" smtClean="0"/>
              <a:t>‹#›</a:t>
            </a:fld>
            <a:endParaRPr lang="pl-PL"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pl-PL" smtClean="0"/>
              <a:t>2017-10-24</a:t>
            </a:fld>
            <a:endParaRPr lang="pl-PL" dirty="0"/>
          </a:p>
        </p:txBody>
      </p:sp>
      <p:sp>
        <p:nvSpPr>
          <p:cNvPr id="4" name="Symbol zastępczy obrazu slajd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lang="pl-PL" smtClean="0"/>
              <a:t>‹#›</a:t>
            </a:fld>
            <a:endParaRPr lang="pl-PL"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2588" y="685800"/>
            <a:ext cx="6092825" cy="34290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7531D5CD-1B15-464E-B4D4-944270283D57}" type="slidenum">
              <a:rPr lang="en-US" smtClean="0"/>
              <a:t>8</a:t>
            </a:fld>
            <a:endParaRPr lang="en-US"/>
          </a:p>
        </p:txBody>
      </p:sp>
    </p:spTree>
    <p:extLst>
      <p:ext uri="{BB962C8B-B14F-4D97-AF65-F5344CB8AC3E}">
        <p14:creationId xmlns:p14="http://schemas.microsoft.com/office/powerpoint/2010/main" val="1001140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065214" y="533400"/>
            <a:ext cx="5029200" cy="2514601"/>
          </a:xfrm>
        </p:spPr>
        <p:txBody>
          <a:bodyPr>
            <a:normAutofit/>
          </a:bodyPr>
          <a:lstStyle>
            <a:lvl1pPr>
              <a:defRPr sz="5400"/>
            </a:lvl1pPr>
          </a:lstStyle>
          <a:p>
            <a:r>
              <a:rPr lang="pl-PL" smtClean="0"/>
              <a:t>Kliknij, aby edytować styl</a:t>
            </a:r>
            <a:endParaRPr lang="pl-PL" dirty="0"/>
          </a:p>
        </p:txBody>
      </p:sp>
      <p:sp>
        <p:nvSpPr>
          <p:cNvPr id="3" name="Podtytuł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dirty="0"/>
          </a:p>
        </p:txBody>
      </p:sp>
      <p:sp>
        <p:nvSpPr>
          <p:cNvPr id="4" name="Symbol zastępczy daty 3"/>
          <p:cNvSpPr>
            <a:spLocks noGrp="1"/>
          </p:cNvSpPr>
          <p:nvPr>
            <p:ph type="dt" sz="half" idx="10"/>
          </p:nvPr>
        </p:nvSpPr>
        <p:spPr/>
        <p:txBody>
          <a:bodyPr/>
          <a:lstStyle/>
          <a:p>
            <a:fld id="{3E0FA9E5-6744-4841-888F-9E7CC0C2B7EC}" type="datetimeFigureOut">
              <a:rPr lang="pl-PL" smtClean="0"/>
              <a:t>2017-10-24</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AEAE4A8-A6E5-453E-B946-FB774B73F48C}" type="slidenum">
              <a:rPr lang="pl-PL" smtClean="0"/>
              <a:t>‹#›</a:t>
            </a:fld>
            <a:endParaRPr lang="pl-PL"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3E0FA9E5-6744-4841-888F-9E7CC0C2B7EC}" type="datetimeFigureOut">
              <a:rPr lang="pl-PL" smtClean="0"/>
              <a:t>2017-10-24</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AEAE4A8-A6E5-453E-B946-FB774B73F48C}" type="slidenum">
              <a:rPr lang="pl-PL" smtClean="0"/>
              <a:t>‹#›</a:t>
            </a:fld>
            <a:endParaRPr lang="pl-PL"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61412" y="533400"/>
            <a:ext cx="2362201" cy="5486400"/>
          </a:xfrm>
        </p:spPr>
        <p:txBody>
          <a:bodyPr vert="eaVert"/>
          <a:lstStyle/>
          <a:p>
            <a:r>
              <a:rPr lang="pl-PL" smtClean="0"/>
              <a:t>Kliknij, aby edytować styl</a:t>
            </a:r>
            <a:endParaRPr lang="pl-PL" dirty="0"/>
          </a:p>
        </p:txBody>
      </p:sp>
      <p:sp>
        <p:nvSpPr>
          <p:cNvPr id="3" name="Symbol zastępczy tytułu pionowego 2"/>
          <p:cNvSpPr>
            <a:spLocks noGrp="1"/>
          </p:cNvSpPr>
          <p:nvPr>
            <p:ph type="body" orient="vert" idx="1"/>
          </p:nvPr>
        </p:nvSpPr>
        <p:spPr>
          <a:xfrm>
            <a:off x="1065213" y="533400"/>
            <a:ext cx="7467599" cy="54864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3E0FA9E5-6744-4841-888F-9E7CC0C2B7EC}" type="datetimeFigureOut">
              <a:rPr lang="pl-PL" smtClean="0"/>
              <a:t>2017-10-24</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AEAE4A8-A6E5-453E-B946-FB774B73F48C}" type="slidenum">
              <a:rPr lang="pl-PL" smtClean="0"/>
              <a:t>‹#›</a:t>
            </a:fld>
            <a:endParaRPr lang="pl-PL"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ytuł i teks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smtClean="0"/>
          </a:p>
        </p:txBody>
      </p:sp>
      <p:sp>
        <p:nvSpPr>
          <p:cNvPr id="9" name="Title 8"/>
          <p:cNvSpPr>
            <a:spLocks noGrp="1"/>
          </p:cNvSpPr>
          <p:nvPr>
            <p:ph type="title"/>
          </p:nvPr>
        </p:nvSpPr>
        <p:spPr>
          <a:xfrm>
            <a:off x="609441" y="359465"/>
            <a:ext cx="10969943" cy="1143000"/>
          </a:xfrm>
          <a:prstGeom prst="rect">
            <a:avLst/>
          </a:prstGeom>
        </p:spPr>
        <p:txBody>
          <a:bodyPr>
            <a:normAutofit/>
          </a:bodyPr>
          <a:lstStyle/>
          <a:p>
            <a:r>
              <a:rPr lang="pl-PL" smtClean="0"/>
              <a:t>Kliknij, aby edytować styl</a:t>
            </a:r>
            <a:endParaRPr lang="en-US"/>
          </a:p>
        </p:txBody>
      </p:sp>
      <p:sp>
        <p:nvSpPr>
          <p:cNvPr id="4" name="Date Placeholder 7"/>
          <p:cNvSpPr>
            <a:spLocks noGrp="1"/>
          </p:cNvSpPr>
          <p:nvPr>
            <p:ph type="dt" sz="half" idx="10"/>
          </p:nvPr>
        </p:nvSpPr>
        <p:spPr/>
        <p:txBody>
          <a:bodyPr/>
          <a:lstStyle>
            <a:lvl1pPr>
              <a:defRPr/>
            </a:lvl1pPr>
          </a:lstStyle>
          <a:p>
            <a:pPr>
              <a:defRPr/>
            </a:pPr>
            <a:fld id="{832331D3-F456-406B-988A-8C4597A4C456}" type="datetimeFigureOut">
              <a:rPr lang="en-US">
                <a:solidFill>
                  <a:prstClr val="black"/>
                </a:solidFill>
              </a:rPr>
              <a:pPr>
                <a:defRPr/>
              </a:pPr>
              <a:t>10/24/2017</a:t>
            </a:fld>
            <a:endParaRPr lang="en-US">
              <a:solidFill>
                <a:prstClr val="black"/>
              </a:solidFill>
            </a:endParaRPr>
          </a:p>
        </p:txBody>
      </p:sp>
      <p:sp>
        <p:nvSpPr>
          <p:cNvPr id="5" name="Slide Number Placeholder 9"/>
          <p:cNvSpPr>
            <a:spLocks noGrp="1"/>
          </p:cNvSpPr>
          <p:nvPr>
            <p:ph type="sldNum" sz="quarter" idx="11"/>
          </p:nvPr>
        </p:nvSpPr>
        <p:spPr/>
        <p:txBody>
          <a:bodyPr/>
          <a:lstStyle>
            <a:lvl1pPr>
              <a:defRPr/>
            </a:lvl1pPr>
          </a:lstStyle>
          <a:p>
            <a:pPr>
              <a:defRPr/>
            </a:pPr>
            <a:fld id="{6CF33120-B40F-458F-81BA-C6B635069CDF}" type="slidenum">
              <a:rPr lang="en-US">
                <a:solidFill>
                  <a:prstClr val="black"/>
                </a:solidFill>
              </a:rPr>
              <a:pPr>
                <a:defRPr/>
              </a:pPr>
              <a:t>‹#›</a:t>
            </a:fld>
            <a:endParaRPr lang="en-US">
              <a:solidFill>
                <a:prstClr val="black"/>
              </a:solidFill>
            </a:endParaRPr>
          </a:p>
        </p:txBody>
      </p:sp>
      <p:sp>
        <p:nvSpPr>
          <p:cNvPr id="6" name="Footer Placeholder 10"/>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43376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3E0FA9E5-6744-4841-888F-9E7CC0C2B7EC}" type="datetimeFigureOut">
              <a:rPr lang="pl-PL" smtClean="0"/>
              <a:t>2017-10-24</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AEAE4A8-A6E5-453E-B946-FB774B73F48C}" type="slidenum">
              <a:rPr lang="pl-PL" smtClean="0"/>
              <a:t>‹#›</a:t>
            </a:fld>
            <a:endParaRPr lang="pl-PL"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pl-PL" smtClean="0"/>
              <a:t>Kliknij, aby edytować styl</a:t>
            </a:r>
            <a:endParaRPr lang="pl-PL" dirty="0"/>
          </a:p>
        </p:txBody>
      </p:sp>
      <p:sp>
        <p:nvSpPr>
          <p:cNvPr id="3" name="Symbol zastępczy tekstu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E0FA9E5-6744-4841-888F-9E7CC0C2B7EC}" type="datetimeFigureOut">
              <a:rPr lang="pl-PL" smtClean="0"/>
              <a:t>2017-10-24</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AEAE4A8-A6E5-453E-B946-FB774B73F48C}" type="slidenum">
              <a:rPr lang="pl-PL" smtClean="0"/>
              <a:t>‹#›</a:t>
            </a:fld>
            <a:endParaRPr lang="pl-PL"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zawartości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daty 4"/>
          <p:cNvSpPr>
            <a:spLocks noGrp="1"/>
          </p:cNvSpPr>
          <p:nvPr>
            <p:ph type="dt" sz="half" idx="10"/>
          </p:nvPr>
        </p:nvSpPr>
        <p:spPr/>
        <p:txBody>
          <a:bodyPr/>
          <a:lstStyle/>
          <a:p>
            <a:fld id="{3E0FA9E5-6744-4841-888F-9E7CC0C2B7EC}" type="datetimeFigureOut">
              <a:rPr lang="pl-PL" smtClean="0"/>
              <a:t>2017-10-24</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AEAE4A8-A6E5-453E-B946-FB774B73F48C}" type="slidenum">
              <a:rPr lang="pl-PL" smtClean="0"/>
              <a:t>‹#›</a:t>
            </a:fld>
            <a:endParaRPr lang="pl-PL"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065211" y="533400"/>
            <a:ext cx="8686802" cy="1066800"/>
          </a:xfrm>
        </p:spPr>
        <p:txBody>
          <a:bodyPr/>
          <a:lstStyle>
            <a:lvl1pPr>
              <a:defRPr/>
            </a:lvl1pPr>
          </a:lstStyle>
          <a:p>
            <a:r>
              <a:rPr lang="pl-PL" smtClean="0"/>
              <a:t>Kliknij, aby edytować styl</a:t>
            </a:r>
            <a:endParaRPr lang="pl-PL" dirty="0"/>
          </a:p>
        </p:txBody>
      </p:sp>
      <p:sp>
        <p:nvSpPr>
          <p:cNvPr id="3" name="Symbol zastępczy tekstu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tekstu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7" name="Symbol zastępczy daty 6"/>
          <p:cNvSpPr>
            <a:spLocks noGrp="1"/>
          </p:cNvSpPr>
          <p:nvPr>
            <p:ph type="dt" sz="half" idx="10"/>
          </p:nvPr>
        </p:nvSpPr>
        <p:spPr/>
        <p:txBody>
          <a:bodyPr/>
          <a:lstStyle/>
          <a:p>
            <a:fld id="{3E0FA9E5-6744-4841-888F-9E7CC0C2B7EC}" type="datetimeFigureOut">
              <a:rPr lang="pl-PL" smtClean="0"/>
              <a:t>2017-10-24</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AAEAE4A8-A6E5-453E-B946-FB774B73F48C}" type="slidenum">
              <a:rPr lang="pl-PL" smtClean="0"/>
              <a:t>‹#›</a:t>
            </a:fld>
            <a:endParaRPr lang="pl-PL"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daty 2"/>
          <p:cNvSpPr>
            <a:spLocks noGrp="1"/>
          </p:cNvSpPr>
          <p:nvPr>
            <p:ph type="dt" sz="half" idx="10"/>
          </p:nvPr>
        </p:nvSpPr>
        <p:spPr/>
        <p:txBody>
          <a:bodyPr/>
          <a:lstStyle/>
          <a:p>
            <a:fld id="{3E0FA9E5-6744-4841-888F-9E7CC0C2B7EC}" type="datetimeFigureOut">
              <a:rPr lang="pl-PL" smtClean="0"/>
              <a:t>2017-10-24</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AAEAE4A8-A6E5-453E-B946-FB774B73F48C}" type="slidenum">
              <a:rPr lang="pl-PL" smtClean="0"/>
              <a:t>‹#›</a:t>
            </a:fld>
            <a:endParaRPr lang="pl-PL"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E0FA9E5-6744-4841-888F-9E7CC0C2B7EC}" type="datetimeFigureOut">
              <a:rPr lang="pl-PL" smtClean="0"/>
              <a:t>2017-10-24</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AAEAE4A8-A6E5-453E-B946-FB774B73F48C}" type="slidenum">
              <a:rPr lang="pl-PL" smtClean="0"/>
              <a:t>‹#›</a:t>
            </a:fld>
            <a:endParaRPr lang="pl-PL"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5213" y="533400"/>
            <a:ext cx="4114800" cy="1524000"/>
          </a:xfrm>
        </p:spPr>
        <p:txBody>
          <a:bodyPr anchor="b">
            <a:normAutofit/>
          </a:bodyPr>
          <a:lstStyle>
            <a:lvl1pPr algn="l">
              <a:defRPr sz="3600" b="1"/>
            </a:lvl1pPr>
          </a:lstStyle>
          <a:p>
            <a:r>
              <a:rPr lang="pl-PL" smtClean="0"/>
              <a:t>Kliknij, aby edytować styl</a:t>
            </a:r>
            <a:endParaRPr lang="pl-PL" dirty="0"/>
          </a:p>
        </p:txBody>
      </p:sp>
      <p:sp>
        <p:nvSpPr>
          <p:cNvPr id="3" name="Symbol zastępczy zawartości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tekstu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E0FA9E5-6744-4841-888F-9E7CC0C2B7EC}" type="datetimeFigureOut">
              <a:rPr lang="pl-PL" smtClean="0"/>
              <a:t>2017-10-24</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AEAE4A8-A6E5-453E-B946-FB774B73F48C}" type="slidenum">
              <a:rPr lang="pl-PL" smtClean="0"/>
              <a:t>‹#›</a:t>
            </a:fld>
            <a:endParaRPr lang="pl-PL"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5213" y="533400"/>
            <a:ext cx="4114800" cy="1524000"/>
          </a:xfrm>
        </p:spPr>
        <p:txBody>
          <a:bodyPr anchor="b">
            <a:noAutofit/>
          </a:bodyPr>
          <a:lstStyle>
            <a:lvl1pPr algn="l">
              <a:defRPr sz="3600" b="1"/>
            </a:lvl1pPr>
          </a:lstStyle>
          <a:p>
            <a:r>
              <a:rPr lang="pl-PL" smtClean="0"/>
              <a:t>Kliknij, aby edytować styl</a:t>
            </a:r>
            <a:endParaRPr lang="pl-PL" dirty="0"/>
          </a:p>
        </p:txBody>
      </p:sp>
      <p:sp>
        <p:nvSpPr>
          <p:cNvPr id="3" name="Symbol zastępczy obrazu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dirty="0"/>
          </a:p>
        </p:txBody>
      </p:sp>
      <p:sp>
        <p:nvSpPr>
          <p:cNvPr id="4" name="Symbol zastępczy tekstu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pl-PL" smtClean="0"/>
              <a:pPr/>
              <a:t>2017-10-24</a:t>
            </a:fld>
            <a:endParaRPr lang="pl-PL" dirty="0"/>
          </a:p>
        </p:txBody>
      </p:sp>
      <p:sp>
        <p:nvSpPr>
          <p:cNvPr id="5" name="Symbol zastępczy stopki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pl-PL" dirty="0"/>
          </a:p>
        </p:txBody>
      </p:sp>
      <p:sp>
        <p:nvSpPr>
          <p:cNvPr id="6" name="Symbol zastępczy numeru slajdu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lang="pl-PL" smtClean="0"/>
              <a:pPr/>
              <a:t>‹#›</a:t>
            </a:fld>
            <a:endParaRPr lang="pl-PL"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makeresourcescount.eu/wp-content/uploads/2015/05/graphv5.png"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s://www.epa.gov/coalash/coal-ash-rul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77788" y="1628800"/>
            <a:ext cx="6552728" cy="2514601"/>
          </a:xfrm>
        </p:spPr>
        <p:txBody>
          <a:bodyPr>
            <a:noAutofit/>
          </a:bodyPr>
          <a:lstStyle/>
          <a:p>
            <a:r>
              <a:rPr lang="pl-PL" sz="4400" dirty="0"/>
              <a:t>Górnictwo i energetyka jako element gospodarki o obiegu zamkniętym</a:t>
            </a:r>
          </a:p>
        </p:txBody>
      </p:sp>
      <p:sp>
        <p:nvSpPr>
          <p:cNvPr id="3" name="Podtytuł 2"/>
          <p:cNvSpPr>
            <a:spLocks noGrp="1"/>
          </p:cNvSpPr>
          <p:nvPr>
            <p:ph type="subTitle" idx="1"/>
          </p:nvPr>
        </p:nvSpPr>
        <p:spPr>
          <a:xfrm>
            <a:off x="2133972" y="5013176"/>
            <a:ext cx="5029201" cy="1397000"/>
          </a:xfrm>
        </p:spPr>
        <p:txBody>
          <a:bodyPr/>
          <a:lstStyle/>
          <a:p>
            <a:pPr algn="ctr"/>
            <a:r>
              <a:rPr lang="pl-PL" b="1" dirty="0" smtClean="0"/>
              <a:t>Dr </a:t>
            </a:r>
            <a:r>
              <a:rPr lang="pl-PL" b="1" dirty="0"/>
              <a:t>hab. Joanna Kulczycka, prof. AGH</a:t>
            </a:r>
          </a:p>
          <a:p>
            <a:pPr algn="ctr"/>
            <a:r>
              <a:rPr lang="pl-PL" b="1" dirty="0"/>
              <a:t> </a:t>
            </a:r>
            <a:r>
              <a:rPr lang="pl-PL" b="1" dirty="0" err="1" smtClean="0"/>
              <a:t>IGSMiE</a:t>
            </a:r>
            <a:r>
              <a:rPr lang="pl-PL" b="1" dirty="0" smtClean="0"/>
              <a:t> PAN</a:t>
            </a:r>
            <a:endParaRPr lang="pl-PL" b="1" dirty="0"/>
          </a:p>
        </p:txBody>
      </p:sp>
      <p:pic>
        <p:nvPicPr>
          <p:cNvPr id="4" name="Picture 2" descr="http://www.gospodarkacyrkulacyjna.pl/wp-content/themes/gospodarkacyrkulacyjna/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2444" y="476672"/>
            <a:ext cx="5350471" cy="2665817"/>
          </a:xfrm>
          <a:prstGeom prst="ellipse">
            <a:avLst/>
          </a:prstGeom>
          <a:solidFill>
            <a:schemeClr val="bg1">
              <a:lumMod val="85000"/>
            </a:schemeClr>
          </a:solidFill>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Wykres 11"/>
          <p:cNvGraphicFramePr>
            <a:graphicFrameLocks/>
          </p:cNvGraphicFramePr>
          <p:nvPr>
            <p:extLst>
              <p:ext uri="{D42A27DB-BD31-4B8C-83A1-F6EECF244321}">
                <p14:modId xmlns:p14="http://schemas.microsoft.com/office/powerpoint/2010/main" val="1374859058"/>
              </p:ext>
            </p:extLst>
          </p:nvPr>
        </p:nvGraphicFramePr>
        <p:xfrm>
          <a:off x="239287" y="1473884"/>
          <a:ext cx="11806237" cy="5216810"/>
        </p:xfrm>
        <a:graphic>
          <a:graphicData uri="http://schemas.openxmlformats.org/drawingml/2006/chart">
            <c:chart xmlns:c="http://schemas.openxmlformats.org/drawingml/2006/chart" xmlns:r="http://schemas.openxmlformats.org/officeDocument/2006/relationships" r:id="rId2"/>
          </a:graphicData>
        </a:graphic>
      </p:graphicFrame>
      <p:sp>
        <p:nvSpPr>
          <p:cNvPr id="3" name="Tytuł 2"/>
          <p:cNvSpPr>
            <a:spLocks noGrp="1"/>
          </p:cNvSpPr>
          <p:nvPr>
            <p:ph type="title"/>
          </p:nvPr>
        </p:nvSpPr>
        <p:spPr>
          <a:xfrm>
            <a:off x="609441" y="359465"/>
            <a:ext cx="10969943" cy="765279"/>
          </a:xfrm>
        </p:spPr>
        <p:txBody>
          <a:bodyPr>
            <a:normAutofit/>
          </a:bodyPr>
          <a:lstStyle/>
          <a:p>
            <a:pPr algn="ctr"/>
            <a:r>
              <a:rPr lang="pl-PL" dirty="0" smtClean="0"/>
              <a:t>LCA produkcji energii z węgla brunatnego 1 MWh</a:t>
            </a:r>
            <a:endParaRPr lang="en-GB" dirty="0"/>
          </a:p>
        </p:txBody>
      </p:sp>
      <p:sp>
        <p:nvSpPr>
          <p:cNvPr id="7" name="Elipsa 6"/>
          <p:cNvSpPr/>
          <p:nvPr/>
        </p:nvSpPr>
        <p:spPr>
          <a:xfrm>
            <a:off x="5718856" y="4941168"/>
            <a:ext cx="2015699"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Łącznik prosty ze strzałką 8"/>
          <p:cNvCxnSpPr/>
          <p:nvPr/>
        </p:nvCxnSpPr>
        <p:spPr>
          <a:xfrm>
            <a:off x="5310916" y="4149080"/>
            <a:ext cx="1415789"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3662532" y="3854333"/>
            <a:ext cx="3064174" cy="369332"/>
          </a:xfrm>
          <a:prstGeom prst="rect">
            <a:avLst/>
          </a:prstGeom>
          <a:noFill/>
        </p:spPr>
        <p:txBody>
          <a:bodyPr wrap="square" rtlCol="0">
            <a:spAutoFit/>
          </a:bodyPr>
          <a:lstStyle/>
          <a:p>
            <a:r>
              <a:rPr lang="pl-PL" dirty="0" smtClean="0"/>
              <a:t>Ok. 11% wpływu</a:t>
            </a:r>
            <a:endParaRPr lang="en-GB" dirty="0"/>
          </a:p>
        </p:txBody>
      </p:sp>
    </p:spTree>
    <p:extLst>
      <p:ext uri="{BB962C8B-B14F-4D97-AF65-F5344CB8AC3E}">
        <p14:creationId xmlns:p14="http://schemas.microsoft.com/office/powerpoint/2010/main" val="132845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78662120"/>
              </p:ext>
            </p:extLst>
          </p:nvPr>
        </p:nvGraphicFramePr>
        <p:xfrm>
          <a:off x="1053852" y="-196147"/>
          <a:ext cx="10441160" cy="705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ytuł 2"/>
          <p:cNvSpPr>
            <a:spLocks noGrp="1"/>
          </p:cNvSpPr>
          <p:nvPr>
            <p:ph type="title"/>
          </p:nvPr>
        </p:nvSpPr>
        <p:spPr>
          <a:xfrm>
            <a:off x="837828" y="-243408"/>
            <a:ext cx="10969943" cy="1143000"/>
          </a:xfrm>
        </p:spPr>
        <p:txBody>
          <a:bodyPr/>
          <a:lstStyle/>
          <a:p>
            <a:pPr algn="ctr"/>
            <a:r>
              <a:rPr lang="pl-PL" dirty="0" smtClean="0"/>
              <a:t>Symbioza  -  górnictwo i energetyka </a:t>
            </a:r>
            <a:endParaRPr lang="pl-PL" dirty="0"/>
          </a:p>
        </p:txBody>
      </p:sp>
      <p:sp>
        <p:nvSpPr>
          <p:cNvPr id="5" name="pole tekstowe 4"/>
          <p:cNvSpPr txBox="1"/>
          <p:nvPr/>
        </p:nvSpPr>
        <p:spPr>
          <a:xfrm>
            <a:off x="765820" y="2115772"/>
            <a:ext cx="10081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l-PL" dirty="0" smtClean="0"/>
              <a:t>NGO</a:t>
            </a:r>
            <a:endParaRPr lang="pl-PL" dirty="0"/>
          </a:p>
        </p:txBody>
      </p:sp>
      <p:sp>
        <p:nvSpPr>
          <p:cNvPr id="7" name="pole tekstowe 6"/>
          <p:cNvSpPr txBox="1"/>
          <p:nvPr/>
        </p:nvSpPr>
        <p:spPr>
          <a:xfrm>
            <a:off x="242300" y="2996952"/>
            <a:ext cx="10081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l-PL" dirty="0" smtClean="0"/>
              <a:t>MSP</a:t>
            </a:r>
            <a:endParaRPr lang="pl-PL" dirty="0"/>
          </a:p>
        </p:txBody>
      </p:sp>
      <p:sp>
        <p:nvSpPr>
          <p:cNvPr id="8" name="pole tekstowe 7"/>
          <p:cNvSpPr txBox="1"/>
          <p:nvPr/>
        </p:nvSpPr>
        <p:spPr>
          <a:xfrm>
            <a:off x="779936" y="4116849"/>
            <a:ext cx="10081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l-PL" dirty="0" smtClean="0"/>
              <a:t>MSP</a:t>
            </a:r>
            <a:endParaRPr lang="pl-PL" dirty="0"/>
          </a:p>
        </p:txBody>
      </p:sp>
      <p:sp>
        <p:nvSpPr>
          <p:cNvPr id="9" name="pole tekstowe 8"/>
          <p:cNvSpPr txBox="1"/>
          <p:nvPr/>
        </p:nvSpPr>
        <p:spPr>
          <a:xfrm>
            <a:off x="2638028" y="2485104"/>
            <a:ext cx="10081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l-PL" dirty="0" smtClean="0"/>
              <a:t>MSP</a:t>
            </a:r>
            <a:endParaRPr lang="pl-PL" dirty="0"/>
          </a:p>
        </p:txBody>
      </p:sp>
      <p:sp>
        <p:nvSpPr>
          <p:cNvPr id="12" name="pole tekstowe 11"/>
          <p:cNvSpPr txBox="1"/>
          <p:nvPr/>
        </p:nvSpPr>
        <p:spPr>
          <a:xfrm>
            <a:off x="5662364" y="4301515"/>
            <a:ext cx="10081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l-PL" dirty="0" smtClean="0"/>
              <a:t>MSP</a:t>
            </a:r>
            <a:endParaRPr lang="pl-PL" dirty="0"/>
          </a:p>
        </p:txBody>
      </p:sp>
      <p:sp>
        <p:nvSpPr>
          <p:cNvPr id="13" name="pole tekstowe 12"/>
          <p:cNvSpPr txBox="1"/>
          <p:nvPr/>
        </p:nvSpPr>
        <p:spPr>
          <a:xfrm>
            <a:off x="6822876" y="3685674"/>
            <a:ext cx="10081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l-PL" dirty="0" smtClean="0"/>
              <a:t>MSP</a:t>
            </a:r>
            <a:endParaRPr lang="pl-PL" dirty="0"/>
          </a:p>
        </p:txBody>
      </p:sp>
      <p:sp>
        <p:nvSpPr>
          <p:cNvPr id="14" name="pole tekstowe 13"/>
          <p:cNvSpPr txBox="1"/>
          <p:nvPr/>
        </p:nvSpPr>
        <p:spPr>
          <a:xfrm>
            <a:off x="5814764" y="2104565"/>
            <a:ext cx="10081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l-PL" dirty="0" smtClean="0"/>
              <a:t>NGO</a:t>
            </a:r>
            <a:endParaRPr lang="pl-PL" dirty="0"/>
          </a:p>
        </p:txBody>
      </p:sp>
    </p:spTree>
    <p:extLst>
      <p:ext uri="{BB962C8B-B14F-4D97-AF65-F5344CB8AC3E}">
        <p14:creationId xmlns:p14="http://schemas.microsoft.com/office/powerpoint/2010/main" val="147211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97868" y="260648"/>
            <a:ext cx="10573816" cy="807368"/>
          </a:xfrm>
        </p:spPr>
        <p:txBody>
          <a:bodyPr/>
          <a:lstStyle/>
          <a:p>
            <a:r>
              <a:rPr lang="pl-PL" dirty="0" smtClean="0"/>
              <a:t>Korzyści wykorzystania UPS w cementowniach </a:t>
            </a:r>
            <a:endParaRPr lang="pl-PL" dirty="0"/>
          </a:p>
        </p:txBody>
      </p:sp>
      <p:sp>
        <p:nvSpPr>
          <p:cNvPr id="3" name="Symbol zastępczy zawartości 2"/>
          <p:cNvSpPr>
            <a:spLocks noGrp="1"/>
          </p:cNvSpPr>
          <p:nvPr>
            <p:ph idx="1"/>
          </p:nvPr>
        </p:nvSpPr>
        <p:spPr>
          <a:xfrm>
            <a:off x="6045186" y="1716499"/>
            <a:ext cx="6034752" cy="1800200"/>
          </a:xfrm>
        </p:spPr>
        <p:txBody>
          <a:bodyPr>
            <a:noAutofit/>
          </a:bodyPr>
          <a:lstStyle/>
          <a:p>
            <a:pPr marL="45720" indent="0">
              <a:buNone/>
            </a:pPr>
            <a:r>
              <a:rPr lang="en-US" dirty="0"/>
              <a:t>The Environmental Protection Agency has partnered </a:t>
            </a:r>
            <a:r>
              <a:rPr lang="en-US" dirty="0" smtClean="0"/>
              <a:t>with</a:t>
            </a:r>
            <a:r>
              <a:rPr lang="pl-PL" dirty="0" smtClean="0"/>
              <a:t> </a:t>
            </a:r>
            <a:r>
              <a:rPr lang="en-US" dirty="0" smtClean="0"/>
              <a:t>industry </a:t>
            </a:r>
            <a:r>
              <a:rPr lang="en-US" dirty="0"/>
              <a:t>and other federal agencies in an effort to </a:t>
            </a:r>
            <a:r>
              <a:rPr lang="en-US" dirty="0" smtClean="0"/>
              <a:t>promote</a:t>
            </a:r>
            <a:r>
              <a:rPr lang="pl-PL" dirty="0" smtClean="0"/>
              <a:t> </a:t>
            </a:r>
            <a:r>
              <a:rPr lang="en-US" dirty="0" smtClean="0"/>
              <a:t>the </a:t>
            </a:r>
            <a:r>
              <a:rPr lang="en-US" dirty="0"/>
              <a:t>reuse of coal ash. The Coal Combustion Products </a:t>
            </a:r>
            <a:r>
              <a:rPr lang="en-US" dirty="0" smtClean="0"/>
              <a:t>Partnership</a:t>
            </a:r>
            <a:r>
              <a:rPr lang="pl-PL" dirty="0" smtClean="0"/>
              <a:t> </a:t>
            </a:r>
            <a:r>
              <a:rPr lang="en-US" dirty="0" smtClean="0"/>
              <a:t>(</a:t>
            </a:r>
            <a:r>
              <a:rPr lang="en-US" dirty="0"/>
              <a:t>C2P2) recognizes that the recycling and reuse </a:t>
            </a:r>
            <a:r>
              <a:rPr lang="en-US" dirty="0" smtClean="0"/>
              <a:t>of</a:t>
            </a:r>
            <a:r>
              <a:rPr lang="pl-PL" dirty="0" smtClean="0"/>
              <a:t> </a:t>
            </a:r>
            <a:r>
              <a:rPr lang="en-US" dirty="0" smtClean="0"/>
              <a:t>coal </a:t>
            </a:r>
            <a:r>
              <a:rPr lang="en-US" dirty="0"/>
              <a:t>ash has a number of environmental benefits, </a:t>
            </a:r>
            <a:r>
              <a:rPr lang="en-US" dirty="0" smtClean="0"/>
              <a:t>including</a:t>
            </a:r>
            <a:r>
              <a:rPr lang="pl-PL" dirty="0" smtClean="0"/>
              <a:t> </a:t>
            </a:r>
            <a:r>
              <a:rPr lang="en-US" dirty="0" smtClean="0"/>
              <a:t>reduced </a:t>
            </a:r>
            <a:r>
              <a:rPr lang="en-US" dirty="0"/>
              <a:t>land disposal, reduced utilization of virgin resources</a:t>
            </a:r>
            <a:r>
              <a:rPr lang="en-US" dirty="0" smtClean="0"/>
              <a:t>,</a:t>
            </a:r>
            <a:r>
              <a:rPr lang="pl-PL" dirty="0" smtClean="0"/>
              <a:t> and </a:t>
            </a:r>
            <a:r>
              <a:rPr lang="pl-PL" dirty="0" err="1"/>
              <a:t>reduced</a:t>
            </a:r>
            <a:r>
              <a:rPr lang="pl-PL" dirty="0"/>
              <a:t> </a:t>
            </a:r>
            <a:r>
              <a:rPr lang="pl-PL" dirty="0" err="1"/>
              <a:t>greenhouse</a:t>
            </a:r>
            <a:r>
              <a:rPr lang="pl-PL" dirty="0"/>
              <a:t> </a:t>
            </a:r>
            <a:r>
              <a:rPr lang="pl-PL" dirty="0" err="1" smtClean="0"/>
              <a:t>gases</a:t>
            </a:r>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 y="1412777"/>
            <a:ext cx="6134600"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396" y="4437112"/>
            <a:ext cx="56864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39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9796" y="533400"/>
            <a:ext cx="9202217" cy="1066800"/>
          </a:xfrm>
        </p:spPr>
        <p:txBody>
          <a:bodyPr/>
          <a:lstStyle/>
          <a:p>
            <a:pPr algn="ctr"/>
            <a:r>
              <a:rPr lang="pl-PL" dirty="0">
                <a:solidFill>
                  <a:srgbClr val="00B0F0"/>
                </a:solidFill>
              </a:rPr>
              <a:t>UBOCZNE PRODUKTY SPALANIA (UPS)</a:t>
            </a:r>
            <a:br>
              <a:rPr lang="pl-PL" dirty="0">
                <a:solidFill>
                  <a:srgbClr val="00B0F0"/>
                </a:solidFill>
              </a:rPr>
            </a:br>
            <a:endParaRPr lang="pl-PL" dirty="0"/>
          </a:p>
        </p:txBody>
      </p:sp>
      <p:sp>
        <p:nvSpPr>
          <p:cNvPr id="3" name="Symbol zastępczy zawartości 2"/>
          <p:cNvSpPr>
            <a:spLocks noGrp="1"/>
          </p:cNvSpPr>
          <p:nvPr>
            <p:ph sz="half" idx="1"/>
          </p:nvPr>
        </p:nvSpPr>
        <p:spPr/>
        <p:txBody>
          <a:bodyPr>
            <a:normAutofit fontScale="85000" lnSpcReduction="10000"/>
          </a:bodyPr>
          <a:lstStyle/>
          <a:p>
            <a:r>
              <a:rPr lang="pl-PL" sz="2400" b="1" u="sng" dirty="0"/>
              <a:t>UPS w LICZBACH:</a:t>
            </a:r>
          </a:p>
          <a:p>
            <a:r>
              <a:rPr lang="pl-PL" sz="2400" dirty="0"/>
              <a:t>EUROPA: 150 mln Mg/rok</a:t>
            </a:r>
          </a:p>
          <a:p>
            <a:r>
              <a:rPr lang="pl-PL" sz="2400" dirty="0"/>
              <a:t>28 –UE:   100 mln Mg/rok</a:t>
            </a:r>
          </a:p>
          <a:p>
            <a:r>
              <a:rPr lang="pl-PL" sz="2400" dirty="0"/>
              <a:t>POLSKA:  20  mln Mg/rok</a:t>
            </a:r>
          </a:p>
          <a:p>
            <a:endParaRPr lang="pl-PL" dirty="0"/>
          </a:p>
          <a:p>
            <a:endParaRPr lang="pl-PL" dirty="0"/>
          </a:p>
        </p:txBody>
      </p:sp>
      <p:sp>
        <p:nvSpPr>
          <p:cNvPr id="4" name="Symbol zastępczy zawartości 3"/>
          <p:cNvSpPr>
            <a:spLocks noGrp="1"/>
          </p:cNvSpPr>
          <p:nvPr>
            <p:ph sz="half" idx="2"/>
          </p:nvPr>
        </p:nvSpPr>
        <p:spPr>
          <a:xfrm>
            <a:off x="6670476" y="1506756"/>
            <a:ext cx="5040560" cy="2304256"/>
          </a:xfrm>
        </p:spPr>
        <p:txBody>
          <a:bodyPr>
            <a:normAutofit fontScale="85000" lnSpcReduction="10000"/>
          </a:bodyPr>
          <a:lstStyle/>
          <a:p>
            <a:endParaRPr lang="pl-PL" dirty="0">
              <a:sym typeface="Symbol"/>
            </a:endParaRPr>
          </a:p>
          <a:p>
            <a:endParaRPr lang="pl-PL" dirty="0" smtClean="0">
              <a:sym typeface="Symbol"/>
            </a:endParaRPr>
          </a:p>
          <a:p>
            <a:pPr marL="45720" indent="0">
              <a:buNone/>
            </a:pPr>
            <a:r>
              <a:rPr lang="pl-PL" sz="3200" dirty="0" smtClean="0">
                <a:sym typeface="Symbol"/>
              </a:rPr>
              <a:t>60</a:t>
            </a:r>
            <a:r>
              <a:rPr lang="pl-PL" sz="3200" dirty="0">
                <a:sym typeface="Symbol"/>
              </a:rPr>
              <a:t>% </a:t>
            </a:r>
            <a:r>
              <a:rPr lang="pl-PL" sz="3200" dirty="0" smtClean="0">
                <a:sym typeface="Symbol"/>
              </a:rPr>
              <a:t>zagospodarowane (rekultywacja, cementownie, beton towarowy, drogownictwo, budownictwo, inne) </a:t>
            </a:r>
            <a:endParaRPr lang="pl-PL" sz="3200" dirty="0"/>
          </a:p>
        </p:txBody>
      </p:sp>
      <p:sp>
        <p:nvSpPr>
          <p:cNvPr id="5" name="Strzałka w prawo 4"/>
          <p:cNvSpPr/>
          <p:nvPr/>
        </p:nvSpPr>
        <p:spPr>
          <a:xfrm>
            <a:off x="5230316" y="2434865"/>
            <a:ext cx="1055842"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7663" y="3811012"/>
            <a:ext cx="11881320" cy="3600986"/>
          </a:xfrm>
          <a:prstGeom prst="rect">
            <a:avLst/>
          </a:prstGeom>
        </p:spPr>
        <p:txBody>
          <a:bodyPr wrap="square">
            <a:spAutoFit/>
          </a:bodyPr>
          <a:lstStyle/>
          <a:p>
            <a:pPr algn="ctr"/>
            <a:r>
              <a:rPr lang="pl-PL" sz="2800" dirty="0">
                <a:solidFill>
                  <a:srgbClr val="00B0F0"/>
                </a:solidFill>
                <a:latin typeface="+mj-lt"/>
              </a:rPr>
              <a:t>Gospodarcze zagospodarowanie UPS pozwala na ograniczenie </a:t>
            </a:r>
            <a:r>
              <a:rPr lang="pl-PL" sz="2800" dirty="0" smtClean="0">
                <a:solidFill>
                  <a:srgbClr val="00B0F0"/>
                </a:solidFill>
                <a:latin typeface="+mj-lt"/>
              </a:rPr>
              <a:t>wykorzystania </a:t>
            </a:r>
            <a:r>
              <a:rPr lang="pl-PL" sz="2800" dirty="0">
                <a:solidFill>
                  <a:srgbClr val="00B0F0"/>
                </a:solidFill>
                <a:latin typeface="+mj-lt"/>
              </a:rPr>
              <a:t>zasobów pierwotnych.</a:t>
            </a:r>
          </a:p>
          <a:p>
            <a:pPr algn="ctr"/>
            <a:r>
              <a:rPr lang="pl-PL" sz="2800" dirty="0" smtClean="0">
                <a:solidFill>
                  <a:srgbClr val="00B0F0"/>
                </a:solidFill>
                <a:latin typeface="+mj-lt"/>
              </a:rPr>
              <a:t>GOZ </a:t>
            </a:r>
            <a:r>
              <a:rPr lang="pl-PL" sz="2800" dirty="0">
                <a:solidFill>
                  <a:srgbClr val="00B0F0"/>
                </a:solidFill>
                <a:latin typeface="+mj-lt"/>
              </a:rPr>
              <a:t>traktowanie odpadów jako </a:t>
            </a:r>
            <a:r>
              <a:rPr lang="pl-PL" sz="2800" dirty="0" smtClean="0">
                <a:solidFill>
                  <a:srgbClr val="00B0F0"/>
                </a:solidFill>
                <a:latin typeface="+mj-lt"/>
              </a:rPr>
              <a:t>zasobów – brak odpadów mniejszy wpływ na środowisko całej energetyki</a:t>
            </a:r>
          </a:p>
          <a:p>
            <a:pPr algn="ctr"/>
            <a:r>
              <a:rPr lang="pl-PL" sz="2800" dirty="0" smtClean="0">
                <a:latin typeface="+mj-lt"/>
              </a:rPr>
              <a:t>Przykład </a:t>
            </a:r>
            <a:r>
              <a:rPr lang="pl-PL" sz="2800" dirty="0">
                <a:latin typeface="+mj-lt"/>
              </a:rPr>
              <a:t>gips, który jest produktem ubocznym, o parametrach spełniającym wymogi dla materiału budowlanego i jako produkt handlowy jest wykorzystywany do produkcji konkretnych wyrobów budowlanych.</a:t>
            </a:r>
          </a:p>
          <a:p>
            <a:pPr algn="ctr"/>
            <a:r>
              <a:rPr lang="pl-PL" sz="3200" dirty="0" smtClean="0">
                <a:solidFill>
                  <a:srgbClr val="00B0F0"/>
                </a:solidFill>
                <a:latin typeface="+mj-lt"/>
              </a:rPr>
              <a:t> </a:t>
            </a:r>
            <a:endParaRPr lang="pl-PL" sz="3200" dirty="0">
              <a:solidFill>
                <a:srgbClr val="00B0F0"/>
              </a:solidFill>
              <a:latin typeface="+mj-lt"/>
            </a:endParaRPr>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0553" y="-17425"/>
            <a:ext cx="2448272" cy="1625806"/>
          </a:xfrm>
          <a:prstGeom prst="rect">
            <a:avLst/>
          </a:prstGeom>
        </p:spPr>
      </p:pic>
    </p:spTree>
    <p:extLst>
      <p:ext uri="{BB962C8B-B14F-4D97-AF65-F5344CB8AC3E}">
        <p14:creationId xmlns:p14="http://schemas.microsoft.com/office/powerpoint/2010/main" val="188635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09441" y="359465"/>
            <a:ext cx="10969943" cy="693271"/>
          </a:xfrm>
        </p:spPr>
        <p:txBody>
          <a:bodyPr>
            <a:noAutofit/>
          </a:bodyPr>
          <a:lstStyle/>
          <a:p>
            <a:pPr algn="ctr"/>
            <a:r>
              <a:rPr lang="pl-PL" dirty="0" smtClean="0"/>
              <a:t>Nowe konkluzje BAT dla dużych obiektów spalania</a:t>
            </a:r>
            <a:endParaRPr lang="en-GB" dirty="0"/>
          </a:p>
        </p:txBody>
      </p:sp>
      <p:sp>
        <p:nvSpPr>
          <p:cNvPr id="4" name="Prostokąt 3"/>
          <p:cNvSpPr/>
          <p:nvPr/>
        </p:nvSpPr>
        <p:spPr>
          <a:xfrm>
            <a:off x="570414" y="1052736"/>
            <a:ext cx="11134337" cy="3170099"/>
          </a:xfrm>
          <a:prstGeom prst="rect">
            <a:avLst/>
          </a:prstGeom>
        </p:spPr>
        <p:txBody>
          <a:bodyPr wrap="square">
            <a:spAutoFit/>
          </a:bodyPr>
          <a:lstStyle/>
          <a:p>
            <a:pPr algn="just"/>
            <a:r>
              <a:rPr lang="pl-PL" sz="2000" dirty="0" smtClean="0"/>
              <a:t>W  celu  ograniczenia  ilości  odpadów  przesyłanych  do  unieszkodliwienia  ze  spalania  lub  procesu zgazowania  i  technik  redukcji  zanieczyszczeń,  w  ramach  BAT  należy  zorganizować  operacje  w  celu  zmaksy­malizowania, zgodnie z zasadą pierwszeństwa i z uwzględnieniem cyklu życia następujących elementów: </a:t>
            </a:r>
          </a:p>
          <a:p>
            <a:pPr marL="261938" algn="just"/>
            <a:r>
              <a:rPr lang="pl-PL" sz="2000" dirty="0" smtClean="0"/>
              <a:t>a)   zapobiegania  powstawaniu  odpadów,  np.  maksymalizacji  udziału  pozostałości,  które  powstają  jako produkty uboczne; </a:t>
            </a:r>
          </a:p>
          <a:p>
            <a:pPr marL="261938" algn="just"/>
            <a:r>
              <a:rPr lang="pl-PL" sz="2000" dirty="0" smtClean="0"/>
              <a:t>b)  przygotowania  odpadów  do  </a:t>
            </a:r>
            <a:r>
              <a:rPr lang="pl-PL" sz="2000" dirty="0" smtClean="0">
                <a:solidFill>
                  <a:schemeClr val="accent1">
                    <a:lumMod val="75000"/>
                  </a:schemeClr>
                </a:solidFill>
              </a:rPr>
              <a:t>ponownego  użycia</a:t>
            </a:r>
            <a:r>
              <a:rPr lang="pl-PL" sz="2000" dirty="0" smtClean="0"/>
              <a:t>,  np.  w  zależności  od  konkretnych  wymaganych  kryteriów jakości; </a:t>
            </a:r>
          </a:p>
          <a:p>
            <a:pPr marL="261938" algn="just"/>
            <a:r>
              <a:rPr lang="pl-PL" sz="2000" dirty="0" smtClean="0"/>
              <a:t>c)   recyklingu odpadów; </a:t>
            </a:r>
          </a:p>
          <a:p>
            <a:pPr marL="604838" indent="-342900" algn="just">
              <a:buAutoNum type="alphaLcParenR" startAt="4"/>
            </a:pPr>
            <a:r>
              <a:rPr lang="pl-PL" sz="2000" dirty="0" smtClean="0"/>
              <a:t>innych metod odzysku (np. odzysku energii); poprzez odpowiednią kombinację technik tj...: </a:t>
            </a:r>
          </a:p>
        </p:txBody>
      </p:sp>
      <p:graphicFrame>
        <p:nvGraphicFramePr>
          <p:cNvPr id="6" name="Tabela 5"/>
          <p:cNvGraphicFramePr>
            <a:graphicFrameLocks noGrp="1"/>
          </p:cNvGraphicFramePr>
          <p:nvPr>
            <p:extLst>
              <p:ext uri="{D42A27DB-BD31-4B8C-83A1-F6EECF244321}">
                <p14:modId xmlns:p14="http://schemas.microsoft.com/office/powerpoint/2010/main" val="1041164868"/>
              </p:ext>
            </p:extLst>
          </p:nvPr>
        </p:nvGraphicFramePr>
        <p:xfrm>
          <a:off x="333772" y="4293096"/>
          <a:ext cx="11593288" cy="2011680"/>
        </p:xfrm>
        <a:graphic>
          <a:graphicData uri="http://schemas.openxmlformats.org/drawingml/2006/table">
            <a:tbl>
              <a:tblPr firstRow="1" bandRow="1">
                <a:tableStyleId>{5940675A-B579-460E-94D1-54222C63F5DA}</a:tableStyleId>
              </a:tblPr>
              <a:tblGrid>
                <a:gridCol w="1766251"/>
                <a:gridCol w="5605931"/>
                <a:gridCol w="4221106"/>
              </a:tblGrid>
              <a:tr h="370840">
                <a:tc>
                  <a:txBody>
                    <a:bodyPr/>
                    <a:lstStyle/>
                    <a:p>
                      <a:r>
                        <a:rPr lang="pl-PL" sz="1800" dirty="0" smtClean="0"/>
                        <a:t>Recykling lub </a:t>
                      </a:r>
                    </a:p>
                    <a:p>
                      <a:r>
                        <a:rPr lang="pl-PL" sz="1800" dirty="0" smtClean="0"/>
                        <a:t>odzysk </a:t>
                      </a:r>
                    </a:p>
                    <a:p>
                      <a:r>
                        <a:rPr lang="pl-PL" sz="1800" dirty="0" smtClean="0"/>
                        <a:t>pozostałości </a:t>
                      </a:r>
                    </a:p>
                    <a:p>
                      <a:r>
                        <a:rPr lang="pl-PL" sz="1800" dirty="0" smtClean="0"/>
                        <a:t>w sektorze </a:t>
                      </a:r>
                    </a:p>
                    <a:p>
                      <a:r>
                        <a:rPr lang="pl-PL" sz="1800" dirty="0" smtClean="0"/>
                        <a:t>budowlanym </a:t>
                      </a:r>
                    </a:p>
                    <a:p>
                      <a:endParaRPr lang="en-GB" sz="1800" dirty="0"/>
                    </a:p>
                  </a:txBody>
                  <a:tcPr marL="121888" marR="121888"/>
                </a:tc>
                <a:tc>
                  <a:txBody>
                    <a:bodyPr/>
                    <a:lstStyle/>
                    <a:p>
                      <a:r>
                        <a:rPr lang="pl-PL" sz="1800" dirty="0" smtClean="0"/>
                        <a:t>Recykling  lub  odzysk  pozostałości  (np. z  procesów  półsuchego  odsiarczania, popiołów  lotnych,  popiołów  palenisko­wych)  </a:t>
                      </a:r>
                      <a:r>
                        <a:rPr lang="pl-PL" sz="1800" dirty="0" smtClean="0">
                          <a:solidFill>
                            <a:srgbClr val="FF0000"/>
                          </a:solidFill>
                        </a:rPr>
                        <a:t>jako  materiał  budowlany  (np.  w  budownictwie  drogowym,  aby  zastą­pić  piasek  w  produkcji  betonu  lub w przemyśle cementowym) </a:t>
                      </a:r>
                    </a:p>
                    <a:p>
                      <a:endParaRPr lang="en-GB" sz="1800" dirty="0"/>
                    </a:p>
                  </a:txBody>
                  <a:tcPr marL="121888" marR="121888"/>
                </a:tc>
                <a:tc>
                  <a:txBody>
                    <a:bodyPr/>
                    <a:lstStyle/>
                    <a:p>
                      <a:r>
                        <a:rPr lang="pl-PL" sz="1800" dirty="0" smtClean="0"/>
                        <a:t>Ogólnie  zastosowanie  w  ramach  ograni­czeń  związanych  z  wymaganą  jakością  materiału  (np.  właściwości  fizyczne,  za­ wartość  substancji  szkodliwych)  zwią­zane z każdym szczególnym przeznacze­niem i w warunkach rynkowych </a:t>
                      </a:r>
                      <a:endParaRPr lang="en-GB" sz="1800" dirty="0" smtClean="0"/>
                    </a:p>
                  </a:txBody>
                  <a:tcPr marL="121888" marR="121888"/>
                </a:tc>
              </a:tr>
            </a:tbl>
          </a:graphicData>
        </a:graphic>
      </p:graphicFrame>
    </p:spTree>
    <p:extLst>
      <p:ext uri="{BB962C8B-B14F-4D97-AF65-F5344CB8AC3E}">
        <p14:creationId xmlns:p14="http://schemas.microsoft.com/office/powerpoint/2010/main" val="93698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5900" y="-99392"/>
            <a:ext cx="9108504" cy="1143000"/>
          </a:xfrm>
        </p:spPr>
        <p:txBody>
          <a:bodyPr anchor="ctr">
            <a:normAutofit/>
          </a:bodyPr>
          <a:lstStyle/>
          <a:p>
            <a:pPr algn="ctr"/>
            <a:r>
              <a:rPr lang="pl-PL" dirty="0"/>
              <a:t>GOZ  </a:t>
            </a:r>
            <a:r>
              <a:rPr lang="pl-PL" dirty="0" smtClean="0"/>
              <a:t>- czas </a:t>
            </a:r>
            <a:r>
              <a:rPr lang="pl-PL" dirty="0"/>
              <a:t>na zmiany  - bariery</a:t>
            </a:r>
            <a:endParaRPr lang="pl-PL" b="1" dirty="0"/>
          </a:p>
        </p:txBody>
      </p:sp>
      <p:sp>
        <p:nvSpPr>
          <p:cNvPr id="3" name="Symbol zastępczy zawartości 2"/>
          <p:cNvSpPr>
            <a:spLocks noGrp="1"/>
          </p:cNvSpPr>
          <p:nvPr>
            <p:ph idx="1"/>
          </p:nvPr>
        </p:nvSpPr>
        <p:spPr>
          <a:xfrm>
            <a:off x="1" y="980728"/>
            <a:ext cx="11783043" cy="6696744"/>
          </a:xfrm>
        </p:spPr>
        <p:txBody>
          <a:bodyPr>
            <a:noAutofit/>
          </a:bodyPr>
          <a:lstStyle/>
          <a:p>
            <a:pPr marL="411480" indent="-342900" algn="just">
              <a:spcBef>
                <a:spcPts val="0"/>
              </a:spcBef>
            </a:pPr>
            <a:r>
              <a:rPr lang="pl-PL" sz="3200" b="1" dirty="0" smtClean="0">
                <a:solidFill>
                  <a:srgbClr val="FF0000"/>
                </a:solidFill>
              </a:rPr>
              <a:t>Brak definicji surowiec wtórny - </a:t>
            </a:r>
            <a:r>
              <a:rPr lang="pl-PL" sz="3200" dirty="0">
                <a:solidFill>
                  <a:schemeClr val="tx1"/>
                </a:solidFill>
              </a:rPr>
              <a:t>wiele terminów stosowanych jest zamiennie lub </a:t>
            </a:r>
            <a:r>
              <a:rPr lang="pl-PL" sz="3200" dirty="0" smtClean="0">
                <a:solidFill>
                  <a:schemeClr val="tx1"/>
                </a:solidFill>
              </a:rPr>
              <a:t>nieprecyzyjnie - chaos </a:t>
            </a:r>
            <a:r>
              <a:rPr lang="pl-PL" sz="3200" dirty="0">
                <a:solidFill>
                  <a:schemeClr val="tx1"/>
                </a:solidFill>
              </a:rPr>
              <a:t>informacyjny i brak możliwości porównań ilościowych danych źródłowych. </a:t>
            </a:r>
            <a:endParaRPr lang="pl-PL" sz="3200" dirty="0" smtClean="0">
              <a:solidFill>
                <a:schemeClr val="tx1"/>
              </a:solidFill>
            </a:endParaRPr>
          </a:p>
          <a:p>
            <a:pPr algn="just"/>
            <a:r>
              <a:rPr lang="pl-PL" sz="3200" dirty="0" smtClean="0">
                <a:solidFill>
                  <a:schemeClr val="tx1"/>
                </a:solidFill>
              </a:rPr>
              <a:t>Rozszerzenie definicji produkt uboczny </a:t>
            </a:r>
            <a:r>
              <a:rPr lang="pl-PL" sz="3200" b="1" dirty="0" smtClean="0"/>
              <a:t>– </a:t>
            </a:r>
            <a:r>
              <a:rPr lang="pl-PL" sz="3200" b="1" dirty="0" smtClean="0">
                <a:solidFill>
                  <a:schemeClr val="accent1">
                    <a:lumMod val="75000"/>
                  </a:schemeClr>
                </a:solidFill>
              </a:rPr>
              <a:t>pozostałości </a:t>
            </a:r>
            <a:r>
              <a:rPr lang="pl-PL" sz="3200" b="1" dirty="0">
                <a:solidFill>
                  <a:schemeClr val="accent1">
                    <a:lumMod val="75000"/>
                  </a:schemeClr>
                </a:solidFill>
              </a:rPr>
              <a:t>poprodukcyjne, </a:t>
            </a:r>
            <a:r>
              <a:rPr lang="pl-PL" sz="3200" b="1" dirty="0" smtClean="0">
                <a:solidFill>
                  <a:schemeClr val="accent1">
                    <a:lumMod val="75000"/>
                  </a:schemeClr>
                </a:solidFill>
              </a:rPr>
              <a:t>nadające się </a:t>
            </a:r>
            <a:r>
              <a:rPr lang="pl-PL" sz="3200" b="1" dirty="0">
                <a:solidFill>
                  <a:schemeClr val="accent1">
                    <a:lumMod val="75000"/>
                  </a:schemeClr>
                </a:solidFill>
              </a:rPr>
              <a:t>do </a:t>
            </a:r>
            <a:r>
              <a:rPr lang="pl-PL" sz="3200" b="1" dirty="0" smtClean="0">
                <a:solidFill>
                  <a:schemeClr val="accent1">
                    <a:lumMod val="75000"/>
                  </a:schemeClr>
                </a:solidFill>
              </a:rPr>
              <a:t>bezpośredniego </a:t>
            </a:r>
            <a:r>
              <a:rPr lang="pl-PL" sz="3200" b="1" dirty="0">
                <a:solidFill>
                  <a:schemeClr val="accent1">
                    <a:lumMod val="75000"/>
                  </a:schemeClr>
                </a:solidFill>
              </a:rPr>
              <a:t>wykorzystania bez uprzedniego przetwarzania lub </a:t>
            </a:r>
            <a:r>
              <a:rPr lang="pl-PL" sz="3200" b="1" dirty="0" smtClean="0">
                <a:solidFill>
                  <a:schemeClr val="accent1">
                    <a:lumMod val="75000"/>
                  </a:schemeClr>
                </a:solidFill>
              </a:rPr>
              <a:t>stanowiące surowiec do </a:t>
            </a:r>
            <a:r>
              <a:rPr lang="pl-PL" sz="3200" b="1" dirty="0">
                <a:solidFill>
                  <a:schemeClr val="accent1">
                    <a:lumMod val="75000"/>
                  </a:schemeClr>
                </a:solidFill>
              </a:rPr>
              <a:t>produkcji innych </a:t>
            </a:r>
            <a:r>
              <a:rPr lang="pl-PL" sz="3200" b="1" dirty="0" smtClean="0">
                <a:solidFill>
                  <a:schemeClr val="accent1">
                    <a:lumMod val="75000"/>
                  </a:schemeClr>
                </a:solidFill>
              </a:rPr>
              <a:t>wyrobów. </a:t>
            </a:r>
            <a:r>
              <a:rPr lang="pl-PL" sz="3200" dirty="0" smtClean="0"/>
              <a:t>PU w razie braku możliwości </a:t>
            </a:r>
            <a:r>
              <a:rPr lang="pl-PL" sz="3200" dirty="0"/>
              <a:t>ich wykorzystania </a:t>
            </a:r>
            <a:r>
              <a:rPr lang="pl-PL" sz="3200" dirty="0" smtClean="0"/>
              <a:t>nabierają </a:t>
            </a:r>
            <a:r>
              <a:rPr lang="pl-PL" sz="3200" dirty="0"/>
              <a:t>cech odpadów i powinny </a:t>
            </a:r>
            <a:r>
              <a:rPr lang="pl-PL" sz="3200" dirty="0" smtClean="0"/>
              <a:t>być traktowane zgodnie </a:t>
            </a:r>
            <a:r>
              <a:rPr lang="pl-PL" sz="3200" dirty="0"/>
              <a:t>z przepisami </a:t>
            </a:r>
            <a:r>
              <a:rPr lang="pl-PL" sz="3200" dirty="0" smtClean="0"/>
              <a:t>regulującymi </a:t>
            </a:r>
            <a:r>
              <a:rPr lang="pl-PL" sz="3200" dirty="0"/>
              <a:t>zasady </a:t>
            </a:r>
            <a:r>
              <a:rPr lang="pl-PL" sz="3200" dirty="0" smtClean="0"/>
              <a:t>postępowania </a:t>
            </a:r>
            <a:r>
              <a:rPr lang="pl-PL" sz="3200" dirty="0"/>
              <a:t>z odpadami</a:t>
            </a:r>
            <a:r>
              <a:rPr lang="pl-PL" sz="3200" dirty="0" smtClean="0"/>
              <a:t>. – </a:t>
            </a:r>
            <a:r>
              <a:rPr lang="pl-PL" sz="3200" b="1" dirty="0" smtClean="0"/>
              <a:t>Wytyczne w zakresie wykorzystania produktów ubocznych oraz zalecanego postępowania z </a:t>
            </a:r>
            <a:r>
              <a:rPr lang="pl-PL" sz="3200" b="1" dirty="0"/>
              <a:t>odpadami w rolnictwie i przemyśle rolno-spożywczym </a:t>
            </a:r>
            <a:r>
              <a:rPr lang="pl-PL" sz="3200" b="1" dirty="0" smtClean="0"/>
              <a:t>2011 (https</a:t>
            </a:r>
            <a:r>
              <a:rPr lang="pl-PL" sz="3200" b="1" dirty="0"/>
              <a:t>://bip.minrol.gov.pl</a:t>
            </a:r>
            <a:r>
              <a:rPr lang="pl-PL" sz="3200" b="1" dirty="0" smtClean="0"/>
              <a:t>/)</a:t>
            </a:r>
            <a:endParaRPr lang="pl-PL" sz="3200" dirty="0" smtClean="0">
              <a:solidFill>
                <a:schemeClr val="tx1"/>
              </a:solidFill>
            </a:endParaRPr>
          </a:p>
          <a:p>
            <a:pPr marL="411480" indent="-342900">
              <a:spcBef>
                <a:spcPts val="0"/>
              </a:spcBef>
            </a:pPr>
            <a:endParaRPr lang="pl-PL" sz="3200" b="1" dirty="0">
              <a:solidFill>
                <a:srgbClr val="FF0000"/>
              </a:solidFill>
            </a:endParaRPr>
          </a:p>
        </p:txBody>
      </p:sp>
    </p:spTree>
    <p:extLst>
      <p:ext uri="{BB962C8B-B14F-4D97-AF65-F5344CB8AC3E}">
        <p14:creationId xmlns:p14="http://schemas.microsoft.com/office/powerpoint/2010/main" val="1788161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41884" y="332656"/>
            <a:ext cx="8686801" cy="807368"/>
          </a:xfrm>
        </p:spPr>
        <p:txBody>
          <a:bodyPr/>
          <a:lstStyle/>
          <a:p>
            <a:pPr algn="ctr"/>
            <a:r>
              <a:rPr lang="pl-PL" dirty="0"/>
              <a:t>GOZ  - czas na zmiany  - bariery</a:t>
            </a:r>
          </a:p>
        </p:txBody>
      </p:sp>
      <p:sp>
        <p:nvSpPr>
          <p:cNvPr id="3" name="Symbol zastępczy zawartości 2"/>
          <p:cNvSpPr>
            <a:spLocks noGrp="1"/>
          </p:cNvSpPr>
          <p:nvPr>
            <p:ph idx="1"/>
          </p:nvPr>
        </p:nvSpPr>
        <p:spPr>
          <a:xfrm>
            <a:off x="405780" y="1484784"/>
            <a:ext cx="11233248" cy="5040560"/>
          </a:xfrm>
        </p:spPr>
        <p:txBody>
          <a:bodyPr>
            <a:normAutofit fontScale="92500" lnSpcReduction="10000"/>
          </a:bodyPr>
          <a:lstStyle/>
          <a:p>
            <a:pPr marL="411480" indent="-342900" algn="just">
              <a:spcBef>
                <a:spcPts val="0"/>
              </a:spcBef>
            </a:pPr>
            <a:r>
              <a:rPr lang="pl-PL" sz="3500" dirty="0">
                <a:solidFill>
                  <a:schemeClr val="tx1"/>
                </a:solidFill>
              </a:rPr>
              <a:t>Brak</a:t>
            </a:r>
            <a:r>
              <a:rPr lang="pl-PL" sz="3500" dirty="0"/>
              <a:t>  </a:t>
            </a:r>
            <a:r>
              <a:rPr lang="pl-PL" sz="3500" dirty="0">
                <a:solidFill>
                  <a:srgbClr val="00B0F0"/>
                </a:solidFill>
              </a:rPr>
              <a:t>standardów charakteryzujących poszczególne typowe produkty odpadowe (wtórne)</a:t>
            </a:r>
            <a:r>
              <a:rPr lang="pl-PL" sz="3500" dirty="0"/>
              <a:t> </a:t>
            </a:r>
            <a:r>
              <a:rPr lang="pl-PL" sz="3500" dirty="0">
                <a:solidFill>
                  <a:schemeClr val="tx1"/>
                </a:solidFill>
              </a:rPr>
              <a:t>powstające w kolejnych fazach odzysku oraz ewidencjonowanie ilości przetworzonych odpadów i odzyskanych z nich surowców wtórnych.</a:t>
            </a:r>
          </a:p>
          <a:p>
            <a:pPr marL="411480" indent="-342900" algn="just">
              <a:spcBef>
                <a:spcPts val="0"/>
              </a:spcBef>
            </a:pPr>
            <a:endParaRPr lang="pl-PL" sz="3500" b="1" dirty="0" smtClean="0">
              <a:solidFill>
                <a:srgbClr val="92D050"/>
              </a:solidFill>
            </a:endParaRPr>
          </a:p>
          <a:p>
            <a:pPr marL="411480" indent="-342900" algn="just">
              <a:spcBef>
                <a:spcPts val="0"/>
              </a:spcBef>
            </a:pPr>
            <a:r>
              <a:rPr lang="pl-PL" sz="3500" dirty="0" smtClean="0">
                <a:solidFill>
                  <a:srgbClr val="92D050"/>
                </a:solidFill>
              </a:rPr>
              <a:t>Złoża </a:t>
            </a:r>
            <a:r>
              <a:rPr lang="pl-PL" sz="3500" dirty="0">
                <a:solidFill>
                  <a:srgbClr val="92D050"/>
                </a:solidFill>
              </a:rPr>
              <a:t>antropogeniczne </a:t>
            </a:r>
            <a:r>
              <a:rPr lang="pl-PL" sz="3500" dirty="0">
                <a:solidFill>
                  <a:schemeClr val="tx1"/>
                </a:solidFill>
              </a:rPr>
              <a:t>– nie występuje pojęcie  w PGG</a:t>
            </a:r>
          </a:p>
          <a:p>
            <a:pPr marL="411480" indent="-342900" algn="just">
              <a:spcBef>
                <a:spcPts val="0"/>
              </a:spcBef>
            </a:pPr>
            <a:r>
              <a:rPr lang="pl-PL" sz="3500" dirty="0">
                <a:solidFill>
                  <a:schemeClr val="tx1"/>
                </a:solidFill>
              </a:rPr>
              <a:t>def. M. Nieć – sztucznie utworzone nagromadzenie wydobytej lub przetworzonej substancji mineralnej o właściwościach surowca mineralnego lub która może być przetworzona na surowiec mineralny, przydatny dla określonych zastosowań gdy istnieją warunki dla jego wykorzystania</a:t>
            </a:r>
            <a:r>
              <a:rPr lang="pl-PL" sz="3500" i="1" dirty="0">
                <a:solidFill>
                  <a:schemeClr val="tx1"/>
                </a:solidFill>
              </a:rPr>
              <a:t> </a:t>
            </a:r>
            <a:r>
              <a:rPr lang="pl-PL" sz="3500" i="1" dirty="0" smtClean="0">
                <a:solidFill>
                  <a:schemeClr val="tx1"/>
                </a:solidFill>
              </a:rPr>
              <a:t>(wydobyte kopaliny w tym  towarzyszące lub </a:t>
            </a:r>
            <a:r>
              <a:rPr lang="pl-PL" sz="3500" i="1" dirty="0" err="1" smtClean="0">
                <a:solidFill>
                  <a:schemeClr val="tx1"/>
                </a:solidFill>
              </a:rPr>
              <a:t>współwystępujace</a:t>
            </a:r>
            <a:r>
              <a:rPr lang="pl-PL" sz="3500" i="1" dirty="0" smtClean="0">
                <a:solidFill>
                  <a:schemeClr val="tx1"/>
                </a:solidFill>
              </a:rPr>
              <a:t>) </a:t>
            </a:r>
          </a:p>
          <a:p>
            <a:pPr marL="411480" indent="-342900">
              <a:spcBef>
                <a:spcPts val="0"/>
              </a:spcBef>
            </a:pPr>
            <a:endParaRPr lang="pl-PL" i="1" dirty="0">
              <a:solidFill>
                <a:schemeClr val="tx1"/>
              </a:solidFill>
            </a:endParaRPr>
          </a:p>
          <a:p>
            <a:pPr marL="411480" indent="-342900">
              <a:spcBef>
                <a:spcPts val="0"/>
              </a:spcBef>
            </a:pPr>
            <a:endParaRPr lang="pl-PL" b="1" dirty="0">
              <a:solidFill>
                <a:srgbClr val="FF0000"/>
              </a:solidFill>
            </a:endParaRPr>
          </a:p>
          <a:p>
            <a:endParaRPr lang="pl-PL" dirty="0"/>
          </a:p>
        </p:txBody>
      </p:sp>
    </p:spTree>
    <p:extLst>
      <p:ext uri="{BB962C8B-B14F-4D97-AF65-F5344CB8AC3E}">
        <p14:creationId xmlns:p14="http://schemas.microsoft.com/office/powerpoint/2010/main" val="357682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5212" y="533400"/>
            <a:ext cx="10933856" cy="807368"/>
          </a:xfrm>
        </p:spPr>
        <p:txBody>
          <a:bodyPr>
            <a:normAutofit/>
          </a:bodyPr>
          <a:lstStyle/>
          <a:p>
            <a:r>
              <a:rPr lang="pl-PL" dirty="0" smtClean="0"/>
              <a:t>Złoża antropogeniczne – wg. Ryszard  </a:t>
            </a:r>
            <a:r>
              <a:rPr lang="pl-PL" dirty="0" err="1" smtClean="0"/>
              <a:t>Uberman</a:t>
            </a:r>
            <a:r>
              <a:rPr lang="pl-PL" dirty="0" smtClean="0"/>
              <a:t> </a:t>
            </a:r>
            <a:endParaRPr lang="pl-PL"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9797" y="1628801"/>
            <a:ext cx="11219587" cy="437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75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29916" y="404664"/>
            <a:ext cx="8686801" cy="735360"/>
          </a:xfrm>
        </p:spPr>
        <p:txBody>
          <a:bodyPr/>
          <a:lstStyle/>
          <a:p>
            <a:pPr algn="ctr"/>
            <a:r>
              <a:rPr lang="pl-PL" dirty="0"/>
              <a:t>GOZ  czas na zmiany  - bariery</a:t>
            </a:r>
          </a:p>
        </p:txBody>
      </p:sp>
      <p:sp>
        <p:nvSpPr>
          <p:cNvPr id="3" name="Symbol zastępczy zawartości 2"/>
          <p:cNvSpPr>
            <a:spLocks noGrp="1"/>
          </p:cNvSpPr>
          <p:nvPr>
            <p:ph idx="1"/>
          </p:nvPr>
        </p:nvSpPr>
        <p:spPr>
          <a:xfrm>
            <a:off x="189756" y="1630112"/>
            <a:ext cx="11783044" cy="4318992"/>
          </a:xfrm>
        </p:spPr>
        <p:txBody>
          <a:bodyPr>
            <a:normAutofit fontScale="77500" lnSpcReduction="20000"/>
          </a:bodyPr>
          <a:lstStyle/>
          <a:p>
            <a:pPr algn="just"/>
            <a:r>
              <a:rPr lang="pl-PL" sz="3600" dirty="0">
                <a:solidFill>
                  <a:schemeClr val="tx1"/>
                </a:solidFill>
              </a:rPr>
              <a:t>Celem GOZ jest tzw. </a:t>
            </a:r>
            <a:r>
              <a:rPr lang="pl-PL" sz="3600" dirty="0">
                <a:solidFill>
                  <a:srgbClr val="FF0000"/>
                </a:solidFill>
              </a:rPr>
              <a:t>zamykanie obiegów (</a:t>
            </a:r>
            <a:r>
              <a:rPr lang="pl-PL" sz="3600" i="1" dirty="0" err="1">
                <a:solidFill>
                  <a:srgbClr val="FF0000"/>
                </a:solidFill>
              </a:rPr>
              <a:t>Loop</a:t>
            </a:r>
            <a:r>
              <a:rPr lang="pl-PL" sz="3600" dirty="0">
                <a:solidFill>
                  <a:srgbClr val="FF0000"/>
                </a:solidFill>
              </a:rPr>
              <a:t>), </a:t>
            </a:r>
            <a:r>
              <a:rPr lang="pl-PL" sz="3600" dirty="0">
                <a:solidFill>
                  <a:schemeClr val="tx1"/>
                </a:solidFill>
              </a:rPr>
              <a:t>czyli ograniczanie strat materiałowych i energetycznych w procesach produkcji oraz promowanie recyklingu i szerszego wykorzystania odpadów również przez podmioty zewnętrzne – </a:t>
            </a:r>
            <a:r>
              <a:rPr lang="pl-PL" sz="3600" dirty="0">
                <a:solidFill>
                  <a:srgbClr val="FF0000"/>
                </a:solidFill>
              </a:rPr>
              <a:t>symbioza gospodarcza – brak </a:t>
            </a:r>
            <a:r>
              <a:rPr lang="pl-PL" sz="3600" dirty="0" smtClean="0">
                <a:solidFill>
                  <a:srgbClr val="FF0000"/>
                </a:solidFill>
              </a:rPr>
              <a:t>przepisów</a:t>
            </a:r>
            <a:r>
              <a:rPr lang="pl-PL" sz="3600" dirty="0" smtClean="0">
                <a:solidFill>
                  <a:schemeClr val="tx1"/>
                </a:solidFill>
              </a:rPr>
              <a:t>. </a:t>
            </a:r>
          </a:p>
          <a:p>
            <a:pPr algn="just"/>
            <a:r>
              <a:rPr lang="pl-PL" sz="3600" dirty="0" smtClean="0">
                <a:solidFill>
                  <a:schemeClr val="tx1"/>
                </a:solidFill>
              </a:rPr>
              <a:t>UPS to różnego </a:t>
            </a:r>
            <a:r>
              <a:rPr lang="pl-PL" sz="3600" dirty="0">
                <a:solidFill>
                  <a:schemeClr val="tx1"/>
                </a:solidFill>
              </a:rPr>
              <a:t>rodzaju popioły oraz żużle, a także produkty poreakcyjne </a:t>
            </a:r>
            <a:r>
              <a:rPr lang="pl-PL" sz="3600" dirty="0" smtClean="0">
                <a:solidFill>
                  <a:schemeClr val="tx1"/>
                </a:solidFill>
              </a:rPr>
              <a:t>z instalacji </a:t>
            </a:r>
            <a:r>
              <a:rPr lang="pl-PL" sz="3600" dirty="0">
                <a:solidFill>
                  <a:schemeClr val="tx1"/>
                </a:solidFill>
              </a:rPr>
              <a:t>odsiarczania spalin, jak również mieszaniny tych </a:t>
            </a:r>
            <a:r>
              <a:rPr lang="pl-PL" sz="3600" dirty="0" smtClean="0">
                <a:solidFill>
                  <a:schemeClr val="tx1"/>
                </a:solidFill>
              </a:rPr>
              <a:t>produktów – odpady  mogą być surowcem do produkcji  popiołu lotnego </a:t>
            </a:r>
            <a:r>
              <a:rPr lang="pl-PL" sz="3600" dirty="0">
                <a:solidFill>
                  <a:schemeClr val="tx1"/>
                </a:solidFill>
              </a:rPr>
              <a:t>do betonu, spoiwa </a:t>
            </a:r>
            <a:r>
              <a:rPr lang="pl-PL" sz="3600" dirty="0" smtClean="0">
                <a:solidFill>
                  <a:schemeClr val="tx1"/>
                </a:solidFill>
              </a:rPr>
              <a:t>hydraulicznego, wypełniaczy mineralnych, kruszyw </a:t>
            </a:r>
            <a:r>
              <a:rPr lang="pl-PL" sz="3600" dirty="0">
                <a:solidFill>
                  <a:schemeClr val="tx1"/>
                </a:solidFill>
              </a:rPr>
              <a:t>i </a:t>
            </a:r>
            <a:r>
              <a:rPr lang="pl-PL" sz="3600" dirty="0" smtClean="0">
                <a:solidFill>
                  <a:schemeClr val="tx1"/>
                </a:solidFill>
              </a:rPr>
              <a:t>innych. </a:t>
            </a:r>
          </a:p>
          <a:p>
            <a:r>
              <a:rPr lang="pl-PL" sz="3600" dirty="0" smtClean="0">
                <a:solidFill>
                  <a:schemeClr val="tx1"/>
                </a:solidFill>
              </a:rPr>
              <a:t>UPS w </a:t>
            </a:r>
            <a:r>
              <a:rPr lang="pl-PL" sz="3600" dirty="0">
                <a:solidFill>
                  <a:schemeClr val="tx1"/>
                </a:solidFill>
              </a:rPr>
              <a:t>przyszłości mogą być zaliczone do odpadów </a:t>
            </a:r>
            <a:r>
              <a:rPr lang="pl-PL" sz="3600" dirty="0" smtClean="0">
                <a:solidFill>
                  <a:schemeClr val="tx1"/>
                </a:solidFill>
              </a:rPr>
              <a:t>niebezpiecznych (rtęć?)</a:t>
            </a:r>
          </a:p>
          <a:p>
            <a:r>
              <a:rPr lang="pl-PL" sz="3200" dirty="0" smtClean="0"/>
              <a:t> </a:t>
            </a:r>
            <a:endParaRPr lang="pl-PL" dirty="0"/>
          </a:p>
        </p:txBody>
      </p:sp>
      <p:pic>
        <p:nvPicPr>
          <p:cNvPr id="4" name="Obraz 3"/>
          <p:cNvPicPr>
            <a:picLocks noChangeAspect="1"/>
          </p:cNvPicPr>
          <p:nvPr/>
        </p:nvPicPr>
        <p:blipFill>
          <a:blip r:embed="rId2"/>
          <a:stretch>
            <a:fillRect/>
          </a:stretch>
        </p:blipFill>
        <p:spPr>
          <a:xfrm>
            <a:off x="0" y="5013176"/>
            <a:ext cx="2345801" cy="1851905"/>
          </a:xfrm>
          <a:prstGeom prst="rect">
            <a:avLst/>
          </a:prstGeom>
        </p:spPr>
      </p:pic>
      <p:sp>
        <p:nvSpPr>
          <p:cNvPr id="6" name="Prostokąt 5"/>
          <p:cNvSpPr/>
          <p:nvPr/>
        </p:nvSpPr>
        <p:spPr>
          <a:xfrm>
            <a:off x="2156939" y="5916489"/>
            <a:ext cx="9626105" cy="369332"/>
          </a:xfrm>
          <a:prstGeom prst="rect">
            <a:avLst/>
          </a:prstGeom>
        </p:spPr>
        <p:txBody>
          <a:bodyPr wrap="square">
            <a:spAutoFit/>
          </a:bodyPr>
          <a:lstStyle/>
          <a:p>
            <a:pPr algn="ctr"/>
            <a:r>
              <a:rPr lang="pl-PL" b="1" dirty="0"/>
              <a:t>Projekt </a:t>
            </a:r>
            <a:r>
              <a:rPr lang="en-US" b="1" dirty="0"/>
              <a:t>STORM</a:t>
            </a:r>
            <a:r>
              <a:rPr lang="pl-PL" b="1" dirty="0" smtClean="0"/>
              <a:t>:</a:t>
            </a:r>
            <a:r>
              <a:rPr lang="en-US" b="1" dirty="0" smtClean="0"/>
              <a:t> </a:t>
            </a:r>
            <a:r>
              <a:rPr lang="en-US" b="1" dirty="0"/>
              <a:t>Industrial Symbiosis for the Sustainable Management of Raw Materials</a:t>
            </a:r>
            <a:endParaRPr lang="pl-PL" b="1" dirty="0"/>
          </a:p>
        </p:txBody>
      </p:sp>
    </p:spTree>
    <p:extLst>
      <p:ext uri="{BB962C8B-B14F-4D97-AF65-F5344CB8AC3E}">
        <p14:creationId xmlns:p14="http://schemas.microsoft.com/office/powerpoint/2010/main" val="335160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5212" y="260648"/>
            <a:ext cx="10645824" cy="792088"/>
          </a:xfrm>
        </p:spPr>
        <p:txBody>
          <a:bodyPr/>
          <a:lstStyle/>
          <a:p>
            <a:pPr algn="ctr"/>
            <a:r>
              <a:rPr lang="pl-PL" dirty="0" smtClean="0"/>
              <a:t>GOZ a symbioza gospodarcza </a:t>
            </a:r>
            <a:endParaRPr lang="pl-PL"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6300" y="1384551"/>
            <a:ext cx="5840684" cy="509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405780" y="2444988"/>
            <a:ext cx="4392488" cy="3046988"/>
          </a:xfrm>
          <a:prstGeom prst="rect">
            <a:avLst/>
          </a:prstGeom>
        </p:spPr>
        <p:txBody>
          <a:bodyPr wrap="square">
            <a:spAutoFit/>
          </a:bodyPr>
          <a:lstStyle/>
          <a:p>
            <a:r>
              <a:rPr lang="pl-PL" sz="2800" dirty="0" smtClean="0"/>
              <a:t>Planowanie  UPS</a:t>
            </a:r>
          </a:p>
          <a:p>
            <a:r>
              <a:rPr lang="pl-PL" sz="2800" dirty="0" err="1" smtClean="0"/>
              <a:t>Benefical</a:t>
            </a:r>
            <a:r>
              <a:rPr lang="pl-PL" sz="2800" dirty="0" smtClean="0"/>
              <a:t> </a:t>
            </a:r>
            <a:r>
              <a:rPr lang="pl-PL" sz="2800" dirty="0" err="1" smtClean="0"/>
              <a:t>use</a:t>
            </a:r>
            <a:r>
              <a:rPr lang="pl-PL" sz="2800" dirty="0" smtClean="0"/>
              <a:t> (sposoby zagospodarowania)</a:t>
            </a:r>
          </a:p>
          <a:p>
            <a:r>
              <a:rPr lang="pl-PL" sz="2800" dirty="0" smtClean="0"/>
              <a:t>Pozwolenia - czas </a:t>
            </a:r>
          </a:p>
          <a:p>
            <a:r>
              <a:rPr lang="pl-PL" sz="2800" dirty="0" smtClean="0"/>
              <a:t>Gwarancje finansowe </a:t>
            </a:r>
          </a:p>
          <a:p>
            <a:r>
              <a:rPr lang="pl-PL" sz="2800" dirty="0" smtClean="0"/>
              <a:t>Deklaracja środowiskowa </a:t>
            </a:r>
          </a:p>
          <a:p>
            <a:endParaRPr lang="pl-PL" sz="2400" dirty="0"/>
          </a:p>
        </p:txBody>
      </p:sp>
      <p:sp>
        <p:nvSpPr>
          <p:cNvPr id="4" name="Prostokąt 3"/>
          <p:cNvSpPr/>
          <p:nvPr/>
        </p:nvSpPr>
        <p:spPr>
          <a:xfrm>
            <a:off x="1125860" y="6126659"/>
            <a:ext cx="3943922" cy="646331"/>
          </a:xfrm>
          <a:prstGeom prst="rect">
            <a:avLst/>
          </a:prstGeom>
        </p:spPr>
        <p:txBody>
          <a:bodyPr wrap="square">
            <a:spAutoFit/>
          </a:bodyPr>
          <a:lstStyle/>
          <a:p>
            <a:r>
              <a:rPr lang="en-US" dirty="0"/>
              <a:t>Mersey Banks Industrial Symbiosis: towards a sustainable future</a:t>
            </a:r>
            <a:endParaRPr lang="pl-PL" dirty="0"/>
          </a:p>
        </p:txBody>
      </p:sp>
    </p:spTree>
    <p:extLst>
      <p:ext uri="{BB962C8B-B14F-4D97-AF65-F5344CB8AC3E}">
        <p14:creationId xmlns:p14="http://schemas.microsoft.com/office/powerpoint/2010/main" val="269788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765820" y="-171400"/>
            <a:ext cx="10225136" cy="1066800"/>
          </a:xfrm>
        </p:spPr>
        <p:txBody>
          <a:bodyPr/>
          <a:lstStyle/>
          <a:p>
            <a:pPr algn="ctr"/>
            <a:r>
              <a:rPr lang="pl-PL" dirty="0"/>
              <a:t>Społeczeństwo konsumpcyjne ?</a:t>
            </a:r>
          </a:p>
        </p:txBody>
      </p:sp>
      <p:pic>
        <p:nvPicPr>
          <p:cNvPr id="5" name="Obraz 4"/>
          <p:cNvPicPr>
            <a:picLocks noChangeAspect="1"/>
          </p:cNvPicPr>
          <p:nvPr/>
        </p:nvPicPr>
        <p:blipFill>
          <a:blip r:embed="rId2"/>
          <a:stretch>
            <a:fillRect/>
          </a:stretch>
        </p:blipFill>
        <p:spPr>
          <a:xfrm>
            <a:off x="-1501" y="850522"/>
            <a:ext cx="2891039" cy="2324395"/>
          </a:xfrm>
          <a:prstGeom prst="rect">
            <a:avLst/>
          </a:prstGeom>
        </p:spPr>
      </p:pic>
      <p:pic>
        <p:nvPicPr>
          <p:cNvPr id="2" name="Obraz 1"/>
          <p:cNvPicPr>
            <a:picLocks noChangeAspect="1"/>
          </p:cNvPicPr>
          <p:nvPr/>
        </p:nvPicPr>
        <p:blipFill>
          <a:blip r:embed="rId3"/>
          <a:stretch>
            <a:fillRect/>
          </a:stretch>
        </p:blipFill>
        <p:spPr>
          <a:xfrm>
            <a:off x="2569901" y="1169077"/>
            <a:ext cx="840535" cy="840535"/>
          </a:xfrm>
          <a:prstGeom prst="rect">
            <a:avLst/>
          </a:prstGeom>
        </p:spPr>
      </p:pic>
      <p:sp>
        <p:nvSpPr>
          <p:cNvPr id="8" name="Prostokąt 7"/>
          <p:cNvSpPr/>
          <p:nvPr/>
        </p:nvSpPr>
        <p:spPr>
          <a:xfrm>
            <a:off x="3247556" y="878929"/>
            <a:ext cx="3830927" cy="2246769"/>
          </a:xfrm>
          <a:prstGeom prst="rect">
            <a:avLst/>
          </a:prstGeom>
        </p:spPr>
        <p:txBody>
          <a:bodyPr wrap="square">
            <a:spAutoFit/>
          </a:bodyPr>
          <a:lstStyle/>
          <a:p>
            <a:pPr marL="45720" indent="0" algn="ctr">
              <a:spcBef>
                <a:spcPts val="0"/>
              </a:spcBef>
              <a:buNone/>
            </a:pPr>
            <a:r>
              <a:rPr lang="pl-PL" sz="2800" dirty="0"/>
              <a:t>Przeciętny mieszkaniec Europy zużywa rocznie </a:t>
            </a:r>
            <a:r>
              <a:rPr lang="pl-PL" sz="2800" dirty="0">
                <a:solidFill>
                  <a:srgbClr val="FF0000"/>
                </a:solidFill>
              </a:rPr>
              <a:t>16 ton różnego rodzaju </a:t>
            </a:r>
            <a:r>
              <a:rPr lang="pl-PL" sz="2800" dirty="0" smtClean="0">
                <a:solidFill>
                  <a:srgbClr val="FF0000"/>
                </a:solidFill>
              </a:rPr>
              <a:t>materiałów</a:t>
            </a:r>
            <a:r>
              <a:rPr lang="pl-PL" sz="2800" dirty="0" smtClean="0"/>
              <a:t>, </a:t>
            </a:r>
            <a:r>
              <a:rPr lang="pl-PL" sz="2800" dirty="0"/>
              <a:t>z czego 6 ton  </a:t>
            </a:r>
            <a:r>
              <a:rPr lang="pl-PL" sz="2800" dirty="0" smtClean="0"/>
              <a:t>wyrzuca</a:t>
            </a:r>
            <a:endParaRPr lang="pl-PL" sz="28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21" t="2062" r="8734"/>
          <a:stretch/>
        </p:blipFill>
        <p:spPr bwMode="auto">
          <a:xfrm>
            <a:off x="7078484" y="1052736"/>
            <a:ext cx="5110342"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http://makeresourcescount.eu/wp-content/uploads/2015/05/graphv5-1024x713.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617" y="3455872"/>
            <a:ext cx="5208715" cy="3470109"/>
          </a:xfrm>
          <a:prstGeom prst="rect">
            <a:avLst/>
          </a:prstGeom>
          <a:solidFill>
            <a:schemeClr val="bg1">
              <a:lumMod val="75000"/>
            </a:schemeClr>
          </a:solidFill>
          <a:extLst/>
        </p:spPr>
      </p:pic>
    </p:spTree>
    <p:extLst>
      <p:ext uri="{BB962C8B-B14F-4D97-AF65-F5344CB8AC3E}">
        <p14:creationId xmlns:p14="http://schemas.microsoft.com/office/powerpoint/2010/main" val="504887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5212" y="533400"/>
            <a:ext cx="8686801" cy="663352"/>
          </a:xfrm>
        </p:spPr>
        <p:txBody>
          <a:bodyPr/>
          <a:lstStyle/>
          <a:p>
            <a:pPr algn="ctr"/>
            <a:r>
              <a:rPr lang="pl-PL" dirty="0" smtClean="0"/>
              <a:t>Deklaracje środowiskowe </a:t>
            </a:r>
            <a:endParaRPr lang="pl-PL" dirty="0"/>
          </a:p>
        </p:txBody>
      </p:sp>
      <p:sp>
        <p:nvSpPr>
          <p:cNvPr id="3" name="Symbol zastępczy zawartości 2"/>
          <p:cNvSpPr>
            <a:spLocks noGrp="1"/>
          </p:cNvSpPr>
          <p:nvPr>
            <p:ph idx="1"/>
          </p:nvPr>
        </p:nvSpPr>
        <p:spPr>
          <a:xfrm>
            <a:off x="6454452" y="1556792"/>
            <a:ext cx="4953745" cy="4479032"/>
          </a:xfrm>
        </p:spPr>
        <p:txBody>
          <a:bodyPr>
            <a:noAutofit/>
          </a:bodyPr>
          <a:lstStyle/>
          <a:p>
            <a:pPr marL="45720" indent="0">
              <a:buNone/>
            </a:pPr>
            <a:r>
              <a:rPr lang="en-US" sz="2400" dirty="0"/>
              <a:t>If the ash or by-products from combustion plants are deposited, the deposition process shall be allocated to the combustion plant operator i.e. the core process. If ash or by-products are reused as for instance road filling or as raw material in the construction sector any processes necessary to stabilize these materials shall be allocated to the core process and the collection and transportation to the site of use is allocated </a:t>
            </a:r>
            <a:r>
              <a:rPr lang="en-US" sz="2400" dirty="0">
                <a:solidFill>
                  <a:srgbClr val="FF0000"/>
                </a:solidFill>
              </a:rPr>
              <a:t>to the next user. </a:t>
            </a:r>
            <a:endParaRPr lang="pl-PL" sz="2400"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04" y="1196752"/>
            <a:ext cx="4896544" cy="543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57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18963" y="260648"/>
            <a:ext cx="8686801" cy="1066800"/>
          </a:xfrm>
        </p:spPr>
        <p:txBody>
          <a:bodyPr/>
          <a:lstStyle/>
          <a:p>
            <a:pPr algn="ctr"/>
            <a:r>
              <a:rPr lang="pl-PL" dirty="0" smtClean="0"/>
              <a:t>Planowanie </a:t>
            </a: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89" y="1340768"/>
            <a:ext cx="6506876" cy="3262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78588" y="1772816"/>
            <a:ext cx="4038552" cy="2897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477788" y="5013176"/>
            <a:ext cx="10369152" cy="1200329"/>
          </a:xfrm>
          <a:prstGeom prst="rect">
            <a:avLst/>
          </a:prstGeom>
        </p:spPr>
        <p:txBody>
          <a:bodyPr wrap="square">
            <a:spAutoFit/>
          </a:bodyPr>
          <a:lstStyle/>
          <a:p>
            <a:r>
              <a:rPr lang="en-US" dirty="0"/>
              <a:t>The April 2015 </a:t>
            </a:r>
            <a:r>
              <a:rPr lang="en-US" dirty="0">
                <a:hlinkClick r:id="rId4"/>
              </a:rPr>
              <a:t>final CCR disposal rule</a:t>
            </a:r>
            <a:r>
              <a:rPr lang="en-US" dirty="0"/>
              <a:t> reaffirms EPA's </a:t>
            </a:r>
            <a:r>
              <a:rPr lang="en-US" dirty="0" err="1"/>
              <a:t>Bevill</a:t>
            </a:r>
            <a:r>
              <a:rPr lang="en-US" dirty="0"/>
              <a:t> determination for beneficial use, and provides a definition to distinguish between </a:t>
            </a:r>
            <a:r>
              <a:rPr lang="en-US" dirty="0">
                <a:solidFill>
                  <a:srgbClr val="FF0000"/>
                </a:solidFill>
              </a:rPr>
              <a:t>beneficial use </a:t>
            </a:r>
            <a:r>
              <a:rPr lang="en-US" dirty="0"/>
              <a:t>and </a:t>
            </a:r>
            <a:r>
              <a:rPr lang="en-US" dirty="0">
                <a:solidFill>
                  <a:srgbClr val="FF0000"/>
                </a:solidFill>
              </a:rPr>
              <a:t>disposal</a:t>
            </a:r>
            <a:r>
              <a:rPr lang="en-US" dirty="0"/>
              <a:t>. The beneficial use of CCR definition is comprised of four criteria:</a:t>
            </a:r>
            <a:r>
              <a:rPr lang="pl-PL" dirty="0"/>
              <a:t> </a:t>
            </a:r>
            <a:r>
              <a:rPr lang="en-US" dirty="0">
                <a:solidFill>
                  <a:srgbClr val="FF0000"/>
                </a:solidFill>
              </a:rPr>
              <a:t>the CCR must provide a functional benefit;</a:t>
            </a:r>
            <a:r>
              <a:rPr lang="pl-PL" dirty="0">
                <a:solidFill>
                  <a:srgbClr val="FF0000"/>
                </a:solidFill>
              </a:rPr>
              <a:t> </a:t>
            </a:r>
            <a:r>
              <a:rPr lang="en-US" dirty="0">
                <a:solidFill>
                  <a:srgbClr val="FF0000"/>
                </a:solidFill>
              </a:rPr>
              <a:t>the CCR must substitute for the use of a virgin material;</a:t>
            </a:r>
            <a:r>
              <a:rPr lang="pl-PL" dirty="0">
                <a:solidFill>
                  <a:srgbClr val="FF0000"/>
                </a:solidFill>
              </a:rPr>
              <a:t> </a:t>
            </a:r>
            <a:r>
              <a:rPr lang="en-US" dirty="0">
                <a:solidFill>
                  <a:srgbClr val="FF0000"/>
                </a:solidFill>
              </a:rPr>
              <a:t>meets product specifications and/or design standards</a:t>
            </a:r>
            <a:r>
              <a:rPr lang="en-US" dirty="0"/>
              <a:t>; </a:t>
            </a:r>
          </a:p>
        </p:txBody>
      </p:sp>
    </p:spTree>
    <p:extLst>
      <p:ext uri="{BB962C8B-B14F-4D97-AF65-F5344CB8AC3E}">
        <p14:creationId xmlns:p14="http://schemas.microsoft.com/office/powerpoint/2010/main" val="132113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5212" y="533400"/>
            <a:ext cx="8686801" cy="807368"/>
          </a:xfrm>
        </p:spPr>
        <p:txBody>
          <a:bodyPr/>
          <a:lstStyle/>
          <a:p>
            <a:pPr algn="ctr"/>
            <a:r>
              <a:rPr lang="pl-PL" dirty="0" smtClean="0"/>
              <a:t>Gwarancje finansowe - symbioza</a:t>
            </a:r>
            <a:endParaRPr lang="pl-PL" dirty="0"/>
          </a:p>
        </p:txBody>
      </p:sp>
      <p:sp>
        <p:nvSpPr>
          <p:cNvPr id="3" name="Symbol zastępczy zawartości 2"/>
          <p:cNvSpPr>
            <a:spLocks noGrp="1"/>
          </p:cNvSpPr>
          <p:nvPr>
            <p:ph idx="1"/>
          </p:nvPr>
        </p:nvSpPr>
        <p:spPr>
          <a:xfrm>
            <a:off x="5446340" y="1828800"/>
            <a:ext cx="5472608" cy="4191000"/>
          </a:xfrm>
        </p:spPr>
        <p:txBody>
          <a:bodyPr>
            <a:noAutofit/>
          </a:bodyPr>
          <a:lstStyle/>
          <a:p>
            <a:pPr marL="45720" indent="0">
              <a:buNone/>
            </a:pPr>
            <a:r>
              <a:rPr lang="pl-PL" sz="2800" b="1" dirty="0" smtClean="0">
                <a:solidFill>
                  <a:schemeClr val="tx1"/>
                </a:solidFill>
              </a:rPr>
              <a:t>Sposób obliczenia – wypracowanie metodyki </a:t>
            </a:r>
            <a:endParaRPr lang="pl-PL" sz="2800" b="1" dirty="0">
              <a:solidFill>
                <a:schemeClr val="tx1"/>
              </a:solidFill>
            </a:endParaRPr>
          </a:p>
          <a:p>
            <a:pPr marL="45720" indent="0">
              <a:buNone/>
            </a:pPr>
            <a:r>
              <a:rPr lang="pl-PL" sz="2800" b="1" dirty="0" smtClean="0">
                <a:solidFill>
                  <a:schemeClr val="tx1"/>
                </a:solidFill>
              </a:rPr>
              <a:t>Forma </a:t>
            </a:r>
            <a:r>
              <a:rPr lang="pl-PL" sz="2800" b="1" dirty="0">
                <a:solidFill>
                  <a:schemeClr val="tx1"/>
                </a:solidFill>
              </a:rPr>
              <a:t>gwarancji </a:t>
            </a:r>
            <a:r>
              <a:rPr lang="pl-PL" sz="2800" b="1" dirty="0" smtClean="0">
                <a:solidFill>
                  <a:schemeClr val="tx1"/>
                </a:solidFill>
              </a:rPr>
              <a:t>finansowej: </a:t>
            </a:r>
          </a:p>
          <a:p>
            <a:r>
              <a:rPr lang="pl-PL" sz="2800" b="1" dirty="0" smtClean="0">
                <a:solidFill>
                  <a:schemeClr val="tx1"/>
                </a:solidFill>
              </a:rPr>
              <a:t>lokata bankowa, </a:t>
            </a:r>
          </a:p>
          <a:p>
            <a:r>
              <a:rPr lang="pl-PL" sz="2800" b="1" dirty="0" smtClean="0">
                <a:solidFill>
                  <a:schemeClr val="tx1"/>
                </a:solidFill>
              </a:rPr>
              <a:t>bony skarbowe, </a:t>
            </a:r>
          </a:p>
          <a:p>
            <a:r>
              <a:rPr lang="pl-PL" sz="2800" b="1" dirty="0" smtClean="0">
                <a:solidFill>
                  <a:schemeClr val="tx1"/>
                </a:solidFill>
              </a:rPr>
              <a:t>obligacje </a:t>
            </a:r>
          </a:p>
          <a:p>
            <a:r>
              <a:rPr lang="pl-PL" sz="2800" b="1" dirty="0" smtClean="0">
                <a:solidFill>
                  <a:schemeClr val="tx1"/>
                </a:solidFill>
              </a:rPr>
              <a:t>ubezpieczenie</a:t>
            </a:r>
            <a:endParaRPr lang="pl-PL" sz="28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96" y="1700808"/>
            <a:ext cx="4320480" cy="481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26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p:txBody>
          <a:bodyPr/>
          <a:lstStyle/>
          <a:p>
            <a:endParaRPr lang="en-GB" dirty="0"/>
          </a:p>
        </p:txBody>
      </p:sp>
      <p:sp>
        <p:nvSpPr>
          <p:cNvPr id="3" name="Tytuł 2"/>
          <p:cNvSpPr>
            <a:spLocks noGrp="1"/>
          </p:cNvSpPr>
          <p:nvPr>
            <p:ph type="title"/>
          </p:nvPr>
        </p:nvSpPr>
        <p:spPr/>
        <p:txBody>
          <a:bodyPr>
            <a:noAutofit/>
          </a:bodyPr>
          <a:lstStyle/>
          <a:p>
            <a:r>
              <a:rPr lang="pl-PL" sz="2800" dirty="0" smtClean="0"/>
              <a:t>Środowiskowe aspekty produkcji energii elektrycznej w Polsce (cały mix) – scenariusze Polityki Energetycznej do 2030 (1TJ)</a:t>
            </a:r>
            <a:endParaRPr lang="en-GB" sz="2800"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70" y="1484784"/>
            <a:ext cx="11524758" cy="4635370"/>
          </a:xfrm>
          <a:prstGeom prst="rect">
            <a:avLst/>
          </a:prstGeom>
        </p:spPr>
      </p:pic>
      <p:cxnSp>
        <p:nvCxnSpPr>
          <p:cNvPr id="8" name="Łącznik prosty ze strzałką 7"/>
          <p:cNvCxnSpPr/>
          <p:nvPr/>
        </p:nvCxnSpPr>
        <p:spPr>
          <a:xfrm flipV="1">
            <a:off x="9357925" y="3645024"/>
            <a:ext cx="1535771"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H="1" flipV="1">
            <a:off x="595970" y="4077072"/>
            <a:ext cx="411202"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flipV="1">
            <a:off x="1199143" y="2204864"/>
            <a:ext cx="2687599" cy="36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143301" y="1556793"/>
            <a:ext cx="2111685" cy="646331"/>
          </a:xfrm>
          <a:prstGeom prst="rect">
            <a:avLst/>
          </a:prstGeom>
          <a:noFill/>
        </p:spPr>
        <p:txBody>
          <a:bodyPr wrap="square" rtlCol="0">
            <a:spAutoFit/>
          </a:bodyPr>
          <a:lstStyle/>
          <a:p>
            <a:pPr algn="ctr"/>
            <a:r>
              <a:rPr lang="pl-PL" b="1" dirty="0" smtClean="0"/>
              <a:t>Zużycie paliw kopalnych</a:t>
            </a:r>
            <a:endParaRPr lang="en-GB" b="1" dirty="0"/>
          </a:p>
        </p:txBody>
      </p:sp>
      <p:sp>
        <p:nvSpPr>
          <p:cNvPr id="14" name="pole tekstowe 13"/>
          <p:cNvSpPr txBox="1"/>
          <p:nvPr/>
        </p:nvSpPr>
        <p:spPr>
          <a:xfrm>
            <a:off x="0" y="3617803"/>
            <a:ext cx="2111685" cy="369332"/>
          </a:xfrm>
          <a:prstGeom prst="rect">
            <a:avLst/>
          </a:prstGeom>
          <a:noFill/>
        </p:spPr>
        <p:txBody>
          <a:bodyPr wrap="square" rtlCol="0">
            <a:spAutoFit/>
          </a:bodyPr>
          <a:lstStyle/>
          <a:p>
            <a:pPr algn="ctr"/>
            <a:r>
              <a:rPr lang="pl-PL" b="1" dirty="0" smtClean="0"/>
              <a:t>Emisje CO2</a:t>
            </a:r>
            <a:endParaRPr lang="en-GB" b="1" dirty="0"/>
          </a:p>
        </p:txBody>
      </p:sp>
      <p:sp>
        <p:nvSpPr>
          <p:cNvPr id="15" name="pole tekstowe 14"/>
          <p:cNvSpPr txBox="1"/>
          <p:nvPr/>
        </p:nvSpPr>
        <p:spPr>
          <a:xfrm>
            <a:off x="10009043" y="2996953"/>
            <a:ext cx="2111685" cy="646331"/>
          </a:xfrm>
          <a:prstGeom prst="rect">
            <a:avLst/>
          </a:prstGeom>
          <a:noFill/>
        </p:spPr>
        <p:txBody>
          <a:bodyPr wrap="square" rtlCol="0">
            <a:spAutoFit/>
          </a:bodyPr>
          <a:lstStyle/>
          <a:p>
            <a:pPr algn="ctr"/>
            <a:r>
              <a:rPr lang="pl-PL" b="1" dirty="0" smtClean="0"/>
              <a:t>Emisje </a:t>
            </a:r>
            <a:r>
              <a:rPr lang="pl-PL" b="1" dirty="0" err="1" smtClean="0"/>
              <a:t>SOx</a:t>
            </a:r>
            <a:r>
              <a:rPr lang="pl-PL" b="1" dirty="0" smtClean="0"/>
              <a:t>, </a:t>
            </a:r>
            <a:r>
              <a:rPr lang="pl-PL" b="1" dirty="0" err="1" smtClean="0"/>
              <a:t>NOx</a:t>
            </a:r>
            <a:r>
              <a:rPr lang="pl-PL" b="1" dirty="0" smtClean="0"/>
              <a:t>, pył</a:t>
            </a:r>
            <a:endParaRPr lang="en-GB" b="1" dirty="0"/>
          </a:p>
        </p:txBody>
      </p:sp>
    </p:spTree>
    <p:extLst>
      <p:ext uri="{BB962C8B-B14F-4D97-AF65-F5344CB8AC3E}">
        <p14:creationId xmlns:p14="http://schemas.microsoft.com/office/powerpoint/2010/main" val="3253579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ytuł 1"/>
          <p:cNvSpPr>
            <a:spLocks noGrp="1"/>
          </p:cNvSpPr>
          <p:nvPr>
            <p:ph type="title"/>
          </p:nvPr>
        </p:nvSpPr>
        <p:spPr/>
        <p:txBody>
          <a:bodyPr/>
          <a:lstStyle/>
          <a:p>
            <a:endParaRPr lang="pl-PL" altLang="pl-PL" smtClean="0"/>
          </a:p>
        </p:txBody>
      </p:sp>
      <p:sp>
        <p:nvSpPr>
          <p:cNvPr id="62467" name="Symbol zastępczy zawartości 2"/>
          <p:cNvSpPr>
            <a:spLocks noGrp="1"/>
          </p:cNvSpPr>
          <p:nvPr>
            <p:ph idx="1"/>
          </p:nvPr>
        </p:nvSpPr>
        <p:spPr/>
        <p:txBody>
          <a:bodyPr/>
          <a:lstStyle/>
          <a:p>
            <a:endParaRPr lang="pl-PL" altLang="pl-PL" smtClean="0"/>
          </a:p>
        </p:txBody>
      </p:sp>
      <p:pic>
        <p:nvPicPr>
          <p:cNvPr id="62468" name="Picture 2" descr="D:\mariuszKomp\OEE Event\projekty 2\animacje ekrany\ekran\plansza_pozegnanie_Hausner_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51" y="0"/>
            <a:ext cx="121772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ymbol zastępczy numeru slajdu 2"/>
          <p:cNvSpPr>
            <a:spLocks noGrp="1"/>
          </p:cNvSpPr>
          <p:nvPr>
            <p:ph type="sldNum" sz="quarter" idx="4294967295"/>
          </p:nvPr>
        </p:nvSpPr>
        <p:spPr>
          <a:xfrm>
            <a:off x="9730412" y="6352035"/>
            <a:ext cx="936000" cy="370501"/>
          </a:xfrm>
          <a:prstGeom prst="rect">
            <a:avLst/>
          </a:prstGeom>
        </p:spPr>
        <p:txBody>
          <a:bodyPr/>
          <a:lstStyle/>
          <a:p>
            <a:pPr>
              <a:defRPr/>
            </a:pPr>
            <a:fld id="{8DA17044-3659-4396-9FBA-0437F7F0F7CD}" type="slidenum">
              <a:rPr lang="pl-PL" altLang="pl-PL" smtClean="0"/>
              <a:pPr>
                <a:defRPr/>
              </a:pPr>
              <a:t>24</a:t>
            </a:fld>
            <a:endParaRPr lang="pl-PL" altLang="pl-PL" dirty="0"/>
          </a:p>
        </p:txBody>
      </p:sp>
      <p:sp>
        <p:nvSpPr>
          <p:cNvPr id="2" name="Prostokąt 1"/>
          <p:cNvSpPr/>
          <p:nvPr/>
        </p:nvSpPr>
        <p:spPr>
          <a:xfrm>
            <a:off x="11551" y="214979"/>
            <a:ext cx="5544616" cy="6678751"/>
          </a:xfrm>
          <a:prstGeom prst="rect">
            <a:avLst/>
          </a:prstGeom>
        </p:spPr>
        <p:txBody>
          <a:bodyPr wrap="square">
            <a:spAutoFit/>
          </a:bodyPr>
          <a:lstStyle/>
          <a:p>
            <a:pPr algn="just"/>
            <a:r>
              <a:rPr lang="pl-PL" sz="2800" dirty="0" smtClean="0">
                <a:solidFill>
                  <a:schemeClr val="bg1"/>
                </a:solidFill>
              </a:rPr>
              <a:t>Ida Open </a:t>
            </a:r>
            <a:r>
              <a:rPr lang="pl-PL" sz="2800" dirty="0" err="1">
                <a:solidFill>
                  <a:schemeClr val="bg1"/>
                </a:solidFill>
              </a:rPr>
              <a:t>Eyes</a:t>
            </a:r>
            <a:r>
              <a:rPr lang="pl-PL" sz="2800" dirty="0">
                <a:solidFill>
                  <a:schemeClr val="bg1"/>
                </a:solidFill>
              </a:rPr>
              <a:t> </a:t>
            </a:r>
            <a:r>
              <a:rPr lang="pl-PL" sz="2800" dirty="0" err="1">
                <a:solidFill>
                  <a:schemeClr val="bg1"/>
                </a:solidFill>
              </a:rPr>
              <a:t>Economy</a:t>
            </a:r>
            <a:endParaRPr lang="pl-PL" sz="2800" dirty="0">
              <a:solidFill>
                <a:schemeClr val="bg1"/>
              </a:solidFill>
            </a:endParaRPr>
          </a:p>
          <a:p>
            <a:pPr algn="just"/>
            <a:r>
              <a:rPr lang="pl-PL" sz="2000" dirty="0">
                <a:solidFill>
                  <a:schemeClr val="bg1"/>
                </a:solidFill>
              </a:rPr>
              <a:t>Jesteśmy w ważnym punkcie węzłowym. Przed nami wyzwania i zagrożenia związane z kończącymi się zasobami tradycyjnych surowców, powtarzające się katastrofy ekologiczne, zmiany klimatu, niepokoje społeczne związane z rozwarstwieniem majątkowym i zderzeniem kultur, groźba zamknięcia granic otwartych dziś dla handlu i wymiany myśli. Nasze społeczeństwa, nasi przywódcy polityczni i liderzy intelektualni nie mają prostej odpowiedzi, jak zmierzyć się z przyszłością.</a:t>
            </a:r>
          </a:p>
          <a:p>
            <a:pPr algn="just"/>
            <a:r>
              <a:rPr lang="pl-PL" sz="2000" dirty="0">
                <a:solidFill>
                  <a:schemeClr val="bg1"/>
                </a:solidFill>
              </a:rPr>
              <a:t>Dotychczasowe rozwiązania zawodzą. </a:t>
            </a:r>
            <a:r>
              <a:rPr lang="pl-PL" sz="2000" dirty="0">
                <a:solidFill>
                  <a:srgbClr val="FF0000"/>
                </a:solidFill>
              </a:rPr>
              <a:t>Więcej władzy? Więcej kapitału? Więcej technologii? Więcej produkcji i konsumpcji? Więcej tego samego, co już dziś mamy?</a:t>
            </a:r>
            <a:r>
              <a:rPr lang="pl-PL" sz="2000" dirty="0">
                <a:solidFill>
                  <a:schemeClr val="bg1"/>
                </a:solidFill>
              </a:rPr>
              <a:t> To jałowe propozycje. Potrzebujemy nowego podejścia, nowej ścieżki, która pozwoli nam zachować świat niezniszczonym i rozwijać go.</a:t>
            </a:r>
          </a:p>
          <a:p>
            <a:pPr algn="just"/>
            <a:r>
              <a:rPr lang="pl-PL" sz="2000" dirty="0">
                <a:solidFill>
                  <a:srgbClr val="FF0000"/>
                </a:solidFill>
              </a:rPr>
              <a:t>Potrzebujemy wartości. </a:t>
            </a:r>
          </a:p>
        </p:txBody>
      </p:sp>
    </p:spTree>
    <p:extLst>
      <p:ext uri="{BB962C8B-B14F-4D97-AF65-F5344CB8AC3E}">
        <p14:creationId xmlns:p14="http://schemas.microsoft.com/office/powerpoint/2010/main" val="3479621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3723" y="1412776"/>
            <a:ext cx="5426758" cy="1524000"/>
          </a:xfrm>
        </p:spPr>
        <p:txBody>
          <a:bodyPr/>
          <a:lstStyle/>
          <a:p>
            <a:pPr algn="ctr"/>
            <a:r>
              <a:rPr lang="pl-PL" dirty="0"/>
              <a:t>Zapraszam do dyskusji </a:t>
            </a:r>
          </a:p>
        </p:txBody>
      </p:sp>
      <p:sp>
        <p:nvSpPr>
          <p:cNvPr id="4" name="Symbol zastępczy tekstu 3"/>
          <p:cNvSpPr>
            <a:spLocks noGrp="1"/>
          </p:cNvSpPr>
          <p:nvPr>
            <p:ph type="body" sz="half" idx="2"/>
          </p:nvPr>
        </p:nvSpPr>
        <p:spPr>
          <a:xfrm>
            <a:off x="1099702" y="4005064"/>
            <a:ext cx="4114800" cy="2088232"/>
          </a:xfrm>
        </p:spPr>
        <p:txBody>
          <a:bodyPr>
            <a:normAutofit/>
          </a:bodyPr>
          <a:lstStyle/>
          <a:p>
            <a:pPr marL="68580" algn="ctr"/>
            <a:r>
              <a:rPr lang="pl-PL" sz="2000" dirty="0" smtClean="0">
                <a:solidFill>
                  <a:schemeClr val="tx1"/>
                </a:solidFill>
              </a:rPr>
              <a:t>Joanna </a:t>
            </a:r>
            <a:r>
              <a:rPr lang="pl-PL" sz="2000" dirty="0">
                <a:solidFill>
                  <a:schemeClr val="tx1"/>
                </a:solidFill>
              </a:rPr>
              <a:t>Kulczycka </a:t>
            </a:r>
          </a:p>
          <a:p>
            <a:pPr marL="68580" algn="ctr"/>
            <a:r>
              <a:rPr lang="pl-PL" sz="2000" dirty="0">
                <a:solidFill>
                  <a:schemeClr val="tx1"/>
                </a:solidFill>
              </a:rPr>
              <a:t>kulczycka@meeri.pl</a:t>
            </a:r>
          </a:p>
          <a:p>
            <a:endParaRPr lang="pl-PL" sz="2000" dirty="0">
              <a:solidFill>
                <a:schemeClr val="tx1"/>
              </a:solidFill>
            </a:endParaRPr>
          </a:p>
        </p:txBody>
      </p:sp>
      <p:pic>
        <p:nvPicPr>
          <p:cNvPr id="7" name="Obraz 6"/>
          <p:cNvPicPr/>
          <p:nvPr/>
        </p:nvPicPr>
        <p:blipFill>
          <a:blip r:embed="rId2">
            <a:extLst>
              <a:ext uri="{28A0092B-C50C-407E-A947-70E740481C1C}">
                <a14:useLocalDpi xmlns:a14="http://schemas.microsoft.com/office/drawing/2010/main" val="0"/>
              </a:ext>
            </a:extLst>
          </a:blip>
          <a:stretch>
            <a:fillRect/>
          </a:stretch>
        </p:blipFill>
        <p:spPr>
          <a:xfrm>
            <a:off x="6775678" y="2564904"/>
            <a:ext cx="3960440" cy="1907200"/>
          </a:xfrm>
          <a:prstGeom prst="rect">
            <a:avLst/>
          </a:prstGeom>
        </p:spPr>
      </p:pic>
    </p:spTree>
    <p:extLst>
      <p:ext uri="{BB962C8B-B14F-4D97-AF65-F5344CB8AC3E}">
        <p14:creationId xmlns:p14="http://schemas.microsoft.com/office/powerpoint/2010/main" val="260055964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181455" y="876100"/>
            <a:ext cx="6128981" cy="20472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pl-PL" dirty="0"/>
          </a:p>
        </p:txBody>
      </p:sp>
      <p:sp>
        <p:nvSpPr>
          <p:cNvPr id="2" name="Tytuł 1"/>
          <p:cNvSpPr>
            <a:spLocks noGrp="1"/>
          </p:cNvSpPr>
          <p:nvPr>
            <p:ph type="title"/>
          </p:nvPr>
        </p:nvSpPr>
        <p:spPr>
          <a:xfrm>
            <a:off x="1701924" y="-1"/>
            <a:ext cx="8813492" cy="764705"/>
          </a:xfrm>
        </p:spPr>
        <p:txBody>
          <a:bodyPr>
            <a:normAutofit/>
          </a:bodyPr>
          <a:lstStyle/>
          <a:p>
            <a:pPr algn="ctr"/>
            <a:r>
              <a:rPr lang="pl-PL" b="1" dirty="0" smtClean="0"/>
              <a:t>Zapotrzebowanie na surowce</a:t>
            </a:r>
            <a:endParaRPr lang="pl-PL" b="1"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3369"/>
            <a:ext cx="6288207" cy="361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77788" y="1005957"/>
            <a:ext cx="4421530" cy="191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ostokąt 5"/>
          <p:cNvSpPr/>
          <p:nvPr/>
        </p:nvSpPr>
        <p:spPr>
          <a:xfrm>
            <a:off x="6288208" y="916519"/>
            <a:ext cx="5939347" cy="1200329"/>
          </a:xfrm>
          <a:prstGeom prst="rect">
            <a:avLst/>
          </a:prstGeom>
        </p:spPr>
        <p:txBody>
          <a:bodyPr wrap="square">
            <a:spAutoFit/>
          </a:bodyPr>
          <a:lstStyle/>
          <a:p>
            <a:pPr algn="just"/>
            <a:r>
              <a:rPr lang="pl-PL" sz="2400" dirty="0"/>
              <a:t>Z </a:t>
            </a:r>
            <a:r>
              <a:rPr lang="pl-PL" sz="2400" dirty="0">
                <a:solidFill>
                  <a:srgbClr val="FF0000"/>
                </a:solidFill>
              </a:rPr>
              <a:t>78</a:t>
            </a:r>
            <a:r>
              <a:rPr lang="pl-PL" sz="2400" dirty="0"/>
              <a:t> analizowanych surowców aż 27 (wcześniej 14) zostało uznane za krytyczne </a:t>
            </a:r>
            <a:r>
              <a:rPr lang="pl-PL" sz="2400" dirty="0" smtClean="0"/>
              <a:t>UE.</a:t>
            </a:r>
            <a:r>
              <a:rPr lang="pl-PL" sz="2400" dirty="0" smtClean="0">
                <a:solidFill>
                  <a:srgbClr val="FF0000"/>
                </a:solidFill>
              </a:rPr>
              <a:t>W </a:t>
            </a:r>
            <a:r>
              <a:rPr lang="pl-PL" sz="2400" dirty="0">
                <a:solidFill>
                  <a:srgbClr val="FF0000"/>
                </a:solidFill>
              </a:rPr>
              <a:t>Polsce 25 surowców kluczowych</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1247" y="2116848"/>
            <a:ext cx="2667578" cy="361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2861041" y="1005957"/>
            <a:ext cx="3282116" cy="584775"/>
          </a:xfrm>
          <a:prstGeom prst="rect">
            <a:avLst/>
          </a:prstGeom>
          <a:noFill/>
        </p:spPr>
        <p:txBody>
          <a:bodyPr wrap="none" lIns="91440" tIns="45720" rIns="91440" bIns="45720">
            <a:spAutoFit/>
          </a:bodyPr>
          <a:lstStyle/>
          <a:p>
            <a:pPr algn="ctr"/>
            <a:r>
              <a:rPr lang="pl-PL" sz="1600" dirty="0" smtClean="0">
                <a:ln w="0"/>
                <a:solidFill>
                  <a:schemeClr val="accent1"/>
                </a:solidFill>
              </a:rPr>
              <a:t>Nowy wykaz surowców krytycznych </a:t>
            </a:r>
          </a:p>
          <a:p>
            <a:pPr algn="ctr"/>
            <a:r>
              <a:rPr lang="pl-PL" sz="1600" dirty="0" smtClean="0">
                <a:ln w="0"/>
                <a:solidFill>
                  <a:schemeClr val="accent1"/>
                </a:solidFill>
              </a:rPr>
              <a:t>– wrzesień 2017</a:t>
            </a:r>
            <a:endParaRPr lang="pl-PL" sz="1600" dirty="0">
              <a:ln w="0"/>
              <a:solidFill>
                <a:schemeClr val="accent1"/>
              </a:solidFill>
            </a:endParaRPr>
          </a:p>
        </p:txBody>
      </p:sp>
      <p:sp>
        <p:nvSpPr>
          <p:cNvPr id="8" name="Prostokąt 7"/>
          <p:cNvSpPr/>
          <p:nvPr/>
        </p:nvSpPr>
        <p:spPr>
          <a:xfrm>
            <a:off x="6288206" y="3326652"/>
            <a:ext cx="3334597" cy="2308324"/>
          </a:xfrm>
          <a:prstGeom prst="rect">
            <a:avLst/>
          </a:prstGeom>
        </p:spPr>
        <p:txBody>
          <a:bodyPr wrap="square">
            <a:spAutoFit/>
          </a:bodyPr>
          <a:lstStyle/>
          <a:p>
            <a:pPr algn="just"/>
            <a:r>
              <a:rPr lang="pl-PL" sz="2400" dirty="0" smtClean="0"/>
              <a:t>Technologie niskoemisyjne spowodują. iż nastąpi  kilkudziesięciokrotny wzrost zapotrzebowania na niektóre surowce</a:t>
            </a:r>
            <a:r>
              <a:rPr lang="pl-PL" dirty="0" smtClean="0"/>
              <a:t>.</a:t>
            </a:r>
            <a:endParaRPr lang="pl-PL" dirty="0">
              <a:solidFill>
                <a:srgbClr val="FF0000"/>
              </a:solidFill>
            </a:endParaRPr>
          </a:p>
        </p:txBody>
      </p:sp>
    </p:spTree>
    <p:extLst>
      <p:ext uri="{BB962C8B-B14F-4D97-AF65-F5344CB8AC3E}">
        <p14:creationId xmlns:p14="http://schemas.microsoft.com/office/powerpoint/2010/main" val="1215571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8865" y="0"/>
            <a:ext cx="12197690" cy="10081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pPr algn="ctr"/>
            <a:r>
              <a:rPr lang="pl-PL" dirty="0" err="1" smtClean="0"/>
              <a:t>Zasobooszczędność</a:t>
            </a:r>
            <a:r>
              <a:rPr lang="pl-PL" dirty="0" smtClean="0"/>
              <a:t> </a:t>
            </a:r>
            <a:endParaRPr lang="pl-PL" dirty="0"/>
          </a:p>
        </p:txBody>
      </p:sp>
      <p:sp>
        <p:nvSpPr>
          <p:cNvPr id="5" name="Symbol zastępczy zawartości 2"/>
          <p:cNvSpPr txBox="1">
            <a:spLocks/>
          </p:cNvSpPr>
          <p:nvPr/>
        </p:nvSpPr>
        <p:spPr>
          <a:xfrm>
            <a:off x="477788" y="1412776"/>
            <a:ext cx="11161240" cy="446449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algn="just"/>
            <a:r>
              <a:rPr lang="pl-PL" sz="2400" b="1" dirty="0" err="1" smtClean="0">
                <a:solidFill>
                  <a:srgbClr val="FF0000"/>
                </a:solidFill>
              </a:rPr>
              <a:t>Zasobooszczędność</a:t>
            </a:r>
            <a:r>
              <a:rPr lang="pl-PL" sz="2400" dirty="0" smtClean="0">
                <a:solidFill>
                  <a:schemeClr val="tx1"/>
                </a:solidFill>
              </a:rPr>
              <a:t> jest jednym z głównych czynników konkurencyjności przedsiębiorstw, oznacza wykorzystywanie zasobów naturalnych w sposób zrównoważony, przy jednoczesnym ograniczaniu skutków dla środowiska oraz umożliwianiu wzrostu gospodarczego – dzięki względnemu oddzieleniu go od zużycia materiałów.</a:t>
            </a:r>
          </a:p>
          <a:p>
            <a:pPr algn="just"/>
            <a:r>
              <a:rPr lang="pl-PL" sz="2400" dirty="0" smtClean="0">
                <a:solidFill>
                  <a:schemeClr val="tx1"/>
                </a:solidFill>
              </a:rPr>
              <a:t>Przeciętnie </a:t>
            </a:r>
            <a:r>
              <a:rPr lang="pl-PL" sz="2400" dirty="0" smtClean="0">
                <a:solidFill>
                  <a:srgbClr val="FF0000"/>
                </a:solidFill>
              </a:rPr>
              <a:t>40% </a:t>
            </a:r>
            <a:r>
              <a:rPr lang="pl-PL" sz="2400" dirty="0" smtClean="0">
                <a:solidFill>
                  <a:schemeClr val="tx1"/>
                </a:solidFill>
              </a:rPr>
              <a:t>kosztów europejskich przedsiębiorstw to koszty surowców, wraz z  wydatkami na energię i wodę to nawet </a:t>
            </a:r>
            <a:r>
              <a:rPr lang="pl-PL" sz="2400" dirty="0" smtClean="0">
                <a:solidFill>
                  <a:srgbClr val="FF0000"/>
                </a:solidFill>
              </a:rPr>
              <a:t>50%. </a:t>
            </a:r>
            <a:r>
              <a:rPr lang="pl-PL" sz="2400" dirty="0" smtClean="0">
                <a:solidFill>
                  <a:schemeClr val="tx1"/>
                </a:solidFill>
              </a:rPr>
              <a:t>Koszty pracy stanowią </a:t>
            </a:r>
            <a:r>
              <a:rPr lang="pl-PL" sz="2400" dirty="0" smtClean="0">
                <a:solidFill>
                  <a:srgbClr val="FF0000"/>
                </a:solidFill>
              </a:rPr>
              <a:t>20% </a:t>
            </a:r>
            <a:r>
              <a:rPr lang="pl-PL" sz="2400" dirty="0" smtClean="0">
                <a:solidFill>
                  <a:schemeClr val="tx1"/>
                </a:solidFill>
              </a:rPr>
              <a:t>łącznych kosztów produkcji.</a:t>
            </a:r>
          </a:p>
          <a:p>
            <a:pPr algn="just"/>
            <a:r>
              <a:rPr lang="pl-PL" sz="2400" dirty="0" smtClean="0">
                <a:solidFill>
                  <a:schemeClr val="tx1"/>
                </a:solidFill>
              </a:rPr>
              <a:t>Wzrost </a:t>
            </a:r>
            <a:r>
              <a:rPr lang="pl-PL" sz="2400" dirty="0" err="1" smtClean="0">
                <a:solidFill>
                  <a:schemeClr val="tx1"/>
                </a:solidFill>
              </a:rPr>
              <a:t>zasobooszczędności</a:t>
            </a:r>
            <a:r>
              <a:rPr lang="pl-PL" sz="2400" dirty="0" smtClean="0">
                <a:solidFill>
                  <a:schemeClr val="tx1"/>
                </a:solidFill>
              </a:rPr>
              <a:t> w całym łańcuchu wartości to zmniejszenie materiałów o 17–24% do roku 2030, a lepsze wykorzystanie zasobów to oszczędności dla przedsiębiorstwa w UE w wysokości około 630 mld EUR rocznie.</a:t>
            </a:r>
          </a:p>
          <a:p>
            <a:pPr algn="just"/>
            <a:endParaRPr lang="pl-PL" sz="2400" i="1" dirty="0" smtClean="0">
              <a:solidFill>
                <a:schemeClr val="tx1"/>
              </a:solidFill>
            </a:endParaRPr>
          </a:p>
        </p:txBody>
      </p:sp>
    </p:spTree>
    <p:extLst>
      <p:ext uri="{BB962C8B-B14F-4D97-AF65-F5344CB8AC3E}">
        <p14:creationId xmlns:p14="http://schemas.microsoft.com/office/powerpoint/2010/main" val="650053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2"/>
          <p:cNvSpPr txBox="1">
            <a:spLocks/>
          </p:cNvSpPr>
          <p:nvPr/>
        </p:nvSpPr>
        <p:spPr>
          <a:xfrm>
            <a:off x="96288" y="980728"/>
            <a:ext cx="8927423" cy="58772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algn="just"/>
            <a:r>
              <a:rPr lang="pl-PL" sz="3200" dirty="0" smtClean="0">
                <a:solidFill>
                  <a:schemeClr val="tx1"/>
                </a:solidFill>
              </a:rPr>
              <a:t>GOZ czy też gospodarka oparta na symbiozie ułatwia oszczędność zasobów i kosztów przez maksymalizację czasu wykorzystywania zasobów, produktów i komponentów, gdyż wartość dodaną produktów zachowuje się możliwie jak najdłużej oraz eliminuje się odpady. </a:t>
            </a:r>
          </a:p>
          <a:p>
            <a:pPr>
              <a:buFont typeface="Wingdings" panose="05000000000000000000" pitchFamily="2" charset="2"/>
              <a:buChar char="Ø"/>
            </a:pPr>
            <a:r>
              <a:rPr lang="pl-PL" altLang="pl-PL" sz="3200" b="1" dirty="0">
                <a:solidFill>
                  <a:srgbClr val="00B050"/>
                </a:solidFill>
              </a:rPr>
              <a:t>Zachowuje zasoby w obrębie gospodarki</a:t>
            </a:r>
            <a:r>
              <a:rPr lang="pl-PL" altLang="pl-PL" sz="3200" dirty="0"/>
              <a:t>, </a:t>
            </a:r>
            <a:r>
              <a:rPr lang="pl-PL" altLang="pl-PL" sz="3200" dirty="0">
                <a:solidFill>
                  <a:schemeClr val="tx1"/>
                </a:solidFill>
              </a:rPr>
              <a:t>kiedy cykl życia produktu dobiega końca, pozwalając na ich ponowne </a:t>
            </a:r>
            <a:r>
              <a:rPr lang="pl-PL" altLang="pl-PL" sz="3200" dirty="0" smtClean="0">
                <a:solidFill>
                  <a:schemeClr val="tx1"/>
                </a:solidFill>
              </a:rPr>
              <a:t>wielokrotne </a:t>
            </a:r>
            <a:r>
              <a:rPr lang="pl-PL" altLang="pl-PL" sz="3200" dirty="0">
                <a:solidFill>
                  <a:schemeClr val="tx1"/>
                </a:solidFill>
              </a:rPr>
              <a:t>wykorzystanie w sposób produktywny i tworząc w ten sposób kolejną wartość.</a:t>
            </a:r>
          </a:p>
          <a:p>
            <a:pPr>
              <a:buFont typeface="Wingdings" panose="05000000000000000000" pitchFamily="2" charset="2"/>
              <a:buChar char="Ø"/>
            </a:pPr>
            <a:r>
              <a:rPr lang="pl-PL" altLang="pl-PL" sz="3200" dirty="0" smtClean="0"/>
              <a:t>GOZ </a:t>
            </a:r>
            <a:r>
              <a:rPr lang="pl-PL" altLang="pl-PL" sz="3200" b="1" dirty="0">
                <a:solidFill>
                  <a:srgbClr val="00B050"/>
                </a:solidFill>
              </a:rPr>
              <a:t>generuje innowacje w całych łańcuchu wartości</a:t>
            </a:r>
            <a:endParaRPr lang="pl-PL" sz="3200" dirty="0" smtClean="0">
              <a:solidFill>
                <a:schemeClr val="tx1"/>
              </a:solidFill>
            </a:endParaRPr>
          </a:p>
          <a:p>
            <a:pPr marL="0" indent="0" algn="ctr">
              <a:buFont typeface="Arial" pitchFamily="34" charset="0"/>
              <a:buNone/>
            </a:pPr>
            <a:endParaRPr lang="pl-PL" i="1" dirty="0" smtClean="0">
              <a:solidFill>
                <a:srgbClr val="FF0000"/>
              </a:solidFill>
            </a:endParaRPr>
          </a:p>
        </p:txBody>
      </p:sp>
      <p:sp>
        <p:nvSpPr>
          <p:cNvPr id="6" name="Tytuł 1"/>
          <p:cNvSpPr>
            <a:spLocks noGrp="1"/>
          </p:cNvSpPr>
          <p:nvPr>
            <p:ph type="title"/>
          </p:nvPr>
        </p:nvSpPr>
        <p:spPr>
          <a:xfrm>
            <a:off x="477788" y="32048"/>
            <a:ext cx="11161240" cy="764705"/>
          </a:xfrm>
        </p:spPr>
        <p:txBody>
          <a:bodyPr>
            <a:normAutofit/>
          </a:bodyPr>
          <a:lstStyle/>
          <a:p>
            <a:pPr algn="ctr"/>
            <a:r>
              <a:rPr lang="pl-PL" dirty="0" smtClean="0"/>
              <a:t>GOZ a </a:t>
            </a:r>
            <a:r>
              <a:rPr lang="pl-PL" dirty="0" err="1"/>
              <a:t>zasobooszczędność</a:t>
            </a:r>
            <a:r>
              <a:rPr lang="pl-PL" dirty="0"/>
              <a:t>  </a:t>
            </a:r>
          </a:p>
        </p:txBody>
      </p:sp>
      <p:pic>
        <p:nvPicPr>
          <p:cNvPr id="2" name="Obraz 1"/>
          <p:cNvPicPr>
            <a:picLocks noChangeAspect="1"/>
          </p:cNvPicPr>
          <p:nvPr/>
        </p:nvPicPr>
        <p:blipFill>
          <a:blip r:embed="rId2"/>
          <a:stretch>
            <a:fillRect/>
          </a:stretch>
        </p:blipFill>
        <p:spPr>
          <a:xfrm>
            <a:off x="8902724" y="620688"/>
            <a:ext cx="3031920" cy="2586553"/>
          </a:xfrm>
          <a:prstGeom prst="rect">
            <a:avLst/>
          </a:prstGeom>
        </p:spPr>
      </p:pic>
      <p:sp>
        <p:nvSpPr>
          <p:cNvPr id="3" name="Prostokąt 2"/>
          <p:cNvSpPr/>
          <p:nvPr/>
        </p:nvSpPr>
        <p:spPr>
          <a:xfrm>
            <a:off x="0" y="6609520"/>
            <a:ext cx="9333185" cy="246221"/>
          </a:xfrm>
          <a:prstGeom prst="rect">
            <a:avLst/>
          </a:prstGeom>
        </p:spPr>
        <p:txBody>
          <a:bodyPr wrap="square">
            <a:spAutoFit/>
          </a:bodyPr>
          <a:lstStyle/>
          <a:p>
            <a:pPr>
              <a:spcBef>
                <a:spcPct val="0"/>
              </a:spcBef>
              <a:spcAft>
                <a:spcPct val="0"/>
              </a:spcAft>
            </a:pPr>
            <a:r>
              <a:rPr lang="pl-PL" altLang="pl-PL" sz="1000" dirty="0" smtClean="0"/>
              <a:t>Źródło: Komunikat </a:t>
            </a:r>
            <a:r>
              <a:rPr lang="pl-PL" altLang="pl-PL" sz="1000" dirty="0"/>
              <a:t>Komisji Europejskiej. 2014. </a:t>
            </a:r>
            <a:r>
              <a:rPr lang="pl-PL" altLang="pl-PL" sz="1000" i="1" dirty="0"/>
              <a:t>Ku gospodarce o obiegu zamkniętym: program „zero odpadów dla Europy</a:t>
            </a:r>
            <a:r>
              <a:rPr lang="pl-PL" altLang="pl-PL" sz="1000" dirty="0"/>
              <a:t>”. COM. 398.</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0756" y="3717032"/>
            <a:ext cx="2849481" cy="265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693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1764" y="-1"/>
            <a:ext cx="12097344" cy="764705"/>
          </a:xfrm>
        </p:spPr>
        <p:txBody>
          <a:bodyPr>
            <a:noAutofit/>
          </a:bodyPr>
          <a:lstStyle/>
          <a:p>
            <a:pPr algn="ctr"/>
            <a:r>
              <a:rPr lang="pl-PL" b="1" dirty="0" smtClean="0"/>
              <a:t>Budowanie gospodarki cyrkulacyjnej w Europie</a:t>
            </a:r>
            <a:endParaRPr lang="pl-PL" b="1" dirty="0"/>
          </a:p>
        </p:txBody>
      </p:sp>
      <p:pic>
        <p:nvPicPr>
          <p:cNvPr id="1028" name="Picture 4" descr="http://portalkomunalny.pl/wp-content/uploads/2015/11/infografika-PL-mini-690x974.jpg"/>
          <p:cNvPicPr>
            <a:picLocks noChangeAspect="1" noChangeArrowheads="1"/>
          </p:cNvPicPr>
          <p:nvPr/>
        </p:nvPicPr>
        <p:blipFill rotWithShape="1">
          <a:blip r:embed="rId2">
            <a:extLst>
              <a:ext uri="{28A0092B-C50C-407E-A947-70E740481C1C}">
                <a14:useLocalDpi xmlns:a14="http://schemas.microsoft.com/office/drawing/2010/main" val="0"/>
              </a:ext>
            </a:extLst>
          </a:blip>
          <a:srcRect l="9073" t="18652" r="9352" b="7447"/>
          <a:stretch/>
        </p:blipFill>
        <p:spPr bwMode="auto">
          <a:xfrm>
            <a:off x="0" y="786753"/>
            <a:ext cx="4695106" cy="5832648"/>
          </a:xfrm>
          <a:prstGeom prst="rect">
            <a:avLst/>
          </a:prstGeom>
          <a:noFill/>
          <a:extLst>
            <a:ext uri="{909E8E84-426E-40DD-AFC4-6F175D3DCCD1}">
              <a14:hiddenFill xmlns:a14="http://schemas.microsoft.com/office/drawing/2010/main">
                <a:solidFill>
                  <a:srgbClr val="FFFFFF"/>
                </a:solidFill>
              </a14:hiddenFill>
            </a:ext>
          </a:extLst>
        </p:spPr>
      </p:pic>
      <p:sp>
        <p:nvSpPr>
          <p:cNvPr id="6" name="Symbol zastępczy zawartości 2"/>
          <p:cNvSpPr txBox="1">
            <a:spLocks/>
          </p:cNvSpPr>
          <p:nvPr/>
        </p:nvSpPr>
        <p:spPr>
          <a:xfrm>
            <a:off x="4695106" y="786753"/>
            <a:ext cx="7231954" cy="3456384"/>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Candara" panose="020E0502030303020204" pitchFamily="34" charset="0"/>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Candara" panose="020E0502030303020204" pitchFamily="34" charset="0"/>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Candara" panose="020E0502030303020204" pitchFamily="34" charset="0"/>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Candara" panose="020E0502030303020204" pitchFamily="34" charset="0"/>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Candara" panose="020E0502030303020204"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900" indent="0" algn="ctr">
              <a:spcBef>
                <a:spcPts val="0"/>
              </a:spcBef>
              <a:buNone/>
              <a:defRPr/>
            </a:pPr>
            <a:r>
              <a:rPr lang="pl-PL" sz="2800" b="1" dirty="0">
                <a:latin typeface="+mj-lt"/>
              </a:rPr>
              <a:t>Utrzymanie wartości materiałów i energii używanych w produktach  w całym łańcuchu wartości przez optymalny czas, efektywne wykorzystanie zasobów na wszystkich etapach życia produktu </a:t>
            </a:r>
          </a:p>
          <a:p>
            <a:pPr marL="900" indent="0" algn="ctr">
              <a:spcBef>
                <a:spcPts val="0"/>
              </a:spcBef>
              <a:buNone/>
              <a:defRPr/>
            </a:pPr>
            <a:r>
              <a:rPr lang="pl-PL" sz="2800" b="1" dirty="0">
                <a:solidFill>
                  <a:srgbClr val="FF0000"/>
                </a:solidFill>
                <a:latin typeface="+mj-lt"/>
              </a:rPr>
              <a:t>+</a:t>
            </a:r>
          </a:p>
          <a:p>
            <a:pPr marL="900" indent="0" algn="ctr">
              <a:spcBef>
                <a:spcPts val="0"/>
              </a:spcBef>
              <a:buNone/>
              <a:defRPr/>
            </a:pPr>
            <a:r>
              <a:rPr lang="pl-PL" sz="2800" b="1" dirty="0">
                <a:latin typeface="+mj-lt"/>
              </a:rPr>
              <a:t>Wytwarzanie odpadów ograniczone do minimum (</a:t>
            </a:r>
            <a:r>
              <a:rPr lang="pl-PL" sz="2800" b="1" dirty="0">
                <a:solidFill>
                  <a:srgbClr val="FF0000"/>
                </a:solidFill>
                <a:latin typeface="+mj-lt"/>
              </a:rPr>
              <a:t>odpady – jeżeli już powstaną – są traktowane jako potencjalne </a:t>
            </a:r>
            <a:r>
              <a:rPr lang="pl-PL" sz="2800" b="1" dirty="0" smtClean="0">
                <a:solidFill>
                  <a:srgbClr val="FF0000"/>
                </a:solidFill>
                <a:latin typeface="+mj-lt"/>
              </a:rPr>
              <a:t>surowce</a:t>
            </a:r>
            <a:r>
              <a:rPr lang="pl-PL" sz="2800" b="1" dirty="0" smtClean="0">
                <a:latin typeface="+mj-lt"/>
              </a:rPr>
              <a:t>)</a:t>
            </a:r>
            <a:endParaRPr lang="pl-PL" sz="2800" b="1" dirty="0">
              <a:latin typeface="+mj-lt"/>
            </a:endParaRPr>
          </a:p>
          <a:p>
            <a:pPr marL="900" indent="0" algn="ctr">
              <a:spcBef>
                <a:spcPts val="0"/>
              </a:spcBef>
              <a:buNone/>
              <a:defRPr/>
            </a:pPr>
            <a:r>
              <a:rPr lang="pl-PL" sz="2800" b="1" dirty="0" smtClean="0">
                <a:solidFill>
                  <a:srgbClr val="FF0000"/>
                </a:solidFill>
                <a:latin typeface="+mj-lt"/>
              </a:rPr>
              <a:t>=</a:t>
            </a:r>
            <a:endParaRPr lang="pl-PL" sz="2800" b="1" dirty="0">
              <a:solidFill>
                <a:srgbClr val="FF0000"/>
              </a:solidFill>
              <a:latin typeface="+mj-lt"/>
            </a:endParaRPr>
          </a:p>
          <a:p>
            <a:pPr marL="900" indent="0" algn="ctr">
              <a:spcBef>
                <a:spcPts val="0"/>
              </a:spcBef>
              <a:buNone/>
              <a:defRPr/>
            </a:pPr>
            <a:r>
              <a:rPr lang="pl-PL" sz="2800" b="1" dirty="0" smtClean="0">
                <a:latin typeface="+mj-lt"/>
              </a:rPr>
              <a:t>Zrównoważona</a:t>
            </a:r>
            <a:r>
              <a:rPr lang="pl-PL" sz="2800" b="1" dirty="0">
                <a:latin typeface="+mj-lt"/>
              </a:rPr>
              <a:t>, niskoemisyjna, </a:t>
            </a:r>
            <a:r>
              <a:rPr lang="pl-PL" sz="2800" b="1" dirty="0" err="1">
                <a:latin typeface="+mj-lt"/>
              </a:rPr>
              <a:t>zasobooszczędna</a:t>
            </a:r>
            <a:r>
              <a:rPr lang="pl-PL" sz="2800" b="1" dirty="0">
                <a:latin typeface="+mj-lt"/>
              </a:rPr>
              <a:t> i konkurencyjna gospodarka</a:t>
            </a:r>
          </a:p>
          <a:p>
            <a:pPr marL="68580" indent="0" algn="ctr">
              <a:buNone/>
            </a:pPr>
            <a:endParaRPr lang="pl-PL" sz="2000" b="1" i="1" dirty="0"/>
          </a:p>
        </p:txBody>
      </p:sp>
    </p:spTree>
    <p:extLst>
      <p:ext uri="{BB962C8B-B14F-4D97-AF65-F5344CB8AC3E}">
        <p14:creationId xmlns:p14="http://schemas.microsoft.com/office/powerpoint/2010/main" val="3726387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ytuł 1"/>
          <p:cNvSpPr>
            <a:spLocks noGrp="1"/>
          </p:cNvSpPr>
          <p:nvPr>
            <p:ph type="title"/>
          </p:nvPr>
        </p:nvSpPr>
        <p:spPr>
          <a:xfrm>
            <a:off x="981844" y="-107757"/>
            <a:ext cx="10585176" cy="836711"/>
          </a:xfrm>
        </p:spPr>
        <p:txBody>
          <a:bodyPr>
            <a:noAutofit/>
          </a:bodyPr>
          <a:lstStyle/>
          <a:p>
            <a:pPr algn="ctr"/>
            <a:r>
              <a:rPr lang="pl-PL" altLang="pl-PL" dirty="0" smtClean="0"/>
              <a:t>Wartość w gospodarce linearnej i GOZ</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11" y="836713"/>
            <a:ext cx="4654252" cy="308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436" y="728954"/>
            <a:ext cx="5878389" cy="3189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ostokąt 4"/>
          <p:cNvSpPr/>
          <p:nvPr/>
        </p:nvSpPr>
        <p:spPr>
          <a:xfrm>
            <a:off x="5108275" y="3770319"/>
            <a:ext cx="7099295"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Ø"/>
            </a:pPr>
            <a:r>
              <a:rPr lang="pl-PL" dirty="0" err="1" smtClean="0"/>
              <a:t>ekoprojektowanie</a:t>
            </a:r>
            <a:endParaRPr lang="pl-PL" dirty="0" smtClean="0"/>
          </a:p>
          <a:p>
            <a:pPr marL="285750" indent="-285750">
              <a:buFont typeface="Wingdings" panose="05000000000000000000" pitchFamily="2" charset="2"/>
              <a:buChar char="Ø"/>
            </a:pPr>
            <a:r>
              <a:rPr lang="pl-PL" dirty="0" smtClean="0"/>
              <a:t>minimalizacja wytwarzania odpadów</a:t>
            </a:r>
          </a:p>
          <a:p>
            <a:pPr marL="285750" indent="-285750">
              <a:buFont typeface="Wingdings" panose="05000000000000000000" pitchFamily="2" charset="2"/>
              <a:buChar char="Ø"/>
            </a:pPr>
            <a:r>
              <a:rPr lang="pl-PL" dirty="0" err="1" smtClean="0"/>
              <a:t>ekoznakowanie</a:t>
            </a:r>
            <a:endParaRPr lang="pl-PL" dirty="0" smtClean="0"/>
          </a:p>
          <a:p>
            <a:pPr marL="285750" indent="-285750">
              <a:buFont typeface="Wingdings" panose="05000000000000000000" pitchFamily="2" charset="2"/>
              <a:buChar char="Ø"/>
            </a:pPr>
            <a:r>
              <a:rPr lang="pl-PL" dirty="0" smtClean="0"/>
              <a:t>zrównoważone zamówienia publiczne</a:t>
            </a:r>
          </a:p>
          <a:p>
            <a:pPr marL="285750" indent="-285750">
              <a:buFont typeface="Wingdings" panose="05000000000000000000" pitchFamily="2" charset="2"/>
              <a:buChar char="Ø"/>
            </a:pPr>
            <a:r>
              <a:rPr lang="pl-PL" dirty="0" smtClean="0"/>
              <a:t>usługowe platformy kooperacyjne</a:t>
            </a:r>
          </a:p>
          <a:p>
            <a:pPr marL="285750" indent="-285750">
              <a:buFont typeface="Wingdings" panose="05000000000000000000" pitchFamily="2" charset="2"/>
              <a:buChar char="Ø"/>
            </a:pPr>
            <a:r>
              <a:rPr lang="pl-PL" dirty="0" smtClean="0"/>
              <a:t>deklaracje środowiskowe</a:t>
            </a:r>
          </a:p>
          <a:p>
            <a:pPr marL="285750" indent="-285750">
              <a:buFont typeface="Wingdings" panose="05000000000000000000" pitchFamily="2" charset="2"/>
              <a:buChar char="Ø"/>
            </a:pPr>
            <a:r>
              <a:rPr lang="pl-PL" dirty="0" smtClean="0"/>
              <a:t>zmniejszenie ilości substancji toksycznych</a:t>
            </a:r>
          </a:p>
          <a:p>
            <a:pPr marL="285750" indent="-285750">
              <a:buFont typeface="Wingdings" panose="05000000000000000000" pitchFamily="2" charset="2"/>
              <a:buChar char="Ø"/>
            </a:pPr>
            <a:r>
              <a:rPr lang="pl-PL" dirty="0" smtClean="0"/>
              <a:t>symbioza</a:t>
            </a:r>
          </a:p>
          <a:p>
            <a:pPr marL="285750" indent="-285750">
              <a:buFont typeface="Wingdings" panose="05000000000000000000" pitchFamily="2" charset="2"/>
              <a:buChar char="Ø"/>
            </a:pPr>
            <a:r>
              <a:rPr lang="pl-PL" dirty="0" smtClean="0"/>
              <a:t>przejście od płacenia za posiadanie (</a:t>
            </a:r>
            <a:r>
              <a:rPr lang="pl-PL" dirty="0" err="1" smtClean="0"/>
              <a:t>pay</a:t>
            </a:r>
            <a:r>
              <a:rPr lang="pl-PL" dirty="0" smtClean="0"/>
              <a:t>-for-</a:t>
            </a:r>
            <a:r>
              <a:rPr lang="pl-PL" dirty="0" err="1" smtClean="0"/>
              <a:t>ownership</a:t>
            </a:r>
            <a:r>
              <a:rPr lang="pl-PL" dirty="0" smtClean="0"/>
              <a:t>) do płacenia za używanie (</a:t>
            </a:r>
            <a:r>
              <a:rPr lang="pl-PL" dirty="0" err="1" smtClean="0"/>
              <a:t>pay</a:t>
            </a:r>
            <a:r>
              <a:rPr lang="pl-PL" dirty="0" smtClean="0"/>
              <a:t>-for-</a:t>
            </a:r>
            <a:r>
              <a:rPr lang="pl-PL" dirty="0" err="1" smtClean="0"/>
              <a:t>use</a:t>
            </a:r>
            <a:r>
              <a:rPr lang="pl-PL" dirty="0" smtClean="0"/>
              <a:t>)</a:t>
            </a:r>
          </a:p>
          <a:p>
            <a:pPr marL="285750" indent="-285750">
              <a:buFont typeface="Wingdings" panose="05000000000000000000" pitchFamily="2" charset="2"/>
              <a:buChar char="Ø"/>
            </a:pPr>
            <a:r>
              <a:rPr lang="pl-PL" dirty="0" smtClean="0"/>
              <a:t>otwarte innowacje </a:t>
            </a:r>
            <a:endParaRPr lang="pl-PL" dirty="0"/>
          </a:p>
        </p:txBody>
      </p:sp>
      <p:sp>
        <p:nvSpPr>
          <p:cNvPr id="6" name="Prostokąt 5"/>
          <p:cNvSpPr/>
          <p:nvPr/>
        </p:nvSpPr>
        <p:spPr>
          <a:xfrm>
            <a:off x="693812" y="6581001"/>
            <a:ext cx="1582293" cy="276999"/>
          </a:xfrm>
          <a:prstGeom prst="rect">
            <a:avLst/>
          </a:prstGeom>
        </p:spPr>
        <p:txBody>
          <a:bodyPr wrap="none">
            <a:spAutoFit/>
          </a:bodyPr>
          <a:lstStyle/>
          <a:p>
            <a:r>
              <a:rPr lang="pl-PL" sz="1200" dirty="0"/>
              <a:t>Źródło: Money 2015  </a:t>
            </a:r>
          </a:p>
        </p:txBody>
      </p:sp>
      <p:sp>
        <p:nvSpPr>
          <p:cNvPr id="3" name="Strzałka w prawo 2"/>
          <p:cNvSpPr/>
          <p:nvPr/>
        </p:nvSpPr>
        <p:spPr>
          <a:xfrm>
            <a:off x="5108276" y="2067035"/>
            <a:ext cx="1872208" cy="472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 name="Łącznik prosty 3"/>
          <p:cNvCxnSpPr/>
          <p:nvPr/>
        </p:nvCxnSpPr>
        <p:spPr>
          <a:xfrm>
            <a:off x="231186" y="577387"/>
            <a:ext cx="4504177" cy="38597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Łącznik prosty 9"/>
          <p:cNvCxnSpPr/>
          <p:nvPr/>
        </p:nvCxnSpPr>
        <p:spPr>
          <a:xfrm flipH="1">
            <a:off x="333772" y="728954"/>
            <a:ext cx="4176464" cy="35641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5891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ole tekstowe 16"/>
          <p:cNvSpPr txBox="1"/>
          <p:nvPr/>
        </p:nvSpPr>
        <p:spPr>
          <a:xfrm>
            <a:off x="6223849" y="1052735"/>
            <a:ext cx="5703211" cy="56892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pl-PL" dirty="0"/>
          </a:p>
        </p:txBody>
      </p:sp>
      <p:sp>
        <p:nvSpPr>
          <p:cNvPr id="4" name="pole tekstowe 3"/>
          <p:cNvSpPr txBox="1"/>
          <p:nvPr/>
        </p:nvSpPr>
        <p:spPr>
          <a:xfrm>
            <a:off x="211457" y="1052736"/>
            <a:ext cx="5738939" cy="56892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pl-PL" dirty="0"/>
          </a:p>
        </p:txBody>
      </p:sp>
      <p:sp>
        <p:nvSpPr>
          <p:cNvPr id="8" name="Tytuł 7"/>
          <p:cNvSpPr>
            <a:spLocks noGrp="1"/>
          </p:cNvSpPr>
          <p:nvPr>
            <p:ph type="title"/>
          </p:nvPr>
        </p:nvSpPr>
        <p:spPr>
          <a:xfrm>
            <a:off x="1670729" y="-175583"/>
            <a:ext cx="8686801" cy="1066800"/>
          </a:xfrm>
        </p:spPr>
        <p:txBody>
          <a:bodyPr/>
          <a:lstStyle/>
          <a:p>
            <a:pPr algn="ctr"/>
            <a:r>
              <a:rPr lang="pl-PL" dirty="0" smtClean="0"/>
              <a:t>GOZ w Polsce</a:t>
            </a:r>
            <a:endParaRPr lang="pl-PL" dirty="0"/>
          </a:p>
        </p:txBody>
      </p:sp>
      <p:sp>
        <p:nvSpPr>
          <p:cNvPr id="9" name="Rectangle 2"/>
          <p:cNvSpPr>
            <a:spLocks noChangeArrowheads="1"/>
          </p:cNvSpPr>
          <p:nvPr/>
        </p:nvSpPr>
        <p:spPr bwMode="auto">
          <a:xfrm>
            <a:off x="949930" y="2138789"/>
            <a:ext cx="422810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pl-PL" altLang="pl-PL" sz="2000" b="1" dirty="0">
                <a:latin typeface="Arial" panose="020B0604020202020204" pitchFamily="34" charset="0"/>
                <a:ea typeface="Calibri" panose="020F0502020204030204" pitchFamily="34" charset="0"/>
                <a:cs typeface="Arial" panose="020B0604020202020204" pitchFamily="34" charset="0"/>
              </a:rPr>
              <a:t>Mapa drogowa</a:t>
            </a:r>
            <a:endParaRPr lang="pl-PL" altLang="pl-PL" sz="400" dirty="0"/>
          </a:p>
          <a:p>
            <a:pPr algn="ctr" eaLnBrk="0" fontAlgn="base" hangingPunct="0">
              <a:spcBef>
                <a:spcPct val="0"/>
              </a:spcBef>
              <a:spcAft>
                <a:spcPct val="0"/>
              </a:spcAft>
            </a:pPr>
            <a:r>
              <a:rPr lang="pl-PL" altLang="pl-PL" sz="2000" b="1" dirty="0">
                <a:latin typeface="Arial" panose="020B0604020202020204" pitchFamily="34" charset="0"/>
                <a:ea typeface="Calibri" panose="020F0502020204030204" pitchFamily="34" charset="0"/>
                <a:cs typeface="Arial" panose="020B0604020202020204" pitchFamily="34" charset="0"/>
              </a:rPr>
              <a:t>transformacji w kierunku </a:t>
            </a:r>
            <a:r>
              <a:rPr lang="pl-PL" altLang="pl-PL" sz="2000" b="1" dirty="0">
                <a:latin typeface="+mj-lt"/>
                <a:ea typeface="Calibri" panose="020F0502020204030204" pitchFamily="34" charset="0"/>
                <a:cs typeface="Arial" panose="020B0604020202020204" pitchFamily="34" charset="0"/>
              </a:rPr>
              <a:t>gospodarki</a:t>
            </a:r>
            <a:r>
              <a:rPr lang="pl-PL" altLang="pl-PL" sz="2000" b="1" dirty="0">
                <a:latin typeface="Arial" panose="020B0604020202020204" pitchFamily="34" charset="0"/>
                <a:ea typeface="Calibri" panose="020F0502020204030204" pitchFamily="34" charset="0"/>
                <a:cs typeface="Arial" panose="020B0604020202020204" pitchFamily="34" charset="0"/>
              </a:rPr>
              <a:t> o obiegu zamkniętym</a:t>
            </a:r>
            <a:endParaRPr lang="pl-PL" altLang="pl-PL" sz="400" dirty="0"/>
          </a:p>
          <a:p>
            <a:pPr eaLnBrk="0" fontAlgn="base" hangingPunct="0">
              <a:spcBef>
                <a:spcPct val="0"/>
              </a:spcBef>
              <a:spcAft>
                <a:spcPct val="0"/>
              </a:spcAft>
            </a:pPr>
            <a:endParaRPr lang="pl-PL" altLang="pl-PL" dirty="0">
              <a:latin typeface="Arial" panose="020B0604020202020204" pitchFamily="34" charset="0"/>
            </a:endParaRPr>
          </a:p>
        </p:txBody>
      </p:sp>
      <p:graphicFrame>
        <p:nvGraphicFramePr>
          <p:cNvPr id="10" name="Diagram 9"/>
          <p:cNvGraphicFramePr>
            <a:graphicFrameLocks/>
          </p:cNvGraphicFramePr>
          <p:nvPr>
            <p:extLst>
              <p:ext uri="{D42A27DB-BD31-4B8C-83A1-F6EECF244321}">
                <p14:modId xmlns:p14="http://schemas.microsoft.com/office/powerpoint/2010/main" val="2262673049"/>
              </p:ext>
            </p:extLst>
          </p:nvPr>
        </p:nvGraphicFramePr>
        <p:xfrm>
          <a:off x="1636486" y="3195097"/>
          <a:ext cx="2765091" cy="2384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rostokąt 10"/>
          <p:cNvSpPr/>
          <p:nvPr/>
        </p:nvSpPr>
        <p:spPr>
          <a:xfrm>
            <a:off x="1330075" y="5611832"/>
            <a:ext cx="3377912" cy="410882"/>
          </a:xfrm>
          <a:prstGeom prst="rect">
            <a:avLst/>
          </a:prstGeom>
        </p:spPr>
        <p:txBody>
          <a:bodyPr wrap="none">
            <a:spAutoFit/>
          </a:bodyPr>
          <a:lstStyle/>
          <a:p>
            <a:pPr algn="ctr">
              <a:lnSpc>
                <a:spcPct val="115000"/>
              </a:lnSpc>
              <a:spcAft>
                <a:spcPts val="1000"/>
              </a:spcAft>
            </a:pPr>
            <a:r>
              <a:rPr lang="pl-PL" b="1" dirty="0">
                <a:latin typeface="Arial" panose="020B0604020202020204" pitchFamily="34" charset="0"/>
                <a:ea typeface="Calibri" panose="020F0502020204030204" pitchFamily="34" charset="0"/>
                <a:cs typeface="Times New Roman" panose="02020603050405020304" pitchFamily="18" charset="0"/>
              </a:rPr>
              <a:t>Projekt z dnia 10 lipca 2017 r.</a:t>
            </a:r>
            <a:endParaRPr lang="pl-P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Prostokąt 13"/>
          <p:cNvSpPr/>
          <p:nvPr/>
        </p:nvSpPr>
        <p:spPr>
          <a:xfrm>
            <a:off x="211458" y="6380357"/>
            <a:ext cx="3619645" cy="307777"/>
          </a:xfrm>
          <a:prstGeom prst="rect">
            <a:avLst/>
          </a:prstGeom>
        </p:spPr>
        <p:txBody>
          <a:bodyPr wrap="none">
            <a:spAutoFit/>
          </a:bodyPr>
          <a:lstStyle/>
          <a:p>
            <a:r>
              <a:rPr lang="pl-PL" sz="1400" dirty="0"/>
              <a:t>Źródło: Ministerstwo Rozwoju, www.mr.gov.pl</a:t>
            </a:r>
          </a:p>
        </p:txBody>
      </p:sp>
      <p:sp>
        <p:nvSpPr>
          <p:cNvPr id="3" name="Prostokąt 2"/>
          <p:cNvSpPr/>
          <p:nvPr/>
        </p:nvSpPr>
        <p:spPr>
          <a:xfrm>
            <a:off x="6404229" y="2145159"/>
            <a:ext cx="5090784" cy="4154984"/>
          </a:xfrm>
          <a:prstGeom prst="rect">
            <a:avLst/>
          </a:prstGeom>
        </p:spPr>
        <p:txBody>
          <a:bodyPr wrap="square">
            <a:spAutoFit/>
          </a:bodyPr>
          <a:lstStyle/>
          <a:p>
            <a:r>
              <a:rPr lang="pl-PL" sz="2400" dirty="0" smtClean="0"/>
              <a:t>Pilotażowy </a:t>
            </a:r>
            <a:r>
              <a:rPr lang="pl-PL" sz="2400" dirty="0"/>
              <a:t>program priorytetowy gospodarki o obiegu zamkniętym (GOZ) - </a:t>
            </a:r>
            <a:r>
              <a:rPr lang="pl-PL" sz="2400" dirty="0">
                <a:solidFill>
                  <a:srgbClr val="FF0000"/>
                </a:solidFill>
              </a:rPr>
              <a:t>„Pilotażowy program priorytetowy GOZ” </a:t>
            </a:r>
            <a:r>
              <a:rPr lang="pl-PL" sz="2400" dirty="0"/>
              <a:t>zatwierdzony przez Zarząd Narodowego Funduszu Ochrony Środowiska i Gospodarki Wodnej (2017). </a:t>
            </a:r>
          </a:p>
          <a:p>
            <a:endParaRPr lang="pl-PL" sz="2400" dirty="0"/>
          </a:p>
          <a:p>
            <a:r>
              <a:rPr lang="pl-PL" sz="2400" dirty="0"/>
              <a:t>Gminy biorące udział w programie pilotażowym: Krasnobród, Łukowica, Sokoły, Tuczno i Wieluń.</a:t>
            </a:r>
          </a:p>
        </p:txBody>
      </p:sp>
      <p:pic>
        <p:nvPicPr>
          <p:cNvPr id="12" name="Obraz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105" y="1191598"/>
            <a:ext cx="5257754" cy="642786"/>
          </a:xfrm>
          <a:prstGeom prst="rect">
            <a:avLst/>
          </a:prstGeom>
        </p:spPr>
      </p:pic>
      <p:pic>
        <p:nvPicPr>
          <p:cNvPr id="13" name="Obraz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82444" y="1191598"/>
            <a:ext cx="3024336" cy="708719"/>
          </a:xfrm>
          <a:prstGeom prst="rect">
            <a:avLst/>
          </a:prstGeom>
        </p:spPr>
      </p:pic>
      <p:sp>
        <p:nvSpPr>
          <p:cNvPr id="15" name="Prostokąt 14"/>
          <p:cNvSpPr/>
          <p:nvPr/>
        </p:nvSpPr>
        <p:spPr>
          <a:xfrm>
            <a:off x="6223849" y="6380357"/>
            <a:ext cx="3858557" cy="523220"/>
          </a:xfrm>
          <a:prstGeom prst="rect">
            <a:avLst/>
          </a:prstGeom>
        </p:spPr>
        <p:txBody>
          <a:bodyPr wrap="none">
            <a:spAutoFit/>
          </a:bodyPr>
          <a:lstStyle/>
          <a:p>
            <a:r>
              <a:rPr lang="pl-PL" sz="1400" dirty="0" smtClean="0"/>
              <a:t>Źródło: Ministerstwo Środowiska, www.mos.gov.pl</a:t>
            </a:r>
            <a:endParaRPr lang="pl-PL" sz="1400" dirty="0"/>
          </a:p>
          <a:p>
            <a:endParaRPr lang="pl-PL" sz="1400" dirty="0"/>
          </a:p>
        </p:txBody>
      </p:sp>
    </p:spTree>
    <p:extLst>
      <p:ext uri="{BB962C8B-B14F-4D97-AF65-F5344CB8AC3E}">
        <p14:creationId xmlns:p14="http://schemas.microsoft.com/office/powerpoint/2010/main" val="1137373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chor="ctr">
            <a:normAutofit/>
          </a:bodyPr>
          <a:lstStyle/>
          <a:p>
            <a:pPr marL="0" indent="0" algn="ctr"/>
            <a:r>
              <a:rPr lang="pl-PL" dirty="0" smtClean="0"/>
              <a:t>GOZ a energetyka</a:t>
            </a:r>
          </a:p>
        </p:txBody>
      </p:sp>
      <p:pic>
        <p:nvPicPr>
          <p:cNvPr id="4" name="Obraz 3"/>
          <p:cNvPicPr/>
          <p:nvPr/>
        </p:nvPicPr>
        <p:blipFill>
          <a:blip r:embed="rId2" cstate="print">
            <a:extLst>
              <a:ext uri="{28A0092B-C50C-407E-A947-70E740481C1C}">
                <a14:useLocalDpi xmlns:a14="http://schemas.microsoft.com/office/drawing/2010/main" val="0"/>
              </a:ext>
            </a:extLst>
          </a:blip>
          <a:srcRect l="2199" t="690" r="1309" b="18048"/>
          <a:stretch>
            <a:fillRect/>
          </a:stretch>
        </p:blipFill>
        <p:spPr bwMode="auto">
          <a:xfrm>
            <a:off x="1053852" y="1772816"/>
            <a:ext cx="10297144" cy="3816424"/>
          </a:xfrm>
          <a:prstGeom prst="rect">
            <a:avLst/>
          </a:prstGeom>
          <a:noFill/>
          <a:ln>
            <a:noFill/>
          </a:ln>
        </p:spPr>
      </p:pic>
      <p:sp>
        <p:nvSpPr>
          <p:cNvPr id="5" name="Strzałka w dół 4"/>
          <p:cNvSpPr/>
          <p:nvPr/>
        </p:nvSpPr>
        <p:spPr>
          <a:xfrm>
            <a:off x="10090275" y="1628800"/>
            <a:ext cx="383943"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rostokąt 2"/>
          <p:cNvSpPr/>
          <p:nvPr/>
        </p:nvSpPr>
        <p:spPr>
          <a:xfrm>
            <a:off x="1933121" y="5652454"/>
            <a:ext cx="8541097" cy="369332"/>
          </a:xfrm>
          <a:prstGeom prst="rect">
            <a:avLst/>
          </a:prstGeom>
        </p:spPr>
        <p:txBody>
          <a:bodyPr wrap="square">
            <a:spAutoFit/>
          </a:bodyPr>
          <a:lstStyle/>
          <a:p>
            <a:r>
              <a:rPr lang="pl-PL" dirty="0"/>
              <a:t>LCA procesu produkcji energii elektrycznej w poszczególnych krajach UE </a:t>
            </a:r>
          </a:p>
        </p:txBody>
      </p:sp>
    </p:spTree>
    <p:extLst>
      <p:ext uri="{BB962C8B-B14F-4D97-AF65-F5344CB8AC3E}">
        <p14:creationId xmlns:p14="http://schemas.microsoft.com/office/powerpoint/2010/main" val="3535054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Telefon służbowy">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lefon służbowy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Telefon służbowy">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lefon służbowy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Telefon służbowy">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CFA5F52AA0A00C4CBEF2A37681B2318F04009FDCD24A096B5E4C8184D4910FEB1A76" ma:contentTypeVersion="56" ma:contentTypeDescription="Create a new document." ma:contentTypeScope="" ma:versionID="e2b161dd106aa6ff43a2053ab7ed0d23">
  <xsd:schema xmlns:xsd="http://www.w3.org/2001/XMLSchema" xmlns:xs="http://www.w3.org/2001/XMLSchema" xmlns:p="http://schemas.microsoft.com/office/2006/metadata/properties" xmlns:ns2="29baff33-f40f-4664-8054-1bde3cabf4f6" targetNamespace="http://schemas.microsoft.com/office/2006/metadata/properties" ma:root="true" ma:fieldsID="df3fe752eed498a1554dc026fa12eabd" ns2:_="">
    <xsd:import namespace="29baff33-f40f-4664-8054-1bde3cabf4f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aff33-f40f-4664-8054-1bde3cabf4f6"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35ae66bf-e87d-41c1-aaaa-5f9779661904}"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1DDBB892-E9C2-41BE-A746-120199994C31}" ma:internalName="CSXSubmissionMarket" ma:readOnly="false" ma:showField="MarketName" ma:web="29baff33-f40f-4664-8054-1bde3cabf4f6">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22649cd3-0638-4550-a153-a68664946fb0}"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2513E2E7-E2AF-440C-8567-37153D3865E2}" ma:internalName="InProjectListLookup" ma:readOnly="true" ma:showField="InProjectList"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961a284f-ead0-40ef-8222-26875887a96b}"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2513E2E7-E2AF-440C-8567-37153D3865E2}" ma:internalName="LastCompleteVersionLookup" ma:readOnly="true" ma:showField="LastCompleteVersion"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2513E2E7-E2AF-440C-8567-37153D3865E2}" ma:internalName="LastPreviewErrorLookup" ma:readOnly="true" ma:showField="LastPreviewError"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2513E2E7-E2AF-440C-8567-37153D3865E2}" ma:internalName="LastPreviewResultLookup" ma:readOnly="true" ma:showField="LastPreviewResult"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2513E2E7-E2AF-440C-8567-37153D3865E2}" ma:internalName="LastPreviewAttemptDateLookup" ma:readOnly="true" ma:showField="LastPreviewAttemptDat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2513E2E7-E2AF-440C-8567-37153D3865E2}" ma:internalName="LastPreviewedByLookup" ma:readOnly="true" ma:showField="LastPreviewedBy"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2513E2E7-E2AF-440C-8567-37153D3865E2}" ma:internalName="LastPreviewTimeLookup" ma:readOnly="true" ma:showField="LastPreviewTim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2513E2E7-E2AF-440C-8567-37153D3865E2}" ma:internalName="LastPreviewVersionLookup" ma:readOnly="true" ma:showField="LastPreviewVersion"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2513E2E7-E2AF-440C-8567-37153D3865E2}" ma:internalName="LastPublishErrorLookup" ma:readOnly="true" ma:showField="LastPublishError"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2513E2E7-E2AF-440C-8567-37153D3865E2}" ma:internalName="LastPublishResultLookup" ma:readOnly="true" ma:showField="LastPublishResult"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2513E2E7-E2AF-440C-8567-37153D3865E2}" ma:internalName="LastPublishAttemptDateLookup" ma:readOnly="true" ma:showField="LastPublishAttemptDat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2513E2E7-E2AF-440C-8567-37153D3865E2}" ma:internalName="LastPublishedByLookup" ma:readOnly="true" ma:showField="LastPublishedBy"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2513E2E7-E2AF-440C-8567-37153D3865E2}" ma:internalName="LastPublishTimeLookup" ma:readOnly="true" ma:showField="LastPublishTim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2513E2E7-E2AF-440C-8567-37153D3865E2}" ma:internalName="LastPublishVersionLookup" ma:readOnly="true" ma:showField="LastPublishVersion"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72723BFE-42E4-4BFD-ABEC-91FC880F9EED}" ma:internalName="LocLastLocAttemptVersionLookup" ma:readOnly="false" ma:showField="LastLocAttemptVersion" ma:web="29baff33-f40f-4664-8054-1bde3cabf4f6">
      <xsd:simpleType>
        <xsd:restriction base="dms:Lookup"/>
      </xsd:simpleType>
    </xsd:element>
    <xsd:element name="LocLastLocAttemptVersionTypeLookup" ma:index="71" nillable="true" ma:displayName="Loc Last Loc Attempt Version Type" ma:default="" ma:list="{72723BFE-42E4-4BFD-ABEC-91FC880F9EED}" ma:internalName="LocLastLocAttemptVersionTypeLookup" ma:readOnly="true" ma:showField="LastLocAttemptVersionType" ma:web="29baff33-f40f-4664-8054-1bde3cabf4f6">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72723BFE-42E4-4BFD-ABEC-91FC880F9EED}" ma:internalName="LocNewPublishedVersionLookup" ma:readOnly="true" ma:showField="NewPublishedVersion" ma:web="29baff33-f40f-4664-8054-1bde3cabf4f6">
      <xsd:simpleType>
        <xsd:restriction base="dms:Lookup"/>
      </xsd:simpleType>
    </xsd:element>
    <xsd:element name="LocOverallHandbackStatusLookup" ma:index="75" nillable="true" ma:displayName="Loc Overall Handback Status" ma:default="" ma:list="{72723BFE-42E4-4BFD-ABEC-91FC880F9EED}" ma:internalName="LocOverallHandbackStatusLookup" ma:readOnly="true" ma:showField="OverallHandbackStatus" ma:web="29baff33-f40f-4664-8054-1bde3cabf4f6">
      <xsd:simpleType>
        <xsd:restriction base="dms:Lookup"/>
      </xsd:simpleType>
    </xsd:element>
    <xsd:element name="LocOverallLocStatusLookup" ma:index="76" nillable="true" ma:displayName="Loc Overall Localize Status" ma:default="" ma:list="{72723BFE-42E4-4BFD-ABEC-91FC880F9EED}" ma:internalName="LocOverallLocStatusLookup" ma:readOnly="true" ma:showField="OverallLocStatus" ma:web="29baff33-f40f-4664-8054-1bde3cabf4f6">
      <xsd:simpleType>
        <xsd:restriction base="dms:Lookup"/>
      </xsd:simpleType>
    </xsd:element>
    <xsd:element name="LocOverallPreviewStatusLookup" ma:index="77" nillable="true" ma:displayName="Loc Overall Preview Status" ma:default="" ma:list="{72723BFE-42E4-4BFD-ABEC-91FC880F9EED}" ma:internalName="LocOverallPreviewStatusLookup" ma:readOnly="true" ma:showField="OverallPreviewStatus" ma:web="29baff33-f40f-4664-8054-1bde3cabf4f6">
      <xsd:simpleType>
        <xsd:restriction base="dms:Lookup"/>
      </xsd:simpleType>
    </xsd:element>
    <xsd:element name="LocOverallPublishStatusLookup" ma:index="78" nillable="true" ma:displayName="Loc Overall Publish Status" ma:default="" ma:list="{72723BFE-42E4-4BFD-ABEC-91FC880F9EED}" ma:internalName="LocOverallPublishStatusLookup" ma:readOnly="true" ma:showField="OverallPublishStatus" ma:web="29baff33-f40f-4664-8054-1bde3cabf4f6">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72723BFE-42E4-4BFD-ABEC-91FC880F9EED}" ma:internalName="LocProcessedForHandoffsLookup" ma:readOnly="true" ma:showField="ProcessedForHandoffs" ma:web="29baff33-f40f-4664-8054-1bde3cabf4f6">
      <xsd:simpleType>
        <xsd:restriction base="dms:Lookup"/>
      </xsd:simpleType>
    </xsd:element>
    <xsd:element name="LocProcessedForMarketsLookup" ma:index="81" nillable="true" ma:displayName="Loc Processed For Markets" ma:default="" ma:list="{72723BFE-42E4-4BFD-ABEC-91FC880F9EED}" ma:internalName="LocProcessedForMarketsLookup" ma:readOnly="true" ma:showField="ProcessedForMarkets" ma:web="29baff33-f40f-4664-8054-1bde3cabf4f6">
      <xsd:simpleType>
        <xsd:restriction base="dms:Lookup"/>
      </xsd:simpleType>
    </xsd:element>
    <xsd:element name="LocPublishedDependentAssetsLookup" ma:index="82" nillable="true" ma:displayName="Loc Published Dependent Assets" ma:default="" ma:list="{72723BFE-42E4-4BFD-ABEC-91FC880F9EED}" ma:internalName="LocPublishedDependentAssetsLookup" ma:readOnly="true" ma:showField="PublishedDependentAssets" ma:web="29baff33-f40f-4664-8054-1bde3cabf4f6">
      <xsd:simpleType>
        <xsd:restriction base="dms:Lookup"/>
      </xsd:simpleType>
    </xsd:element>
    <xsd:element name="LocPublishedLinkedAssetsLookup" ma:index="83" nillable="true" ma:displayName="Loc Published Linked Assets" ma:default="" ma:list="{72723BFE-42E4-4BFD-ABEC-91FC880F9EED}" ma:internalName="LocPublishedLinkedAssetsLookup" ma:readOnly="true" ma:showField="PublishedLinkedAssets" ma:web="29baff33-f40f-4664-8054-1bde3cabf4f6">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cb159bc7-6392-40eb-91ad-5e9404d69876}"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1DDBB892-E9C2-41BE-A746-120199994C31}" ma:internalName="Markets" ma:readOnly="false" ma:showField="MarketNam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2513E2E7-E2AF-440C-8567-37153D3865E2}" ma:internalName="NumOfRatingsLookup" ma:readOnly="true" ma:showField="NumOfRatings"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2513E2E7-E2AF-440C-8567-37153D3865E2}" ma:internalName="PublishStatusLookup" ma:readOnly="false" ma:showField="PublishStatus"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9e57b0ce-4b8f-49f5-b588-fc22682c04a3}"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9d66d6a4-c4b4-42e6-80e6-7373254461f0}" ma:internalName="TaxCatchAll" ma:showField="CatchAllData"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9d66d6a4-c4b4-42e6-80e6-7373254461f0}" ma:internalName="TaxCatchAllLabel" ma:readOnly="true" ma:showField="CatchAllDataLabel"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29baff33-f40f-4664-8054-1bde3cabf4f6">Decisions in business are not black and white. There are gray areas, too, just like in this template's design with a grid of office windows in the background. The bright blue text and colorful accents  contrast to draw attention to your content, as the sample list, chart, tables, and smartart show. This presentation is in widescreen (16X9) format. 
</APDescription>
    <AssetExpire xmlns="29baff33-f40f-4664-8054-1bde3cabf4f6">2029-01-01T08:00:00+00:00</AssetExpire>
    <CampaignTagsTaxHTField0 xmlns="29baff33-f40f-4664-8054-1bde3cabf4f6">
      <Terms xmlns="http://schemas.microsoft.com/office/infopath/2007/PartnerControls"/>
    </CampaignTagsTaxHTField0>
    <IntlLangReviewDate xmlns="29baff33-f40f-4664-8054-1bde3cabf4f6" xsi:nil="true"/>
    <TPFriendlyName xmlns="29baff33-f40f-4664-8054-1bde3cabf4f6" xsi:nil="true"/>
    <IntlLangReview xmlns="29baff33-f40f-4664-8054-1bde3cabf4f6">false</IntlLangReview>
    <LocLastLocAttemptVersionLookup xmlns="29baff33-f40f-4664-8054-1bde3cabf4f6">835478</LocLastLocAttemptVersionLookup>
    <PolicheckWords xmlns="29baff33-f40f-4664-8054-1bde3cabf4f6" xsi:nil="true"/>
    <SubmitterId xmlns="29baff33-f40f-4664-8054-1bde3cabf4f6" xsi:nil="true"/>
    <AcquiredFrom xmlns="29baff33-f40f-4664-8054-1bde3cabf4f6">Internal MS</AcquiredFrom>
    <EditorialStatus xmlns="29baff33-f40f-4664-8054-1bde3cabf4f6">Complete</EditorialStatus>
    <Markets xmlns="29baff33-f40f-4664-8054-1bde3cabf4f6"/>
    <OriginAsset xmlns="29baff33-f40f-4664-8054-1bde3cabf4f6" xsi:nil="true"/>
    <AssetStart xmlns="29baff33-f40f-4664-8054-1bde3cabf4f6">2012-05-11T02:03:00+00:00</AssetStart>
    <FriendlyTitle xmlns="29baff33-f40f-4664-8054-1bde3cabf4f6" xsi:nil="true"/>
    <MarketSpecific xmlns="29baff33-f40f-4664-8054-1bde3cabf4f6">false</MarketSpecific>
    <TPNamespace xmlns="29baff33-f40f-4664-8054-1bde3cabf4f6" xsi:nil="true"/>
    <PublishStatusLookup xmlns="29baff33-f40f-4664-8054-1bde3cabf4f6">
      <Value>366852</Value>
    </PublishStatusLookup>
    <APAuthor xmlns="29baff33-f40f-4664-8054-1bde3cabf4f6">
      <UserInfo>
        <DisplayName>REDMOND\v-vaddu</DisplayName>
        <AccountId>2567</AccountId>
        <AccountType/>
      </UserInfo>
    </APAuthor>
    <TPCommandLine xmlns="29baff33-f40f-4664-8054-1bde3cabf4f6" xsi:nil="true"/>
    <IntlLangReviewer xmlns="29baff33-f40f-4664-8054-1bde3cabf4f6" xsi:nil="true"/>
    <OpenTemplate xmlns="29baff33-f40f-4664-8054-1bde3cabf4f6">true</OpenTemplate>
    <CSXSubmissionDate xmlns="29baff33-f40f-4664-8054-1bde3cabf4f6" xsi:nil="true"/>
    <TaxCatchAll xmlns="29baff33-f40f-4664-8054-1bde3cabf4f6"/>
    <Manager xmlns="29baff33-f40f-4664-8054-1bde3cabf4f6" xsi:nil="true"/>
    <NumericId xmlns="29baff33-f40f-4664-8054-1bde3cabf4f6" xsi:nil="true"/>
    <ParentAssetId xmlns="29baff33-f40f-4664-8054-1bde3cabf4f6" xsi:nil="true"/>
    <OriginalSourceMarket xmlns="29baff33-f40f-4664-8054-1bde3cabf4f6">english</OriginalSourceMarket>
    <ApprovalStatus xmlns="29baff33-f40f-4664-8054-1bde3cabf4f6">InProgress</ApprovalStatus>
    <TPComponent xmlns="29baff33-f40f-4664-8054-1bde3cabf4f6" xsi:nil="true"/>
    <EditorialTags xmlns="29baff33-f40f-4664-8054-1bde3cabf4f6" xsi:nil="true"/>
    <TPExecutable xmlns="29baff33-f40f-4664-8054-1bde3cabf4f6" xsi:nil="true"/>
    <TPLaunchHelpLink xmlns="29baff33-f40f-4664-8054-1bde3cabf4f6" xsi:nil="true"/>
    <LocComments xmlns="29baff33-f40f-4664-8054-1bde3cabf4f6" xsi:nil="true"/>
    <LocRecommendedHandoff xmlns="29baff33-f40f-4664-8054-1bde3cabf4f6" xsi:nil="true"/>
    <SourceTitle xmlns="29baff33-f40f-4664-8054-1bde3cabf4f6" xsi:nil="true"/>
    <CSXUpdate xmlns="29baff33-f40f-4664-8054-1bde3cabf4f6">false</CSXUpdate>
    <IntlLocPriority xmlns="29baff33-f40f-4664-8054-1bde3cabf4f6" xsi:nil="true"/>
    <UAProjectedTotalWords xmlns="29baff33-f40f-4664-8054-1bde3cabf4f6" xsi:nil="true"/>
    <AssetType xmlns="29baff33-f40f-4664-8054-1bde3cabf4f6">TP</AssetType>
    <MachineTranslated xmlns="29baff33-f40f-4664-8054-1bde3cabf4f6">false</MachineTranslated>
    <OutputCachingOn xmlns="29baff33-f40f-4664-8054-1bde3cabf4f6">false</OutputCachingOn>
    <TemplateStatus xmlns="29baff33-f40f-4664-8054-1bde3cabf4f6">Complete</TemplateStatus>
    <IsSearchable xmlns="29baff33-f40f-4664-8054-1bde3cabf4f6">true</IsSearchable>
    <ContentItem xmlns="29baff33-f40f-4664-8054-1bde3cabf4f6" xsi:nil="true"/>
    <HandoffToMSDN xmlns="29baff33-f40f-4664-8054-1bde3cabf4f6" xsi:nil="true"/>
    <ShowIn xmlns="29baff33-f40f-4664-8054-1bde3cabf4f6">Show everywhere</ShowIn>
    <ThumbnailAssetId xmlns="29baff33-f40f-4664-8054-1bde3cabf4f6" xsi:nil="true"/>
    <UALocComments xmlns="29baff33-f40f-4664-8054-1bde3cabf4f6" xsi:nil="true"/>
    <UALocRecommendation xmlns="29baff33-f40f-4664-8054-1bde3cabf4f6">Localize</UALocRecommendation>
    <LastModifiedDateTime xmlns="29baff33-f40f-4664-8054-1bde3cabf4f6" xsi:nil="true"/>
    <LegacyData xmlns="29baff33-f40f-4664-8054-1bde3cabf4f6" xsi:nil="true"/>
    <LocManualTestRequired xmlns="29baff33-f40f-4664-8054-1bde3cabf4f6">false</LocManualTestRequired>
    <ClipArtFilename xmlns="29baff33-f40f-4664-8054-1bde3cabf4f6" xsi:nil="true"/>
    <TPApplication xmlns="29baff33-f40f-4664-8054-1bde3cabf4f6" xsi:nil="true"/>
    <CSXHash xmlns="29baff33-f40f-4664-8054-1bde3cabf4f6" xsi:nil="true"/>
    <DirectSourceMarket xmlns="29baff33-f40f-4664-8054-1bde3cabf4f6">english</DirectSourceMarket>
    <PrimaryImageGen xmlns="29baff33-f40f-4664-8054-1bde3cabf4f6">true</PrimaryImageGen>
    <PlannedPubDate xmlns="29baff33-f40f-4664-8054-1bde3cabf4f6" xsi:nil="true"/>
    <CSXSubmissionMarket xmlns="29baff33-f40f-4664-8054-1bde3cabf4f6" xsi:nil="true"/>
    <Downloads xmlns="29baff33-f40f-4664-8054-1bde3cabf4f6">0</Downloads>
    <ArtSampleDocs xmlns="29baff33-f40f-4664-8054-1bde3cabf4f6" xsi:nil="true"/>
    <TrustLevel xmlns="29baff33-f40f-4664-8054-1bde3cabf4f6">1 Microsoft Managed Content</TrustLevel>
    <BlockPublish xmlns="29baff33-f40f-4664-8054-1bde3cabf4f6">false</BlockPublish>
    <TPLaunchHelpLinkType xmlns="29baff33-f40f-4664-8054-1bde3cabf4f6">Template</TPLaunchHelpLinkType>
    <LocalizationTagsTaxHTField0 xmlns="29baff33-f40f-4664-8054-1bde3cabf4f6">
      <Terms xmlns="http://schemas.microsoft.com/office/infopath/2007/PartnerControls"/>
    </LocalizationTagsTaxHTField0>
    <BusinessGroup xmlns="29baff33-f40f-4664-8054-1bde3cabf4f6" xsi:nil="true"/>
    <Providers xmlns="29baff33-f40f-4664-8054-1bde3cabf4f6" xsi:nil="true"/>
    <TemplateTemplateType xmlns="29baff33-f40f-4664-8054-1bde3cabf4f6">PowerPoint Presentation Template</TemplateTemplateType>
    <TimesCloned xmlns="29baff33-f40f-4664-8054-1bde3cabf4f6" xsi:nil="true"/>
    <TPAppVersion xmlns="29baff33-f40f-4664-8054-1bde3cabf4f6" xsi:nil="true"/>
    <VoteCount xmlns="29baff33-f40f-4664-8054-1bde3cabf4f6" xsi:nil="true"/>
    <FeatureTagsTaxHTField0 xmlns="29baff33-f40f-4664-8054-1bde3cabf4f6">
      <Terms xmlns="http://schemas.microsoft.com/office/infopath/2007/PartnerControls"/>
    </FeatureTagsTaxHTField0>
    <Provider xmlns="29baff33-f40f-4664-8054-1bde3cabf4f6" xsi:nil="true"/>
    <UACurrentWords xmlns="29baff33-f40f-4664-8054-1bde3cabf4f6" xsi:nil="true"/>
    <AssetId xmlns="29baff33-f40f-4664-8054-1bde3cabf4f6">TP102895241</AssetId>
    <TPClientViewer xmlns="29baff33-f40f-4664-8054-1bde3cabf4f6" xsi:nil="true"/>
    <DSATActionTaken xmlns="29baff33-f40f-4664-8054-1bde3cabf4f6" xsi:nil="true"/>
    <APEditor xmlns="29baff33-f40f-4664-8054-1bde3cabf4f6">
      <UserInfo>
        <DisplayName/>
        <AccountId xsi:nil="true"/>
        <AccountType/>
      </UserInfo>
    </APEditor>
    <TPInstallLocation xmlns="29baff33-f40f-4664-8054-1bde3cabf4f6" xsi:nil="true"/>
    <OOCacheId xmlns="29baff33-f40f-4664-8054-1bde3cabf4f6" xsi:nil="true"/>
    <IsDeleted xmlns="29baff33-f40f-4664-8054-1bde3cabf4f6">false</IsDeleted>
    <PublishTargets xmlns="29baff33-f40f-4664-8054-1bde3cabf4f6">OfficeOnlineVNext</PublishTargets>
    <ApprovalLog xmlns="29baff33-f40f-4664-8054-1bde3cabf4f6" xsi:nil="true"/>
    <BugNumber xmlns="29baff33-f40f-4664-8054-1bde3cabf4f6" xsi:nil="true"/>
    <CrawlForDependencies xmlns="29baff33-f40f-4664-8054-1bde3cabf4f6">false</CrawlForDependencies>
    <InternalTagsTaxHTField0 xmlns="29baff33-f40f-4664-8054-1bde3cabf4f6">
      <Terms xmlns="http://schemas.microsoft.com/office/infopath/2007/PartnerControls"/>
    </InternalTagsTaxHTField0>
    <LastHandOff xmlns="29baff33-f40f-4664-8054-1bde3cabf4f6" xsi:nil="true"/>
    <Milestone xmlns="29baff33-f40f-4664-8054-1bde3cabf4f6" xsi:nil="true"/>
    <OriginalRelease xmlns="29baff33-f40f-4664-8054-1bde3cabf4f6">15</OriginalRelease>
    <RecommendationsModifier xmlns="29baff33-f40f-4664-8054-1bde3cabf4f6" xsi:nil="true"/>
    <ScenarioTagsTaxHTField0 xmlns="29baff33-f40f-4664-8054-1bde3cabf4f6">
      <Terms xmlns="http://schemas.microsoft.com/office/infopath/2007/PartnerControls"/>
    </ScenarioTagsTaxHTField0>
    <UANotes xmlns="29baff33-f40f-4664-8054-1bde3cabf4f6" xsi:nil="true"/>
    <LocMarketGroupTiers2 xmlns="29baff33-f40f-4664-8054-1bde3cabf4f6" xsi:nil="true"/>
  </documentManagement>
</p:properties>
</file>

<file path=customXml/itemProps1.xml><?xml version="1.0" encoding="utf-8"?>
<ds:datastoreItem xmlns:ds="http://schemas.openxmlformats.org/officeDocument/2006/customXml" ds:itemID="{1D182A0E-7F17-4A86-A7C5-8846F54E438A}">
  <ds:schemaRefs>
    <ds:schemaRef ds:uri="http://schemas.microsoft.com/sharepoint/v3/contenttype/forms"/>
  </ds:schemaRefs>
</ds:datastoreItem>
</file>

<file path=customXml/itemProps2.xml><?xml version="1.0" encoding="utf-8"?>
<ds:datastoreItem xmlns:ds="http://schemas.openxmlformats.org/officeDocument/2006/customXml" ds:itemID="{798F710D-0825-4E3A-9F78-E68E5BBF7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aff33-f40f-4664-8054-1bde3cabf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5F5358-D174-472F-A3D1-C1F5B703B1EC}">
  <ds:schemaRefs>
    <ds:schemaRef ds:uri="http://schemas.microsoft.com/office/2006/documentManagement/types"/>
    <ds:schemaRef ds:uri="http://purl.org/dc/elements/1.1/"/>
    <ds:schemaRef ds:uri="http://www.w3.org/XML/1998/namespace"/>
    <ds:schemaRef ds:uri="http://purl.org/dc/terms/"/>
    <ds:schemaRef ds:uri="29baff33-f40f-4664-8054-1bde3cabf4f6"/>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tf02895266</Template>
  <TotalTime>0</TotalTime>
  <Words>1519</Words>
  <Application>Microsoft Office PowerPoint</Application>
  <PresentationFormat>Niestandardowy</PresentationFormat>
  <Paragraphs>141</Paragraphs>
  <Slides>25</Slides>
  <Notes>1</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Business Contrast 16x9</vt:lpstr>
      <vt:lpstr>Górnictwo i energetyka jako element gospodarki o obiegu zamkniętym</vt:lpstr>
      <vt:lpstr>Społeczeństwo konsumpcyjne ?</vt:lpstr>
      <vt:lpstr>Zapotrzebowanie na surowce</vt:lpstr>
      <vt:lpstr>Prezentacja programu PowerPoint</vt:lpstr>
      <vt:lpstr>GOZ a zasobooszczędność  </vt:lpstr>
      <vt:lpstr>Budowanie gospodarki cyrkulacyjnej w Europie</vt:lpstr>
      <vt:lpstr>Wartość w gospodarce linearnej i GOZ</vt:lpstr>
      <vt:lpstr>GOZ w Polsce</vt:lpstr>
      <vt:lpstr>GOZ a energetyka</vt:lpstr>
      <vt:lpstr>LCA produkcji energii z węgla brunatnego 1 MWh</vt:lpstr>
      <vt:lpstr>Symbioza  -  górnictwo i energetyka </vt:lpstr>
      <vt:lpstr>Korzyści wykorzystania UPS w cementowniach </vt:lpstr>
      <vt:lpstr>UBOCZNE PRODUKTY SPALANIA (UPS) </vt:lpstr>
      <vt:lpstr>Nowe konkluzje BAT dla dużych obiektów spalania</vt:lpstr>
      <vt:lpstr>GOZ  - czas na zmiany  - bariery</vt:lpstr>
      <vt:lpstr>GOZ  - czas na zmiany  - bariery</vt:lpstr>
      <vt:lpstr>Złoża antropogeniczne – wg. Ryszard  Uberman </vt:lpstr>
      <vt:lpstr>GOZ  czas na zmiany  - bariery</vt:lpstr>
      <vt:lpstr>GOZ a symbioza gospodarcza </vt:lpstr>
      <vt:lpstr>Deklaracje środowiskowe </vt:lpstr>
      <vt:lpstr>Planowanie </vt:lpstr>
      <vt:lpstr>Gwarancje finansowe - symbioza</vt:lpstr>
      <vt:lpstr>Środowiskowe aspekty produkcji energii elektrycznej w Polsce (cały mix) – scenariusze Polityki Energetycznej do 2030 (1TJ)</vt:lpstr>
      <vt:lpstr>Prezentacja programu PowerPoint</vt:lpstr>
      <vt:lpstr>Zapraszam do dyskusji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2017-10-18T11:47:38Z</dcterms:created>
  <dcterms:modified xsi:type="dcterms:W3CDTF">2017-10-24T14:44:35Z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0x010100CFA5F52AA0A00C4CBEF2A37681B2318F04009FDCD24A096B5E4C8184D4910FEB1A76</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