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0"/>
  </p:notesMasterIdLst>
  <p:sldIdLst>
    <p:sldId id="299" r:id="rId5"/>
    <p:sldId id="315" r:id="rId6"/>
    <p:sldId id="305" r:id="rId7"/>
    <p:sldId id="306" r:id="rId8"/>
    <p:sldId id="301" r:id="rId9"/>
    <p:sldId id="307" r:id="rId10"/>
    <p:sldId id="308" r:id="rId11"/>
    <p:sldId id="310" r:id="rId12"/>
    <p:sldId id="309" r:id="rId13"/>
    <p:sldId id="311" r:id="rId14"/>
    <p:sldId id="304" r:id="rId15"/>
    <p:sldId id="314" r:id="rId16"/>
    <p:sldId id="313" r:id="rId17"/>
    <p:sldId id="312" r:id="rId18"/>
    <p:sldId id="302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18D84-AB1B-4957-9C46-35D746F39B5B}" type="datetimeFigureOut">
              <a:rPr lang="pl-PL" smtClean="0"/>
              <a:t>2017-10-24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9155-E20A-4CE6-805D-15FAFE9A3B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09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D7234-1D33-4A7C-BB02-6EDDB180F4D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0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F7CD7-EC2F-4B8F-9684-425B6FFF881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F7CD7-EC2F-4B8F-9684-425B6FFF881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F7CD7-EC2F-4B8F-9684-425B6FFF881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8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F7CD7-EC2F-4B8F-9684-425B6FFF881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F7CD7-EC2F-4B8F-9684-425B6FFF881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/>
        </p:nvPicPr>
        <p:blipFill rotWithShape="1">
          <a:blip r:embed="rId2" cstate="print"/>
          <a:srcRect l="8054" t="89" r="48692" b="1152"/>
          <a:stretch/>
        </p:blipFill>
        <p:spPr bwMode="auto">
          <a:xfrm>
            <a:off x="5186151" y="-6146"/>
            <a:ext cx="3957849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28775" y="6308725"/>
            <a:ext cx="777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9475" y="3594100"/>
            <a:ext cx="5086350" cy="438150"/>
          </a:xfrm>
          <a:extLst/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en-GB" noProof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0" y="0"/>
            <a:ext cx="7233314" cy="6858000"/>
            <a:chOff x="0" y="0"/>
            <a:chExt cx="4280" cy="4320"/>
          </a:xfrm>
        </p:grpSpPr>
        <p:pic>
          <p:nvPicPr>
            <p:cNvPr id="5" name="Picture 30" descr="ombre-courbe-v04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0" y="0"/>
              <a:ext cx="6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1"/>
            <p:cNvSpPr>
              <a:spLocks/>
            </p:cNvSpPr>
            <p:nvPr userDrawn="1"/>
          </p:nvSpPr>
          <p:spPr bwMode="auto">
            <a:xfrm>
              <a:off x="0" y="0"/>
              <a:ext cx="3955" cy="4320"/>
            </a:xfrm>
            <a:custGeom>
              <a:avLst/>
              <a:gdLst>
                <a:gd name="T0" fmla="*/ 0 w 1977"/>
                <a:gd name="T1" fmla="*/ 0 h 2161"/>
                <a:gd name="T2" fmla="*/ 7680 w 1977"/>
                <a:gd name="T3" fmla="*/ 0 h 2161"/>
                <a:gd name="T4" fmla="*/ 7912 w 1977"/>
                <a:gd name="T5" fmla="*/ 4284 h 2161"/>
                <a:gd name="T6" fmla="*/ 7680 w 1977"/>
                <a:gd name="T7" fmla="*/ 8636 h 2161"/>
                <a:gd name="T8" fmla="*/ 0 w 1977"/>
                <a:gd name="T9" fmla="*/ 8636 h 2161"/>
                <a:gd name="T10" fmla="*/ 0 w 1977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7" h="2161">
                  <a:moveTo>
                    <a:pt x="0" y="0"/>
                  </a:moveTo>
                  <a:cubicBezTo>
                    <a:pt x="0" y="0"/>
                    <a:pt x="1357" y="0"/>
                    <a:pt x="1919" y="0"/>
                  </a:cubicBezTo>
                  <a:cubicBezTo>
                    <a:pt x="1972" y="419"/>
                    <a:pt x="1977" y="832"/>
                    <a:pt x="1977" y="1072"/>
                  </a:cubicBezTo>
                  <a:cubicBezTo>
                    <a:pt x="1977" y="1311"/>
                    <a:pt x="1977" y="1734"/>
                    <a:pt x="1919" y="2161"/>
                  </a:cubicBezTo>
                  <a:cubicBezTo>
                    <a:pt x="598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9475" y="2257425"/>
            <a:ext cx="5086350" cy="1171575"/>
          </a:xfrm>
        </p:spPr>
        <p:txBody>
          <a:bodyPr/>
          <a:lstStyle>
            <a:lvl1pPr>
              <a:spcBef>
                <a:spcPct val="40000"/>
              </a:spcBef>
              <a:defRPr sz="4800"/>
            </a:lvl1pPr>
          </a:lstStyle>
          <a:p>
            <a:pPr lv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79475" y="6388100"/>
            <a:ext cx="806450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E916C275-F193-41C9-880F-5BFF4CB62640}" type="datetime1">
              <a:rPr lang="pl-PL" smtClean="0"/>
              <a:t>2017-10-24</a:t>
            </a:fld>
            <a:endParaRPr lang="pl-PL"/>
          </a:p>
        </p:txBody>
      </p:sp>
      <p:sp>
        <p:nvSpPr>
          <p:cNvPr id="10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41488" y="6388100"/>
            <a:ext cx="900112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5FD62F-A45F-4186-AA96-48FF722B9BBB}" type="datetime1">
              <a:rPr lang="pl-PL" smtClean="0"/>
              <a:t>2017-10-24</a:t>
            </a:fld>
            <a:endParaRPr lang="pl-PL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23840A-A0B4-4196-82B2-7DA4A09DE677}" type="datetime1">
              <a:rPr lang="pl-PL" smtClean="0"/>
              <a:t>2017-10-24</a:t>
            </a:fld>
            <a:endParaRPr lang="pl-PL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76925" y="577850"/>
            <a:ext cx="1836738" cy="21701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577850"/>
            <a:ext cx="5359400" cy="21701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FF0ACA-A809-4C23-8A17-08C036A82789}" type="datetime1">
              <a:rPr lang="pl-PL" smtClean="0"/>
              <a:t>2017-10-24</a:t>
            </a:fld>
            <a:endParaRPr lang="pl-PL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aulina Danielak\Desktop\spring1-8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5"/>
          <a:stretch/>
        </p:blipFill>
        <p:spPr bwMode="auto">
          <a:xfrm>
            <a:off x="2721882" y="0"/>
            <a:ext cx="6422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628775" y="6308725"/>
            <a:ext cx="777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9475" y="3594100"/>
            <a:ext cx="5086350" cy="438150"/>
          </a:xfrm>
          <a:prstGeom prst="rect">
            <a:avLst/>
          </a:prstGeom>
          <a:extLst/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en-GB" noProof="0"/>
          </a:p>
        </p:txBody>
      </p:sp>
      <p:grpSp>
        <p:nvGrpSpPr>
          <p:cNvPr id="4" name="Group 29"/>
          <p:cNvGrpSpPr>
            <a:grpSpLocks/>
          </p:cNvGrpSpPr>
          <p:nvPr userDrawn="1"/>
        </p:nvGrpSpPr>
        <p:grpSpPr bwMode="auto">
          <a:xfrm>
            <a:off x="0" y="0"/>
            <a:ext cx="7233314" cy="6858000"/>
            <a:chOff x="0" y="0"/>
            <a:chExt cx="4280" cy="4320"/>
          </a:xfrm>
        </p:grpSpPr>
        <p:pic>
          <p:nvPicPr>
            <p:cNvPr id="5" name="Picture 30" descr="ombre-courbe-v04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0" y="0"/>
              <a:ext cx="6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1"/>
            <p:cNvSpPr>
              <a:spLocks/>
            </p:cNvSpPr>
            <p:nvPr userDrawn="1"/>
          </p:nvSpPr>
          <p:spPr bwMode="auto">
            <a:xfrm>
              <a:off x="0" y="0"/>
              <a:ext cx="3955" cy="4320"/>
            </a:xfrm>
            <a:custGeom>
              <a:avLst/>
              <a:gdLst>
                <a:gd name="T0" fmla="*/ 0 w 1977"/>
                <a:gd name="T1" fmla="*/ 0 h 2161"/>
                <a:gd name="T2" fmla="*/ 7680 w 1977"/>
                <a:gd name="T3" fmla="*/ 0 h 2161"/>
                <a:gd name="T4" fmla="*/ 7912 w 1977"/>
                <a:gd name="T5" fmla="*/ 4284 h 2161"/>
                <a:gd name="T6" fmla="*/ 7680 w 1977"/>
                <a:gd name="T7" fmla="*/ 8636 h 2161"/>
                <a:gd name="T8" fmla="*/ 0 w 1977"/>
                <a:gd name="T9" fmla="*/ 8636 h 2161"/>
                <a:gd name="T10" fmla="*/ 0 w 1977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7" h="2161">
                  <a:moveTo>
                    <a:pt x="0" y="0"/>
                  </a:moveTo>
                  <a:cubicBezTo>
                    <a:pt x="0" y="0"/>
                    <a:pt x="1357" y="0"/>
                    <a:pt x="1919" y="0"/>
                  </a:cubicBezTo>
                  <a:cubicBezTo>
                    <a:pt x="1972" y="419"/>
                    <a:pt x="1977" y="832"/>
                    <a:pt x="1977" y="1072"/>
                  </a:cubicBezTo>
                  <a:cubicBezTo>
                    <a:pt x="1977" y="1311"/>
                    <a:pt x="1977" y="1734"/>
                    <a:pt x="1919" y="2161"/>
                  </a:cubicBezTo>
                  <a:cubicBezTo>
                    <a:pt x="598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9475" y="2257425"/>
            <a:ext cx="5086350" cy="1171575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defRPr sz="4800"/>
            </a:lvl1pPr>
          </a:lstStyle>
          <a:p>
            <a:pPr lv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79475" y="6388100"/>
            <a:ext cx="806450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63FDD58-8C77-40B9-8454-D7BB7C14E088}" type="datetime1">
              <a:rPr lang="pl-PL" smtClean="0"/>
              <a:t>2017-10-24</a:t>
            </a:fld>
            <a:endParaRPr lang="en-GB"/>
          </a:p>
        </p:txBody>
      </p:sp>
      <p:sp>
        <p:nvSpPr>
          <p:cNvPr id="10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41488" y="6388100"/>
            <a:ext cx="900112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5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77850"/>
            <a:ext cx="7348538" cy="3905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125" y="1211263"/>
            <a:ext cx="7348538" cy="1536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A3B1-31FF-45EA-B40B-B49BA2125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352A-2F9D-4653-8D6E-9BF244FD441A}" type="datetime1">
              <a:rPr lang="pl-PL" smtClean="0"/>
              <a:t>2017-10-24</a:t>
            </a:fld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1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0433-759B-4CE3-B922-03D4F11F4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05B3-C5C8-4777-A655-6DC92F163954}" type="datetime1">
              <a:rPr lang="pl-PL" smtClean="0"/>
              <a:t>2017-10-24</a:t>
            </a:fld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01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77850"/>
            <a:ext cx="7348538" cy="3905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211263"/>
            <a:ext cx="3597275" cy="1536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14800" y="1211263"/>
            <a:ext cx="3598863" cy="1536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523-026B-45F3-AC08-34B61D336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AD7-EB4E-4D65-AD04-0F81BE1A0C3B}" type="datetime1">
              <a:rPr lang="pl-PL" smtClean="0"/>
              <a:t>2017-10-24</a:t>
            </a:fld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9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4E3D-752E-4C8B-87EB-345E33562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2179-0275-4E56-B3FA-24291CE42835}" type="datetime1">
              <a:rPr lang="pl-PL" smtClean="0"/>
              <a:t>2017-10-24</a:t>
            </a:fld>
            <a:endParaRPr lang="fr-FR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98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77850"/>
            <a:ext cx="7348538" cy="3905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3B11-D8EA-4CCE-84B3-9B9DA54995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663A-CA10-4E47-B00E-25412D89A194}" type="datetime1">
              <a:rPr lang="pl-PL" smtClean="0"/>
              <a:t>2017-10-24</a:t>
            </a:fld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480E-33C2-451E-AC6B-A460388B12C5}" type="datetime1">
              <a:rPr lang="pl-PL" smtClean="0"/>
              <a:t>2017-10-24</a:t>
            </a:fld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C40F02-61EC-42B1-B873-37EE916B7CBD}" type="datetime1">
              <a:rPr lang="pl-PL" smtClean="0"/>
              <a:t>2017-10-24</a:t>
            </a:fld>
            <a:endParaRPr lang="pl-PL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61F8-F13D-4A4E-B08C-FF720877E96E}" type="datetime1">
              <a:rPr lang="pl-PL" smtClean="0"/>
              <a:t>2017-10-24</a:t>
            </a:fld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82E-E1C9-4779-8B50-47536AD0D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D5CA-4E5C-4E4A-86A4-4772948EEA6F}" type="datetime1">
              <a:rPr lang="pl-PL" smtClean="0"/>
              <a:t>2017-10-24</a:t>
            </a:fld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205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3648-BE3B-411D-A3E2-E86933FB4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EF4D-5B87-40BA-9D94-873A44C6B230}" type="datetime1">
              <a:rPr lang="pl-PL" smtClean="0"/>
              <a:t>2017-10-24</a:t>
            </a:fld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3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77850"/>
            <a:ext cx="7348538" cy="3905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1211263"/>
            <a:ext cx="7348538" cy="1536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73AD-419C-4FBA-9304-E4BBEBA55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806B-D2CD-4464-B496-F386FB794BAF}" type="datetime1">
              <a:rPr lang="pl-PL" smtClean="0"/>
              <a:t>2017-10-24</a:t>
            </a:fld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631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76925" y="577850"/>
            <a:ext cx="1836738" cy="2170113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577850"/>
            <a:ext cx="5359400" cy="2170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99E3-37EF-4847-A707-9642F3C27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C33F-FBA5-47C5-B910-681297643AC2}" type="datetime1">
              <a:rPr lang="pl-PL" smtClean="0"/>
              <a:t>2017-10-24</a:t>
            </a:fld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50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054" t="89" r="48692" b="1152"/>
          <a:stretch/>
        </p:blipFill>
        <p:spPr bwMode="auto">
          <a:xfrm>
            <a:off x="5186151" y="-6146"/>
            <a:ext cx="3957849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628775" y="6308725"/>
            <a:ext cx="777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D4DABF"/>
                </a:solidFill>
              </a:rPr>
              <a:t>)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9475" y="3594100"/>
            <a:ext cx="5086350" cy="438150"/>
          </a:xfrm>
          <a:extLst/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GB" noProof="0"/>
              <a:t>Cliquez pour modifier le style des sous-titres du masque</a:t>
            </a:r>
          </a:p>
        </p:txBody>
      </p:sp>
      <p:grpSp>
        <p:nvGrpSpPr>
          <p:cNvPr id="4" name="Group 29"/>
          <p:cNvGrpSpPr>
            <a:grpSpLocks/>
          </p:cNvGrpSpPr>
          <p:nvPr userDrawn="1"/>
        </p:nvGrpSpPr>
        <p:grpSpPr bwMode="auto">
          <a:xfrm>
            <a:off x="0" y="0"/>
            <a:ext cx="7233314" cy="6858000"/>
            <a:chOff x="0" y="0"/>
            <a:chExt cx="4280" cy="4320"/>
          </a:xfrm>
        </p:grpSpPr>
        <p:pic>
          <p:nvPicPr>
            <p:cNvPr id="5" name="Picture 30" descr="ombre-courbe-v04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0" y="0"/>
              <a:ext cx="6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1"/>
            <p:cNvSpPr>
              <a:spLocks/>
            </p:cNvSpPr>
            <p:nvPr userDrawn="1"/>
          </p:nvSpPr>
          <p:spPr bwMode="auto">
            <a:xfrm>
              <a:off x="0" y="0"/>
              <a:ext cx="3955" cy="4320"/>
            </a:xfrm>
            <a:custGeom>
              <a:avLst/>
              <a:gdLst>
                <a:gd name="T0" fmla="*/ 0 w 1977"/>
                <a:gd name="T1" fmla="*/ 0 h 2161"/>
                <a:gd name="T2" fmla="*/ 7680 w 1977"/>
                <a:gd name="T3" fmla="*/ 0 h 2161"/>
                <a:gd name="T4" fmla="*/ 7912 w 1977"/>
                <a:gd name="T5" fmla="*/ 4284 h 2161"/>
                <a:gd name="T6" fmla="*/ 7680 w 1977"/>
                <a:gd name="T7" fmla="*/ 8636 h 2161"/>
                <a:gd name="T8" fmla="*/ 0 w 1977"/>
                <a:gd name="T9" fmla="*/ 8636 h 2161"/>
                <a:gd name="T10" fmla="*/ 0 w 1977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7" h="2161">
                  <a:moveTo>
                    <a:pt x="0" y="0"/>
                  </a:moveTo>
                  <a:cubicBezTo>
                    <a:pt x="0" y="0"/>
                    <a:pt x="1357" y="0"/>
                    <a:pt x="1919" y="0"/>
                  </a:cubicBezTo>
                  <a:cubicBezTo>
                    <a:pt x="1972" y="419"/>
                    <a:pt x="1977" y="832"/>
                    <a:pt x="1977" y="1072"/>
                  </a:cubicBezTo>
                  <a:cubicBezTo>
                    <a:pt x="1977" y="1311"/>
                    <a:pt x="1977" y="1734"/>
                    <a:pt x="1919" y="2161"/>
                  </a:cubicBezTo>
                  <a:cubicBezTo>
                    <a:pt x="598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>
                <a:solidFill>
                  <a:srgbClr val="818284"/>
                </a:solidFill>
              </a:endParaRPr>
            </a:p>
          </p:txBody>
        </p:sp>
      </p:grp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9475" y="2257425"/>
            <a:ext cx="5086350" cy="1171575"/>
          </a:xfrm>
        </p:spPr>
        <p:txBody>
          <a:bodyPr/>
          <a:lstStyle>
            <a:lvl1pPr>
              <a:spcBef>
                <a:spcPct val="40000"/>
              </a:spcBef>
              <a:defRPr sz="4800"/>
            </a:lvl1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79475" y="6388100"/>
            <a:ext cx="806450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45537B06-4617-4D13-BCE5-D77052189030}" type="datetime1">
              <a:rPr lang="pl-PL" smtClean="0">
                <a:solidFill>
                  <a:srgbClr val="818284"/>
                </a:solidFill>
              </a:rPr>
              <a:t>2017-10-24</a:t>
            </a:fld>
            <a:endParaRPr lang="en-GB">
              <a:solidFill>
                <a:srgbClr val="818284"/>
              </a:solidFill>
            </a:endParaRPr>
          </a:p>
        </p:txBody>
      </p:sp>
      <p:sp>
        <p:nvSpPr>
          <p:cNvPr id="10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41488" y="6388100"/>
            <a:ext cx="900112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0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A3B1-31FF-45EA-B40B-B49BA21255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F52CA-4EF7-430C-9F03-A1CFAF15706E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53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0433-759B-4CE3-B922-03D4F11F48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F749D-2DE3-497C-BA51-81BBF5818680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211263"/>
            <a:ext cx="3597275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14800" y="1211263"/>
            <a:ext cx="3598863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523-026B-45F3-AC08-34B61D3366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22D34-F40A-4EF3-9A37-2315091A345D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2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4E3D-752E-4C8B-87EB-345E335626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BFA66-5230-4519-A4FB-DEF486A3B9C0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F81AEA-F392-4904-97E2-204E1285D6C3}" type="datetime1">
              <a:rPr lang="pl-PL" smtClean="0"/>
              <a:t>2017-10-24</a:t>
            </a:fld>
            <a:endParaRPr lang="pl-PL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3B11-D8EA-4CCE-84B3-9B9DA54995B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546F-D133-4067-BFB0-722521CD443B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5FCDD-68B5-45D2-9CF5-3F9E13E251A9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91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895F-9E2F-4D36-9D79-13F1B3918532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03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82E-E1C9-4779-8B50-47536AD0D80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FF907-686B-4C6A-BF9F-1B3D15F7C9DF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1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3648-BE3B-411D-A3E2-E86933FB4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05D66-5507-4A04-8EAB-05E3CA4E7B87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1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73AD-419C-4FBA-9304-E4BBEBA559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7C34D-E50B-4184-AD95-022D9AE03628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25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76925" y="577850"/>
            <a:ext cx="1836738" cy="21701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577850"/>
            <a:ext cx="5359400" cy="21701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99E3-37EF-4847-A707-9642F3C27B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2F662-D652-4D49-8FC3-65BB6F3F7332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4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054" t="89" r="48692" b="1152"/>
          <a:stretch/>
        </p:blipFill>
        <p:spPr bwMode="auto">
          <a:xfrm>
            <a:off x="5186151" y="-6146"/>
            <a:ext cx="3957849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628775" y="6308725"/>
            <a:ext cx="777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D4DABF"/>
                </a:solidFill>
              </a:rPr>
              <a:t>)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9475" y="3594100"/>
            <a:ext cx="5086350" cy="438150"/>
          </a:xfrm>
          <a:extLst/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GB" noProof="0"/>
              <a:t>Cliquez pour modifier le style des sous-titres du masque</a:t>
            </a:r>
          </a:p>
        </p:txBody>
      </p:sp>
      <p:grpSp>
        <p:nvGrpSpPr>
          <p:cNvPr id="4" name="Group 29"/>
          <p:cNvGrpSpPr>
            <a:grpSpLocks/>
          </p:cNvGrpSpPr>
          <p:nvPr userDrawn="1"/>
        </p:nvGrpSpPr>
        <p:grpSpPr bwMode="auto">
          <a:xfrm>
            <a:off x="0" y="0"/>
            <a:ext cx="7233314" cy="6858000"/>
            <a:chOff x="0" y="0"/>
            <a:chExt cx="4280" cy="4320"/>
          </a:xfrm>
        </p:grpSpPr>
        <p:pic>
          <p:nvPicPr>
            <p:cNvPr id="5" name="Picture 30" descr="ombre-courbe-v04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0" y="0"/>
              <a:ext cx="6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1"/>
            <p:cNvSpPr>
              <a:spLocks/>
            </p:cNvSpPr>
            <p:nvPr userDrawn="1"/>
          </p:nvSpPr>
          <p:spPr bwMode="auto">
            <a:xfrm>
              <a:off x="0" y="0"/>
              <a:ext cx="3955" cy="4320"/>
            </a:xfrm>
            <a:custGeom>
              <a:avLst/>
              <a:gdLst>
                <a:gd name="T0" fmla="*/ 0 w 1977"/>
                <a:gd name="T1" fmla="*/ 0 h 2161"/>
                <a:gd name="T2" fmla="*/ 7680 w 1977"/>
                <a:gd name="T3" fmla="*/ 0 h 2161"/>
                <a:gd name="T4" fmla="*/ 7912 w 1977"/>
                <a:gd name="T5" fmla="*/ 4284 h 2161"/>
                <a:gd name="T6" fmla="*/ 7680 w 1977"/>
                <a:gd name="T7" fmla="*/ 8636 h 2161"/>
                <a:gd name="T8" fmla="*/ 0 w 1977"/>
                <a:gd name="T9" fmla="*/ 8636 h 2161"/>
                <a:gd name="T10" fmla="*/ 0 w 1977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7" h="2161">
                  <a:moveTo>
                    <a:pt x="0" y="0"/>
                  </a:moveTo>
                  <a:cubicBezTo>
                    <a:pt x="0" y="0"/>
                    <a:pt x="1357" y="0"/>
                    <a:pt x="1919" y="0"/>
                  </a:cubicBezTo>
                  <a:cubicBezTo>
                    <a:pt x="1972" y="419"/>
                    <a:pt x="1977" y="832"/>
                    <a:pt x="1977" y="1072"/>
                  </a:cubicBezTo>
                  <a:cubicBezTo>
                    <a:pt x="1977" y="1311"/>
                    <a:pt x="1977" y="1734"/>
                    <a:pt x="1919" y="2161"/>
                  </a:cubicBezTo>
                  <a:cubicBezTo>
                    <a:pt x="598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>
                <a:solidFill>
                  <a:srgbClr val="818284"/>
                </a:solidFill>
              </a:endParaRPr>
            </a:p>
          </p:txBody>
        </p:sp>
      </p:grp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9475" y="2257425"/>
            <a:ext cx="5086350" cy="1171575"/>
          </a:xfrm>
        </p:spPr>
        <p:txBody>
          <a:bodyPr/>
          <a:lstStyle>
            <a:lvl1pPr>
              <a:spcBef>
                <a:spcPct val="40000"/>
              </a:spcBef>
              <a:defRPr sz="4800"/>
            </a:lvl1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79475" y="6388100"/>
            <a:ext cx="806450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E158D740-C7B5-4B5C-A429-387576A48B21}" type="datetime1">
              <a:rPr lang="pl-PL" smtClean="0">
                <a:solidFill>
                  <a:srgbClr val="818284"/>
                </a:solidFill>
              </a:rPr>
              <a:t>2017-10-24</a:t>
            </a:fld>
            <a:endParaRPr lang="en-GB">
              <a:solidFill>
                <a:srgbClr val="818284"/>
              </a:solidFill>
            </a:endParaRPr>
          </a:p>
        </p:txBody>
      </p:sp>
      <p:sp>
        <p:nvSpPr>
          <p:cNvPr id="10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41488" y="6388100"/>
            <a:ext cx="900112" cy="182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0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A3B1-31FF-45EA-B40B-B49BA21255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075B9-01C0-42A1-9A31-2C3D3066E914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53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0433-759B-4CE3-B922-03D4F11F48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D7C66-BCD7-4BE7-91A9-824637F7AECB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211263"/>
            <a:ext cx="3597275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14800" y="1211263"/>
            <a:ext cx="3598863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002409-685D-497C-B9C6-3B1C8A8197C1}" type="datetime1">
              <a:rPr lang="pl-PL" smtClean="0"/>
              <a:t>2017-10-24</a:t>
            </a:fld>
            <a:endParaRPr lang="pl-PL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211263"/>
            <a:ext cx="3597275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14800" y="1211263"/>
            <a:ext cx="3598863" cy="153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523-026B-45F3-AC08-34B61D3366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7AB4D-7DD2-4569-AD67-509E4AD9EB6B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4E3D-752E-4C8B-87EB-345E335626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4A88D-8CC6-4134-AD19-C087D94BE235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0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3B11-D8EA-4CCE-84B3-9B9DA54995B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7C992-71DB-484B-92A4-743FE78EBD80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8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7E6C5-D910-4394-9655-3D9416E74505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91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0DA-457C-4C79-81C5-5E76BBECC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15C90-B1B4-4B3D-9993-4D37F90137C8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03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82E-E1C9-4779-8B50-47536AD0D80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CB597-18BA-4463-9ECD-5A71A1BD3232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1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3648-BE3B-411D-A3E2-E86933FB4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09001-BAED-494B-871F-30894EB26488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15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73AD-419C-4FBA-9304-E4BBEBA559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C5658-DE14-43BD-9409-E0120B368B52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25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76925" y="577850"/>
            <a:ext cx="1836738" cy="21701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577850"/>
            <a:ext cx="5359400" cy="21701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99E3-37EF-4847-A707-9642F3C27B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1575B-5821-4071-9BE8-1E0170BF6848}" type="datetime1">
              <a:rPr lang="pl-PL" sz="2000" smtClean="0">
                <a:solidFill>
                  <a:srgbClr val="818284"/>
                </a:solidFill>
              </a:rPr>
              <a:t>2017-10-24</a:t>
            </a:fld>
            <a:endParaRPr lang="fr-FR" sz="2000">
              <a:solidFill>
                <a:srgbClr val="818284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81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A8F798-E403-4BC0-A75B-0964ABF0B9AE}" type="datetime1">
              <a:rPr lang="pl-PL" smtClean="0"/>
              <a:t>2017-10-24</a:t>
            </a:fld>
            <a:endParaRPr lang="pl-PL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0B9F6F-4CBA-4F58-9186-CF087D1897BA}" type="datetime1">
              <a:rPr lang="pl-PL" smtClean="0"/>
              <a:t>2017-10-24</a:t>
            </a:fld>
            <a:endParaRPr lang="pl-PL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2AFDD7-25C4-4015-9B78-4365CC7672DC}" type="datetime1">
              <a:rPr lang="pl-PL" smtClean="0"/>
              <a:t>2017-10-24</a:t>
            </a:fld>
            <a:endParaRPr lang="pl-PL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5C13108-9B7C-4D77-9921-C2C34C0ECC34}" type="datetime1">
              <a:rPr lang="pl-PL" smtClean="0"/>
              <a:t>2017-10-24</a:t>
            </a:fld>
            <a:endParaRPr lang="pl-PL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1"/>
          </p:nvPr>
        </p:nvSpPr>
        <p:spPr>
          <a:xfrm>
            <a:off x="1305833" y="6440830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E78A916-2048-4068-B08D-931B4A7096A9}" type="datetime1">
              <a:rPr lang="pl-PL" smtClean="0"/>
              <a:t>2017-10-24</a:t>
            </a:fld>
            <a:endParaRPr lang="pl-PL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2277383" y="6440830"/>
            <a:ext cx="7493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/>
        </p:nvPicPr>
        <p:blipFill rotWithShape="1">
          <a:blip r:embed="rId14" cstate="print"/>
          <a:srcRect l="27429" t="-90" r="50000" b="90"/>
          <a:stretch/>
        </p:blipFill>
        <p:spPr bwMode="auto">
          <a:xfrm>
            <a:off x="7078716" y="-6146"/>
            <a:ext cx="2065283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513513"/>
            <a:ext cx="21907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5000"/>
              </a:spcBef>
              <a:defRPr sz="1000">
                <a:solidFill>
                  <a:schemeClr val="bg1"/>
                </a:solidFill>
              </a:defRPr>
            </a:lvl1pPr>
          </a:lstStyle>
          <a:p>
            <a:fld id="{714F442C-79E2-4F4F-9BB0-5C9A04018D74}" type="slidenum">
              <a:rPr lang="pl-PL" smtClean="0"/>
              <a:t>‹#›</a:t>
            </a:fld>
            <a:endParaRPr lang="pl-PL"/>
          </a:p>
        </p:txBody>
      </p:sp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8909050" cy="6858000"/>
            <a:chOff x="0" y="0"/>
            <a:chExt cx="5612" cy="4320"/>
          </a:xfrm>
        </p:grpSpPr>
        <p:pic>
          <p:nvPicPr>
            <p:cNvPr id="1035" name="Picture 21" descr="ombre-courbe-v04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 r="15384"/>
            <a:stretch>
              <a:fillRect/>
            </a:stretch>
          </p:blipFill>
          <p:spPr bwMode="auto">
            <a:xfrm>
              <a:off x="5062" y="0"/>
              <a:ext cx="5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0" y="0"/>
              <a:ext cx="5387" cy="4320"/>
            </a:xfrm>
            <a:custGeom>
              <a:avLst/>
              <a:gdLst>
                <a:gd name="T0" fmla="*/ 3713 w 2713"/>
                <a:gd name="T1" fmla="*/ 0 h 2161"/>
                <a:gd name="T2" fmla="*/ 10468 w 2713"/>
                <a:gd name="T3" fmla="*/ 0 h 2161"/>
                <a:gd name="T4" fmla="*/ 10697 w 2713"/>
                <a:gd name="T5" fmla="*/ 4284 h 2161"/>
                <a:gd name="T6" fmla="*/ 10468 w 2713"/>
                <a:gd name="T7" fmla="*/ 8636 h 2161"/>
                <a:gd name="T8" fmla="*/ 0 w 2713"/>
                <a:gd name="T9" fmla="*/ 8636 h 2161"/>
                <a:gd name="T10" fmla="*/ 0 w 2713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3" h="2161">
                  <a:moveTo>
                    <a:pt x="942" y="0"/>
                  </a:moveTo>
                  <a:cubicBezTo>
                    <a:pt x="942" y="0"/>
                    <a:pt x="2093" y="0"/>
                    <a:pt x="2655" y="0"/>
                  </a:cubicBezTo>
                  <a:cubicBezTo>
                    <a:pt x="2708" y="419"/>
                    <a:pt x="2713" y="832"/>
                    <a:pt x="2713" y="1072"/>
                  </a:cubicBezTo>
                  <a:cubicBezTo>
                    <a:pt x="2713" y="1311"/>
                    <a:pt x="2713" y="1734"/>
                    <a:pt x="2655" y="2161"/>
                  </a:cubicBezTo>
                  <a:cubicBezTo>
                    <a:pt x="1334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577850"/>
            <a:ext cx="7348538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11263"/>
            <a:ext cx="7348538" cy="1536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/>
              <a:t> </a:t>
            </a:r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65125" y="1027113"/>
            <a:ext cx="8080375" cy="0"/>
          </a:xfrm>
          <a:prstGeom prst="line">
            <a:avLst/>
          </a:prstGeom>
          <a:ln w="12700">
            <a:solidFill>
              <a:srgbClr val="0066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3" name="Picture 26" descr="qqqq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7146" y="6467522"/>
            <a:ext cx="703509" cy="2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71463" indent="-271463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2"/>
        </a:buClr>
        <a:buSzPct val="60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79388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76275" indent="-2222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685800" indent="-7938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bg2"/>
        </a:buClr>
        <a:buFont typeface="Calibri" pitchFamily="34" charset="0"/>
        <a:defRPr sz="1600" i="1">
          <a:solidFill>
            <a:schemeClr val="tx1"/>
          </a:solidFill>
          <a:latin typeface="+mn-lt"/>
          <a:cs typeface="+mn-cs"/>
        </a:defRPr>
      </a:lvl4pPr>
      <a:lvl5pPr marL="793750" indent="10350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12509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17081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21653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26225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2 kwiatek EKO"/>
          <p:cNvPicPr>
            <a:picLocks noChangeAspect="1" noChangeArrowheads="1"/>
          </p:cNvPicPr>
          <p:nvPr/>
        </p:nvPicPr>
        <p:blipFill rotWithShape="1">
          <a:blip r:embed="rId14" cstate="print"/>
          <a:srcRect l="27429" t="-90" r="50000" b="90"/>
          <a:stretch/>
        </p:blipFill>
        <p:spPr bwMode="auto">
          <a:xfrm>
            <a:off x="7078716" y="-6146"/>
            <a:ext cx="2065283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513513"/>
            <a:ext cx="21907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5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3789CE-8FB8-4AF7-A170-728D2F649D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8909050" cy="6858000"/>
            <a:chOff x="0" y="0"/>
            <a:chExt cx="5612" cy="4320"/>
          </a:xfrm>
        </p:grpSpPr>
        <p:pic>
          <p:nvPicPr>
            <p:cNvPr id="1035" name="Picture 21" descr="ombre-courbe-v04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 r="15384"/>
            <a:stretch>
              <a:fillRect/>
            </a:stretch>
          </p:blipFill>
          <p:spPr bwMode="auto">
            <a:xfrm>
              <a:off x="5062" y="0"/>
              <a:ext cx="5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0" y="0"/>
              <a:ext cx="5387" cy="4320"/>
            </a:xfrm>
            <a:custGeom>
              <a:avLst/>
              <a:gdLst>
                <a:gd name="T0" fmla="*/ 3713 w 2713"/>
                <a:gd name="T1" fmla="*/ 0 h 2161"/>
                <a:gd name="T2" fmla="*/ 10468 w 2713"/>
                <a:gd name="T3" fmla="*/ 0 h 2161"/>
                <a:gd name="T4" fmla="*/ 10697 w 2713"/>
                <a:gd name="T5" fmla="*/ 4284 h 2161"/>
                <a:gd name="T6" fmla="*/ 10468 w 2713"/>
                <a:gd name="T7" fmla="*/ 8636 h 2161"/>
                <a:gd name="T8" fmla="*/ 0 w 2713"/>
                <a:gd name="T9" fmla="*/ 8636 h 2161"/>
                <a:gd name="T10" fmla="*/ 0 w 2713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3" h="2161">
                  <a:moveTo>
                    <a:pt x="942" y="0"/>
                  </a:moveTo>
                  <a:cubicBezTo>
                    <a:pt x="942" y="0"/>
                    <a:pt x="2093" y="0"/>
                    <a:pt x="2655" y="0"/>
                  </a:cubicBezTo>
                  <a:cubicBezTo>
                    <a:pt x="2708" y="419"/>
                    <a:pt x="2713" y="832"/>
                    <a:pt x="2713" y="1072"/>
                  </a:cubicBezTo>
                  <a:cubicBezTo>
                    <a:pt x="2713" y="1311"/>
                    <a:pt x="2713" y="1734"/>
                    <a:pt x="2655" y="2161"/>
                  </a:cubicBezTo>
                  <a:cubicBezTo>
                    <a:pt x="1334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65125" y="1027113"/>
            <a:ext cx="8080375" cy="0"/>
          </a:xfrm>
          <a:prstGeom prst="line">
            <a:avLst/>
          </a:prstGeom>
          <a:ln w="12700">
            <a:solidFill>
              <a:srgbClr val="0066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4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71463" indent="-271463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2"/>
        </a:buClr>
        <a:buSzPct val="6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79388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76275" indent="-2222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3pPr>
      <a:lvl4pPr marL="685800" indent="-7938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lr>
          <a:schemeClr val="bg2"/>
        </a:buClr>
        <a:buFont typeface="Calibri" pitchFamily="34" charset="0"/>
        <a:defRPr sz="1600" i="1">
          <a:solidFill>
            <a:schemeClr val="tx1"/>
          </a:solidFill>
          <a:latin typeface="+mn-lt"/>
          <a:cs typeface="+mn-cs"/>
        </a:defRPr>
      </a:lvl4pPr>
      <a:lvl5pPr marL="793750" indent="10350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12509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17081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21653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262255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27429" t="-90" r="50000" b="90"/>
          <a:stretch/>
        </p:blipFill>
        <p:spPr bwMode="auto">
          <a:xfrm>
            <a:off x="7078716" y="-6146"/>
            <a:ext cx="2065283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513513"/>
            <a:ext cx="21907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5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F3789CE-8FB8-4AF7-A170-728D2F649D3F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26" name="Group 20"/>
          <p:cNvGrpSpPr>
            <a:grpSpLocks/>
          </p:cNvGrpSpPr>
          <p:nvPr userDrawn="1"/>
        </p:nvGrpSpPr>
        <p:grpSpPr bwMode="auto">
          <a:xfrm>
            <a:off x="0" y="0"/>
            <a:ext cx="8909050" cy="6858000"/>
            <a:chOff x="0" y="0"/>
            <a:chExt cx="5612" cy="4320"/>
          </a:xfrm>
        </p:grpSpPr>
        <p:pic>
          <p:nvPicPr>
            <p:cNvPr id="1035" name="Picture 21" descr="ombre-courbe-v04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 r="15384"/>
            <a:stretch>
              <a:fillRect/>
            </a:stretch>
          </p:blipFill>
          <p:spPr bwMode="auto">
            <a:xfrm>
              <a:off x="5062" y="0"/>
              <a:ext cx="5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0" y="0"/>
              <a:ext cx="5387" cy="4320"/>
            </a:xfrm>
            <a:custGeom>
              <a:avLst/>
              <a:gdLst>
                <a:gd name="T0" fmla="*/ 3713 w 2713"/>
                <a:gd name="T1" fmla="*/ 0 h 2161"/>
                <a:gd name="T2" fmla="*/ 10468 w 2713"/>
                <a:gd name="T3" fmla="*/ 0 h 2161"/>
                <a:gd name="T4" fmla="*/ 10697 w 2713"/>
                <a:gd name="T5" fmla="*/ 4284 h 2161"/>
                <a:gd name="T6" fmla="*/ 10468 w 2713"/>
                <a:gd name="T7" fmla="*/ 8636 h 2161"/>
                <a:gd name="T8" fmla="*/ 0 w 2713"/>
                <a:gd name="T9" fmla="*/ 8636 h 2161"/>
                <a:gd name="T10" fmla="*/ 0 w 2713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3" h="2161">
                  <a:moveTo>
                    <a:pt x="942" y="0"/>
                  </a:moveTo>
                  <a:cubicBezTo>
                    <a:pt x="942" y="0"/>
                    <a:pt x="2093" y="0"/>
                    <a:pt x="2655" y="0"/>
                  </a:cubicBezTo>
                  <a:cubicBezTo>
                    <a:pt x="2708" y="419"/>
                    <a:pt x="2713" y="832"/>
                    <a:pt x="2713" y="1072"/>
                  </a:cubicBezTo>
                  <a:cubicBezTo>
                    <a:pt x="2713" y="1311"/>
                    <a:pt x="2713" y="1734"/>
                    <a:pt x="2655" y="2161"/>
                  </a:cubicBezTo>
                  <a:cubicBezTo>
                    <a:pt x="1334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>
                <a:solidFill>
                  <a:srgbClr val="818284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577850"/>
            <a:ext cx="7348538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11263"/>
            <a:ext cx="7348538" cy="1536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/>
              <a:t> </a:t>
            </a:r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365125" y="1027113"/>
            <a:ext cx="8080375" cy="0"/>
          </a:xfrm>
          <a:prstGeom prst="line">
            <a:avLst/>
          </a:prstGeom>
          <a:ln w="12700">
            <a:solidFill>
              <a:srgbClr val="0066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000">
              <a:solidFill>
                <a:srgbClr val="818284"/>
              </a:solidFill>
            </a:endParaRPr>
          </a:p>
        </p:txBody>
      </p:sp>
      <p:pic>
        <p:nvPicPr>
          <p:cNvPr id="13" name="Picture 26" descr="qqqq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7146" y="6467522"/>
            <a:ext cx="703509" cy="2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4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71463" indent="-271463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2"/>
        </a:buClr>
        <a:buSzPct val="60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79388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76275" indent="-22225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685800" indent="-7938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bg2"/>
        </a:buClr>
        <a:buFont typeface="Calibri" pitchFamily="34" charset="0"/>
        <a:defRPr sz="1600" i="1">
          <a:solidFill>
            <a:schemeClr val="tx1"/>
          </a:solidFill>
          <a:latin typeface="+mn-lt"/>
          <a:cs typeface="+mn-cs"/>
        </a:defRPr>
      </a:lvl4pPr>
      <a:lvl5pPr marL="793750" indent="103505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12509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17081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21653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26225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2 kwiatek EKO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27429" t="-90" r="50000" b="90"/>
          <a:stretch/>
        </p:blipFill>
        <p:spPr bwMode="auto">
          <a:xfrm>
            <a:off x="7078716" y="-6146"/>
            <a:ext cx="2065283" cy="68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513513"/>
            <a:ext cx="21907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5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F3789CE-8FB8-4AF7-A170-728D2F649D3F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26" name="Group 20"/>
          <p:cNvGrpSpPr>
            <a:grpSpLocks/>
          </p:cNvGrpSpPr>
          <p:nvPr userDrawn="1"/>
        </p:nvGrpSpPr>
        <p:grpSpPr bwMode="auto">
          <a:xfrm>
            <a:off x="0" y="0"/>
            <a:ext cx="8909050" cy="6858000"/>
            <a:chOff x="0" y="0"/>
            <a:chExt cx="5612" cy="4320"/>
          </a:xfrm>
        </p:grpSpPr>
        <p:pic>
          <p:nvPicPr>
            <p:cNvPr id="1035" name="Picture 21" descr="ombre-courbe-v04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 r="15384"/>
            <a:stretch>
              <a:fillRect/>
            </a:stretch>
          </p:blipFill>
          <p:spPr bwMode="auto">
            <a:xfrm>
              <a:off x="5062" y="0"/>
              <a:ext cx="5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0" y="0"/>
              <a:ext cx="5387" cy="4320"/>
            </a:xfrm>
            <a:custGeom>
              <a:avLst/>
              <a:gdLst>
                <a:gd name="T0" fmla="*/ 3713 w 2713"/>
                <a:gd name="T1" fmla="*/ 0 h 2161"/>
                <a:gd name="T2" fmla="*/ 10468 w 2713"/>
                <a:gd name="T3" fmla="*/ 0 h 2161"/>
                <a:gd name="T4" fmla="*/ 10697 w 2713"/>
                <a:gd name="T5" fmla="*/ 4284 h 2161"/>
                <a:gd name="T6" fmla="*/ 10468 w 2713"/>
                <a:gd name="T7" fmla="*/ 8636 h 2161"/>
                <a:gd name="T8" fmla="*/ 0 w 2713"/>
                <a:gd name="T9" fmla="*/ 8636 h 2161"/>
                <a:gd name="T10" fmla="*/ 0 w 2713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3" h="2161">
                  <a:moveTo>
                    <a:pt x="942" y="0"/>
                  </a:moveTo>
                  <a:cubicBezTo>
                    <a:pt x="942" y="0"/>
                    <a:pt x="2093" y="0"/>
                    <a:pt x="2655" y="0"/>
                  </a:cubicBezTo>
                  <a:cubicBezTo>
                    <a:pt x="2708" y="419"/>
                    <a:pt x="2713" y="832"/>
                    <a:pt x="2713" y="1072"/>
                  </a:cubicBezTo>
                  <a:cubicBezTo>
                    <a:pt x="2713" y="1311"/>
                    <a:pt x="2713" y="1734"/>
                    <a:pt x="2655" y="2161"/>
                  </a:cubicBezTo>
                  <a:cubicBezTo>
                    <a:pt x="1334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>
                <a:solidFill>
                  <a:srgbClr val="818284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577850"/>
            <a:ext cx="7348538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11263"/>
            <a:ext cx="7348538" cy="1536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/>
              <a:t> </a:t>
            </a:r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365125" y="1027113"/>
            <a:ext cx="8080375" cy="0"/>
          </a:xfrm>
          <a:prstGeom prst="line">
            <a:avLst/>
          </a:prstGeom>
          <a:ln w="12700">
            <a:solidFill>
              <a:srgbClr val="0066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000">
              <a:solidFill>
                <a:srgbClr val="818284"/>
              </a:solidFill>
            </a:endParaRPr>
          </a:p>
        </p:txBody>
      </p:sp>
      <p:pic>
        <p:nvPicPr>
          <p:cNvPr id="13" name="Picture 26" descr="qqqq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7146" y="6467522"/>
            <a:ext cx="703509" cy="2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4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35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71463" indent="-271463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2"/>
        </a:buClr>
        <a:buSzPct val="60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79388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76275" indent="-22225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685800" indent="-7938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lr>
          <a:schemeClr val="bg2"/>
        </a:buClr>
        <a:buFont typeface="Calibri" pitchFamily="34" charset="0"/>
        <a:defRPr sz="1600" i="1">
          <a:solidFill>
            <a:schemeClr val="tx1"/>
          </a:solidFill>
          <a:latin typeface="+mn-lt"/>
          <a:cs typeface="+mn-cs"/>
        </a:defRPr>
      </a:lvl4pPr>
      <a:lvl5pPr marL="793750" indent="103505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12509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17081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21653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2622550" algn="l" rtl="0" fontAlgn="base">
        <a:lnSpc>
          <a:spcPct val="80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198742" y="2121243"/>
            <a:ext cx="6311901" cy="2769989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pl-PL" sz="3200" b="1" dirty="0"/>
              <a:t>SYSTEM BADAŃ I CERTYFIKACJI UPS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1600" b="1" dirty="0">
                <a:ea typeface="Calibri" pitchFamily="34" charset="0"/>
                <a:cs typeface="Times New Roman" pitchFamily="18" charset="0"/>
              </a:rPr>
            </a:br>
            <a:r>
              <a:rPr lang="pl-PL" sz="1800" b="1" i="1" dirty="0">
                <a:ea typeface="Calibri" pitchFamily="34" charset="0"/>
                <a:cs typeface="Times New Roman" pitchFamily="18" charset="0"/>
              </a:rPr>
              <a:t>dr inż. Daria Zielińska</a:t>
            </a:r>
            <a:br>
              <a:rPr lang="pl-PL" sz="1800" b="1" i="1" dirty="0">
                <a:ea typeface="Calibri" pitchFamily="34" charset="0"/>
                <a:cs typeface="Times New Roman" pitchFamily="18" charset="0"/>
              </a:rPr>
            </a:br>
            <a:r>
              <a:rPr lang="pl-PL" sz="1800" b="1" i="1" dirty="0">
                <a:ea typeface="Calibri" pitchFamily="34" charset="0"/>
                <a:cs typeface="Times New Roman" pitchFamily="18" charset="0"/>
              </a:rPr>
              <a:t>EKO-ZEC Sp. z o.o., Poznań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47347" y="5903893"/>
            <a:ext cx="622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i="1" dirty="0">
                <a:solidFill>
                  <a:srgbClr val="818284"/>
                </a:solidFill>
              </a:rPr>
              <a:t>XXIV MIĘDZYNARODOWA KONFERENCJA, POPIOŁY Z ENERGETYKI SOPOT, 25-27 października 2017</a:t>
            </a:r>
          </a:p>
        </p:txBody>
      </p:sp>
      <p:pic>
        <p:nvPicPr>
          <p:cNvPr id="5" name="Picture 26" descr="qqq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528" y="325169"/>
            <a:ext cx="2151302" cy="6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6273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244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64547"/>
            <a:ext cx="7348538" cy="403828"/>
          </a:xfrm>
        </p:spPr>
        <p:txBody>
          <a:bodyPr/>
          <a:lstStyle/>
          <a:p>
            <a:r>
              <a:rPr lang="pl-PL" b="1" dirty="0"/>
              <a:t>ZAKRES BADAŃ PARAMETRÓW REA-GIPSU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76307"/>
              </p:ext>
            </p:extLst>
          </p:nvPr>
        </p:nvGraphicFramePr>
        <p:xfrm>
          <a:off x="323528" y="1124744"/>
          <a:ext cx="7992889" cy="5581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Badany parametr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Norma  EURO Gypsum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Woda krystalizacyjna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Czystość (CaSO</a:t>
                      </a:r>
                      <a:r>
                        <a:rPr lang="pl-PL" sz="1400" baseline="-25000">
                          <a:effectLst/>
                        </a:rPr>
                        <a:t>4</a:t>
                      </a:r>
                      <a:r>
                        <a:rPr lang="pl-PL" sz="1400">
                          <a:effectLst/>
                        </a:rPr>
                        <a:t>x2H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r>
                        <a:rPr lang="pl-PL" sz="1400">
                          <a:effectLst/>
                        </a:rPr>
                        <a:t>O) Calcium sulphate dihydrate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&gt;95%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Stopień białości Colour Ry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white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Wilgoć Free moisture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&lt;10%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Chlorki (rozpuszczalne w wodzie) Chloride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&lt;0,01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pH (odczyn wyciągu wodnego)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5-9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2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Analiza ziarnowa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pozostałości na sicie 16 µm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0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</a:t>
                      </a:r>
                      <a:r>
                        <a:rPr lang="pl-PL" sz="1400" baseline="-25000">
                          <a:effectLst/>
                        </a:rPr>
                        <a:t>25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0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</a:t>
                      </a:r>
                      <a:r>
                        <a:rPr lang="pl-PL" sz="1400" baseline="-250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Węglany jako CaCO</a:t>
                      </a:r>
                      <a:r>
                        <a:rPr lang="pl-PL" sz="1400" baseline="-25000">
                          <a:effectLst/>
                        </a:rPr>
                        <a:t>3 </a:t>
                      </a:r>
                      <a:r>
                        <a:rPr lang="pl-PL" sz="1400">
                          <a:effectLst/>
                        </a:rPr>
                        <a:t>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SiO</a:t>
                      </a:r>
                      <a:r>
                        <a:rPr lang="pl-PL" sz="1400" baseline="-25000">
                          <a:effectLst/>
                        </a:rPr>
                        <a:t>2 </a:t>
                      </a:r>
                      <a:r>
                        <a:rPr lang="pl-PL" sz="1400">
                          <a:effectLst/>
                        </a:rPr>
                        <a:t>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MgO (rozpuszczalny w wodzie) Magnesium salts, water soluble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&lt;0,10%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Na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r>
                        <a:rPr lang="pl-PL" sz="1400">
                          <a:effectLst/>
                        </a:rPr>
                        <a:t>O (rozpuszczalny w wodzie) Sodium salts, water soluble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&lt;0,02%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r>
                        <a:rPr lang="pl-PL" sz="1400">
                          <a:effectLst/>
                        </a:rPr>
                        <a:t>O (rozpuszczalny w wodzie) Potassium salts, water soluble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&lt;0,02%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Fe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r>
                        <a:rPr lang="pl-PL" sz="1400">
                          <a:effectLst/>
                        </a:rPr>
                        <a:t>O</a:t>
                      </a:r>
                      <a:r>
                        <a:rPr lang="pl-PL" sz="1400" baseline="-25000">
                          <a:effectLst/>
                        </a:rPr>
                        <a:t>3 </a:t>
                      </a:r>
                      <a:r>
                        <a:rPr lang="pl-PL" sz="1400">
                          <a:effectLst/>
                        </a:rPr>
                        <a:t>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Al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r>
                        <a:rPr lang="pl-PL" sz="1400">
                          <a:effectLst/>
                        </a:rPr>
                        <a:t>O</a:t>
                      </a:r>
                      <a:r>
                        <a:rPr lang="pl-PL" sz="1400" baseline="-25000">
                          <a:effectLst/>
                        </a:rPr>
                        <a:t>3 </a:t>
                      </a:r>
                      <a:r>
                        <a:rPr lang="pl-PL" sz="1400">
                          <a:effectLst/>
                        </a:rPr>
                        <a:t>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 całkowite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Popioły lotne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 x 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 Calcium sulphite hemihydrate [%]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&lt;0,50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Zapach Odour 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neutral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0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Toksyczność Toxicity 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 toxic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58" marR="15358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CA3B1-31FF-45EA-B40B-B49BA212550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 txBox="1">
            <a:spLocks/>
          </p:cNvSpPr>
          <p:nvPr/>
        </p:nvSpPr>
        <p:spPr bwMode="auto">
          <a:xfrm>
            <a:off x="366949" y="466435"/>
            <a:ext cx="8008791" cy="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defRPr/>
            </a:pPr>
            <a:r>
              <a:rPr lang="pl-PL" sz="3200" b="1" kern="0" cap="all" dirty="0"/>
              <a:t>4. BETON JAKO WYRÓB BUDOWLANY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1586" y="4365104"/>
            <a:ext cx="800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</a:rPr>
              <a:t>Obowiązek obligatoryjnego oznakowania betonu na terenie Polski </a:t>
            </a:r>
            <a:r>
              <a:rPr lang="pl-PL" sz="2000" b="1" dirty="0">
                <a:ea typeface="Calibri" panose="020F0502020204030204" pitchFamily="34" charset="0"/>
              </a:rPr>
              <a:t>znakiem krajowym B</a:t>
            </a:r>
            <a:r>
              <a:rPr lang="pl-PL" sz="2000" dirty="0">
                <a:ea typeface="Calibri" panose="020F0502020204030204" pitchFamily="34" charset="0"/>
              </a:rPr>
              <a:t> a nie CE, gdyż norma EN 206-1 nie została zharmonizowana.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64548" y="1196752"/>
            <a:ext cx="5239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BETON TOWAROWY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rgbClr val="81828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systemem nadzoru: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4281" y="2091466"/>
            <a:ext cx="38606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/>
              <a:t>2+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/>
              <a:t>do zastosowań konstrukcyjnych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49994" y="2088251"/>
            <a:ext cx="3042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/>
              <a:t>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/>
              <a:t>do pozostałych zastosowań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94512" y="3125933"/>
            <a:ext cx="6153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Produkcja tylko na bazie certyfikowanych receptur              przez zewnętrzne jednostki certyfikujące. </a:t>
            </a:r>
          </a:p>
        </p:txBody>
      </p:sp>
      <p:cxnSp>
        <p:nvCxnSpPr>
          <p:cNvPr id="10" name="Łącznik łamany 9"/>
          <p:cNvCxnSpPr/>
          <p:nvPr/>
        </p:nvCxnSpPr>
        <p:spPr>
          <a:xfrm rot="5400000">
            <a:off x="3939745" y="1972818"/>
            <a:ext cx="532304" cy="763171"/>
          </a:xfrm>
          <a:prstGeom prst="bentConnector2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łamany 11"/>
          <p:cNvCxnSpPr/>
          <p:nvPr/>
        </p:nvCxnSpPr>
        <p:spPr>
          <a:xfrm rot="16200000" flipH="1">
            <a:off x="4653074" y="2023713"/>
            <a:ext cx="532305" cy="663487"/>
          </a:xfrm>
          <a:prstGeom prst="bentConnector2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1182518" y="3869927"/>
            <a:ext cx="6153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Certyfikowana produkcja  =  certyfikowane surowce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3581" y="5157192"/>
            <a:ext cx="78967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Różnica pomiędzy europejskim systemem 1+ (dla popiołów), a krajowym systemem 2+: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certyfikacji dokonuje akredytowana jednostka certyfikująca (nie musi być notyfikowana),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na etapie prowadzenia nadzoru nad produkcją betonu towarowego jednostka certyfikująca nie przeprowadza kontrolnych badań próbek. Producent jest zobowiązany do prowadzenia badań </a:t>
            </a:r>
            <a:r>
              <a:rPr lang="pl-PL" sz="1400" dirty="0" err="1"/>
              <a:t>autokontrolnych</a:t>
            </a:r>
            <a:r>
              <a:rPr lang="pl-PL" sz="1400" dirty="0"/>
              <a:t>, monitorowania niezgodności oraz nadzoru nad Laboratorium.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CA3B1-31FF-45EA-B40B-B49BA212550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 txBox="1">
            <a:spLocks/>
          </p:cNvSpPr>
          <p:nvPr/>
        </p:nvSpPr>
        <p:spPr bwMode="auto">
          <a:xfrm>
            <a:off x="366949" y="466435"/>
            <a:ext cx="8008791" cy="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35000"/>
              </a:spcBef>
              <a:defRPr/>
            </a:pPr>
            <a:r>
              <a:rPr kumimoji="0" lang="pl-PL" sz="3200" b="1" i="0" u="none" strike="noStrike" kern="0" cap="all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Wymagania dla betonu towarowego</a:t>
            </a:r>
            <a:endParaRPr kumimoji="0" lang="pl-PL" sz="3200" b="1" i="0" u="none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7393" y="1484784"/>
            <a:ext cx="8008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W betonie nie znajdzie zastosowania</a:t>
            </a:r>
          </a:p>
          <a:p>
            <a:pPr algn="ctr"/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popiół lotny klasy B i C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20528" y="3308927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6600"/>
                </a:solidFill>
              </a:rPr>
              <a:t>Popioły klasy A</a:t>
            </a:r>
          </a:p>
        </p:txBody>
      </p:sp>
      <p:sp>
        <p:nvSpPr>
          <p:cNvPr id="8" name="Prostokąt 7"/>
          <p:cNvSpPr/>
          <p:nvPr/>
        </p:nvSpPr>
        <p:spPr>
          <a:xfrm>
            <a:off x="5236455" y="3347836"/>
            <a:ext cx="2089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F68304"/>
                </a:solidFill>
              </a:rPr>
              <a:t>Popioły klasy B i C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2696646" y="2662715"/>
            <a:ext cx="1798674" cy="64621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604121" y="3746599"/>
            <a:ext cx="2418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Produkcja betonów, cementu                          i prefabrykacja</a:t>
            </a:r>
          </a:p>
        </p:txBody>
      </p:sp>
      <p:pic>
        <p:nvPicPr>
          <p:cNvPr id="12" name="Picture 14" descr="http://img.truck.pl/artpics/AMT/641/MJ3199C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460" y="4848620"/>
            <a:ext cx="2311542" cy="1522290"/>
          </a:xfrm>
          <a:prstGeom prst="rect">
            <a:avLst/>
          </a:prstGeom>
          <a:noFill/>
        </p:spPr>
      </p:pic>
      <p:cxnSp>
        <p:nvCxnSpPr>
          <p:cNvPr id="15" name="Łącznik prosty ze strzałką 14"/>
          <p:cNvCxnSpPr>
            <a:endCxn id="8" idx="0"/>
          </p:cNvCxnSpPr>
          <p:nvPr/>
        </p:nvCxnSpPr>
        <p:spPr>
          <a:xfrm>
            <a:off x="4491789" y="2662715"/>
            <a:ext cx="1789183" cy="685121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50" y="4838412"/>
            <a:ext cx="2056939" cy="1542705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4866214" y="3795287"/>
            <a:ext cx="2861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Problem Wytwórców UPS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07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341300" y="3933056"/>
            <a:ext cx="8008791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66949" y="1628800"/>
            <a:ext cx="8008793" cy="15260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Tytuł 1"/>
          <p:cNvSpPr txBox="1">
            <a:spLocks/>
          </p:cNvSpPr>
          <p:nvPr/>
        </p:nvSpPr>
        <p:spPr bwMode="auto">
          <a:xfrm>
            <a:off x="366949" y="466435"/>
            <a:ext cx="8008791" cy="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35000"/>
              </a:spcBef>
              <a:defRPr/>
            </a:pPr>
            <a:r>
              <a:rPr kumimoji="0" lang="pl-PL" sz="3200" b="1" i="0" u="none" strike="noStrike" kern="0" cap="all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PRODUCENCI BETONÓW a BRANŻA UPS</a:t>
            </a:r>
            <a:endParaRPr kumimoji="0" lang="pl-PL" sz="3200" b="1" i="0" u="none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11442" y="1106905"/>
            <a:ext cx="566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Beton towarowy jako wyrób budowlany to: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2" y="1699318"/>
            <a:ext cx="806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pl-PL" sz="2100" dirty="0"/>
              <a:t>reorganizacja  technologiczna i funkcjonalna węzłów betoniarskich,</a:t>
            </a:r>
          </a:p>
          <a:p>
            <a:pPr marL="177800" indent="-177800">
              <a:buFontTx/>
              <a:buChar char="-"/>
            </a:pPr>
            <a:r>
              <a:rPr lang="pl-PL" sz="2100" dirty="0"/>
              <a:t>certyfikowane receptury i identyfikowalne surowce np. popioły                       z jednego źródła lub rozbudowa retencji (silosów) na węzłach,</a:t>
            </a:r>
          </a:p>
          <a:p>
            <a:pPr marL="177800" indent="-177800">
              <a:buFontTx/>
              <a:buChar char="-"/>
            </a:pPr>
            <a:r>
              <a:rPr lang="pl-PL" sz="2100" dirty="0"/>
              <a:t>wzrost wymagań jakościowych dla popiołów (kategoria A).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7544" y="3568787"/>
            <a:ext cx="81188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100" dirty="0"/>
          </a:p>
          <a:p>
            <a:pPr algn="ctr"/>
            <a:endParaRPr lang="pl-PL" sz="1100" dirty="0"/>
          </a:p>
          <a:p>
            <a:pPr marL="177800" indent="-177800"/>
            <a:r>
              <a:rPr lang="pl-PL" sz="2100" dirty="0"/>
              <a:t>- rozbudowa procesów i reżimów jakościowych u Wytwórców                                lub uzdatnianie popiołów,</a:t>
            </a:r>
          </a:p>
          <a:p>
            <a:pPr marL="177800" indent="-177800">
              <a:buFontTx/>
              <a:buChar char="-"/>
            </a:pPr>
            <a:r>
              <a:rPr lang="pl-PL" sz="2100" dirty="0"/>
              <a:t>rozbudowa retencji popiołów u Wytwórców lub magazyny zewnętrzne</a:t>
            </a:r>
          </a:p>
          <a:p>
            <a:pPr marL="177800" indent="-177800">
              <a:buFontTx/>
              <a:buChar char="-"/>
            </a:pPr>
            <a:r>
              <a:rPr lang="pl-PL" sz="2100" dirty="0"/>
              <a:t>dedykowany popiół dla dedykowanych odbiorców w układzie ciągłym, </a:t>
            </a:r>
          </a:p>
          <a:p>
            <a:pPr marL="177800" indent="-177800"/>
            <a:r>
              <a:rPr lang="pl-PL" sz="2100" dirty="0"/>
              <a:t>- aktywizacja branży w procesach formułowania nowych lub zmiany istniejących wymagań prawnych i/lub normowych.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80279" y="3446433"/>
            <a:ext cx="566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Wyzwania dla branży UPS: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1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 rot="5400000">
            <a:off x="2131711" y="-397842"/>
            <a:ext cx="4220606" cy="8267453"/>
          </a:xfrm>
          <a:prstGeom prst="roundRect">
            <a:avLst>
              <a:gd name="adj" fmla="val 923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810264" y="4941168"/>
            <a:ext cx="6521116" cy="6883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818147" y="4153520"/>
            <a:ext cx="6521117" cy="68488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818147" y="3474770"/>
            <a:ext cx="6521117" cy="52654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818147" y="2814436"/>
            <a:ext cx="6521117" cy="549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818147" y="1908835"/>
            <a:ext cx="6521117" cy="8028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Tytuł 1"/>
          <p:cNvSpPr txBox="1">
            <a:spLocks/>
          </p:cNvSpPr>
          <p:nvPr/>
        </p:nvSpPr>
        <p:spPr bwMode="auto">
          <a:xfrm>
            <a:off x="366949" y="466435"/>
            <a:ext cx="8008791" cy="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35000"/>
              </a:spcBef>
              <a:defRPr/>
            </a:pPr>
            <a:r>
              <a:rPr kumimoji="0" lang="pl-PL" sz="3200" b="1" i="0" u="none" strike="noStrike" kern="0" cap="all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5. Rola Nadzoru nad jakością WYROBÓW </a:t>
            </a:r>
            <a:endParaRPr kumimoji="0" lang="pl-PL" sz="3200" b="1" i="0" u="none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6949" y="1100460"/>
            <a:ext cx="7741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Zadania Zewnętrznej Jednostki Nadzoru – Zakładu Certyfikacji: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31758" y="1941955"/>
            <a:ext cx="5366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Realizacja i egzekucja wymagań prawnych                    </a:t>
            </a:r>
            <a:b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i normowych na potrzeby certyfikacji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43241" y="2903249"/>
            <a:ext cx="638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Rozwój, transfer i standaryzacja narzędzi pomiarowych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417930" y="3535830"/>
            <a:ext cx="536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Transfer i standaryzacja Dobrych Praktyk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31758" y="4130475"/>
            <a:ext cx="5366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Ujednolicanie obszarów nie objętych standaryzacją </a:t>
            </a:r>
            <a:b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a mających wpływ na jakość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8148" y="4983210"/>
            <a:ext cx="652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Weryfikacja standardów pod kątem praktyki na węzłach betoniarskich</a:t>
            </a:r>
          </a:p>
        </p:txBody>
      </p:sp>
      <p:sp>
        <p:nvSpPr>
          <p:cNvPr id="17" name="Prostokąt 16"/>
          <p:cNvSpPr/>
          <p:nvPr/>
        </p:nvSpPr>
        <p:spPr>
          <a:xfrm rot="16200000">
            <a:off x="-1807779" y="3601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cs typeface="Times New Roman" panose="02020603050405020304" pitchFamily="18" charset="0"/>
              </a:rPr>
              <a:t>CERTYFIKACJA</a:t>
            </a:r>
            <a:endParaRPr lang="pl-PL" dirty="0"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 rot="16200000">
            <a:off x="5568180" y="3523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cs typeface="Times New Roman" panose="02020603050405020304" pitchFamily="18" charset="0"/>
              </a:rPr>
              <a:t>WIARYGODNOŚĆ</a:t>
            </a:r>
            <a:endParaRPr lang="pl-PL" dirty="0"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14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90066"/>
          </a:xfrm>
        </p:spPr>
        <p:txBody>
          <a:bodyPr>
            <a:noAutofit/>
          </a:bodyPr>
          <a:lstStyle/>
          <a:p>
            <a:r>
              <a:rPr lang="pl-PL" b="1" cap="all" dirty="0">
                <a:ea typeface="+mn-ea"/>
              </a:rPr>
              <a:t>6. PODSUMOWANIE</a:t>
            </a:r>
            <a:endParaRPr lang="pl-PL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096344" cy="44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39552" y="1124744"/>
            <a:ext cx="4248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ea typeface="Times New Roman"/>
              </a:rPr>
              <a:t>Nowe regulacje mają na celu wprowadzenie </a:t>
            </a:r>
            <a:r>
              <a:rPr lang="pl-PL" sz="2200" b="1" dirty="0">
                <a:ea typeface="Times New Roman"/>
              </a:rPr>
              <a:t>pełnego nadzoru </a:t>
            </a:r>
            <a:r>
              <a:rPr lang="pl-PL" sz="2200" dirty="0">
                <a:ea typeface="Times New Roman"/>
              </a:rPr>
              <a:t>nad wyrobem budowlanym tak, aby zarówno stosowane kruszywa jak </a:t>
            </a:r>
            <a:br>
              <a:rPr lang="pl-PL" sz="2200" dirty="0">
                <a:ea typeface="Times New Roman"/>
              </a:rPr>
            </a:br>
            <a:r>
              <a:rPr lang="pl-PL" sz="2200" dirty="0">
                <a:ea typeface="Times New Roman"/>
              </a:rPr>
              <a:t>i dodatki, ale przede wszystkim cały proces produkcyjny prowadził do wytworzenia </a:t>
            </a:r>
            <a:r>
              <a:rPr lang="pl-PL" sz="2200" b="1" dirty="0">
                <a:ea typeface="Times New Roman"/>
              </a:rPr>
              <a:t>pełnowartościowego wyrobu</a:t>
            </a:r>
            <a:r>
              <a:rPr lang="pl-PL" sz="2200" dirty="0">
                <a:ea typeface="Times New Roman"/>
              </a:rPr>
              <a:t> końcowego spełniającego normy europejskie.</a:t>
            </a:r>
          </a:p>
          <a:p>
            <a:pPr algn="just"/>
            <a:endParaRPr lang="pl-PL" sz="2200" dirty="0">
              <a:ea typeface="Times New Roman"/>
            </a:endParaRPr>
          </a:p>
          <a:p>
            <a:pPr algn="just"/>
            <a:r>
              <a:rPr lang="pl-PL" sz="2200" dirty="0">
                <a:ea typeface="Times New Roman"/>
              </a:rPr>
              <a:t>Spółka EKO-ZEC wychodząc na przeciw oczekiwaniom rynku przeszła pomyślnie certyfikację uzyskując we wrześniu br. certyfikat na beton towarowy do zastosowań konstrukcyjnych w systemie 2+. </a:t>
            </a:r>
            <a:endParaRPr lang="pl-PL" sz="2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91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64547"/>
            <a:ext cx="7348538" cy="403828"/>
          </a:xfrm>
        </p:spPr>
        <p:txBody>
          <a:bodyPr/>
          <a:lstStyle/>
          <a:p>
            <a:pPr lvl="0"/>
            <a:r>
              <a:rPr lang="pl-PL" b="1" dirty="0"/>
              <a:t>CEL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11263"/>
            <a:ext cx="7344815" cy="4882033"/>
          </a:xfrm>
        </p:spPr>
        <p:txBody>
          <a:bodyPr/>
          <a:lstStyle/>
          <a:p>
            <a:pPr marL="0" lvl="1" indent="0">
              <a:buClr>
                <a:schemeClr val="tx2"/>
              </a:buClr>
              <a:buSzPct val="60000"/>
              <a:buNone/>
            </a:pPr>
            <a:endParaRPr lang="pl-PL" sz="2400" b="1" dirty="0"/>
          </a:p>
          <a:p>
            <a:pPr marL="0" lvl="1" indent="0">
              <a:buClr>
                <a:schemeClr val="tx2"/>
              </a:buClr>
              <a:buSzPct val="60000"/>
              <a:buNone/>
            </a:pPr>
            <a:r>
              <a:rPr lang="pl-PL" sz="2400" b="1" dirty="0"/>
              <a:t>W prezentacji zostaną przedstawione:</a:t>
            </a:r>
          </a:p>
          <a:p>
            <a:pPr marL="0" lvl="1" indent="0">
              <a:buSzPct val="100000"/>
              <a:buNone/>
            </a:pPr>
            <a:endParaRPr lang="pl-PL" sz="2400" b="1" dirty="0"/>
          </a:p>
          <a:p>
            <a:pPr marL="457200" lvl="1" indent="-457200" algn="just">
              <a:buSzPct val="100000"/>
              <a:buAutoNum type="arabicPeriod"/>
            </a:pPr>
            <a:r>
              <a:rPr lang="pl-PL" sz="2400" b="1" dirty="0"/>
              <a:t>Kategorie popiołu lotnego i możliwości jego zastosowania;</a:t>
            </a:r>
          </a:p>
          <a:p>
            <a:pPr marL="457200" lvl="1" indent="-457200" algn="just">
              <a:buSzPct val="100000"/>
              <a:buFontTx/>
              <a:buAutoNum type="arabicPeriod"/>
            </a:pPr>
            <a:r>
              <a:rPr lang="pl-PL" sz="2400" b="1" dirty="0"/>
              <a:t>Zakresy badań i certyfikacji dla popiołów lotnych;</a:t>
            </a:r>
          </a:p>
          <a:p>
            <a:pPr marL="457200" lvl="1" indent="-457200" algn="just">
              <a:buSzPct val="100000"/>
              <a:buAutoNum type="arabicPeriod"/>
            </a:pPr>
            <a:r>
              <a:rPr lang="pl-PL" sz="2400" b="1" dirty="0"/>
              <a:t>Wymagania dla gipsu jako dodatku do wyrobu budowlanego;</a:t>
            </a:r>
          </a:p>
          <a:p>
            <a:pPr marL="457200" lvl="1" indent="-457200" algn="just">
              <a:buSzPct val="100000"/>
              <a:buAutoNum type="arabicPeriod"/>
            </a:pPr>
            <a:r>
              <a:rPr lang="pl-PL" sz="2400" b="1" dirty="0"/>
              <a:t>Wymagania dla betonu towarowego, </a:t>
            </a:r>
            <a:br>
              <a:rPr lang="pl-PL" sz="2400" b="1" dirty="0"/>
            </a:br>
            <a:r>
              <a:rPr lang="pl-PL" sz="2400" b="1" dirty="0"/>
              <a:t>z uwzględnieniem nowych przepisów prawnych;</a:t>
            </a:r>
          </a:p>
          <a:p>
            <a:pPr marL="457200" lvl="1" indent="-457200" algn="just">
              <a:buSzPct val="100000"/>
              <a:buAutoNum type="arabicPeriod"/>
            </a:pPr>
            <a:r>
              <a:rPr lang="pl-PL" sz="2400" b="1" dirty="0"/>
              <a:t>System certyfikacji dla betonu towarowego;</a:t>
            </a:r>
          </a:p>
          <a:p>
            <a:pPr marL="457200" lvl="1" indent="-457200" algn="just">
              <a:buSzPct val="100000"/>
              <a:buAutoNum type="arabicPeriod"/>
            </a:pPr>
            <a:r>
              <a:rPr lang="pl-PL" sz="2400" b="1" dirty="0"/>
              <a:t>Podsumowanie</a:t>
            </a:r>
          </a:p>
          <a:p>
            <a:pPr marL="457200" lvl="1" indent="-457200">
              <a:buClr>
                <a:schemeClr val="tx2"/>
              </a:buClr>
              <a:buSzPct val="60000"/>
              <a:buAutoNum type="arabicPeriod"/>
            </a:pPr>
            <a:endParaRPr lang="pl-PL" sz="2400" b="1" dirty="0"/>
          </a:p>
          <a:p>
            <a:pPr marL="457200" lvl="1" indent="-457200">
              <a:buClr>
                <a:schemeClr val="tx2"/>
              </a:buClr>
              <a:buSzPct val="60000"/>
              <a:buAutoNum type="arabicPeriod"/>
            </a:pPr>
            <a:endParaRPr lang="pl-PL" sz="2400" b="1" dirty="0"/>
          </a:p>
          <a:p>
            <a:pPr marL="457200" lvl="1" indent="-457200">
              <a:buClr>
                <a:schemeClr val="tx2"/>
              </a:buClr>
              <a:buSzPct val="60000"/>
              <a:buAutoNum type="arabicPeriod"/>
            </a:pPr>
            <a:endParaRPr lang="pl-PL" sz="2400" b="1" dirty="0"/>
          </a:p>
          <a:p>
            <a:pPr marL="457200" lvl="1" indent="-457200">
              <a:buClr>
                <a:schemeClr val="tx2"/>
              </a:buClr>
              <a:buSzPct val="60000"/>
              <a:buAutoNum type="arabicPeriod"/>
            </a:pPr>
            <a:endParaRPr lang="pl-PL" sz="2400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38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 txBox="1">
            <a:spLocks/>
          </p:cNvSpPr>
          <p:nvPr/>
        </p:nvSpPr>
        <p:spPr bwMode="auto">
          <a:xfrm>
            <a:off x="366949" y="466435"/>
            <a:ext cx="8008791" cy="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defRPr/>
            </a:pPr>
            <a:r>
              <a:rPr lang="pl-PL" sz="3200" b="1" kern="0" cap="all" dirty="0"/>
              <a:t>1. POPIÓŁ JAKO WYRÓB BUDOWLANY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3655649" y="4276798"/>
            <a:ext cx="4615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rgbClr val="81828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818284">
                    <a:lumMod val="50000"/>
                  </a:srgbClr>
                </a:solidFill>
                <a:ea typeface="Calibri" panose="020F0502020204030204" pitchFamily="34" charset="0"/>
              </a:rPr>
              <a:t>Obowiązek obligatoryjnego oznakowania na terenie Polski znakiem unijnym CE gdyż norma EN 450-1:2012 została zharmonizowana.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27729" y="1286755"/>
            <a:ext cx="5239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POPIÓŁ LOTNY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rgbClr val="81828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systemem nadzoru: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95936" y="2978836"/>
            <a:ext cx="3934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818284">
                    <a:lumMod val="50000"/>
                  </a:srgbClr>
                </a:solidFill>
              </a:rPr>
              <a:t>1+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rgbClr val="818284">
                    <a:lumMod val="50000"/>
                  </a:srgbClr>
                </a:solidFill>
              </a:rPr>
              <a:t>CERTYFIKOWANY SUROWIEC KATEGORII A I B</a:t>
            </a:r>
            <a:endParaRPr lang="pl-PL" sz="2000" dirty="0">
              <a:solidFill>
                <a:srgbClr val="818284"/>
              </a:solidFill>
            </a:endParaRPr>
          </a:p>
        </p:txBody>
      </p:sp>
      <p:cxnSp>
        <p:nvCxnSpPr>
          <p:cNvPr id="10" name="Łącznik łamany 9"/>
          <p:cNvCxnSpPr>
            <a:stCxn id="5" idx="2"/>
          </p:cNvCxnSpPr>
          <p:nvPr/>
        </p:nvCxnSpPr>
        <p:spPr>
          <a:xfrm rot="5400000">
            <a:off x="5457476" y="2569191"/>
            <a:ext cx="779771" cy="2"/>
          </a:xfrm>
          <a:prstGeom prst="bentConnector3">
            <a:avLst>
              <a:gd name="adj1" fmla="val 50000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9" y="1268760"/>
            <a:ext cx="3419873" cy="484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CA3B1-31FF-45EA-B40B-B49BA212550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64547"/>
            <a:ext cx="7348538" cy="403828"/>
          </a:xfrm>
        </p:spPr>
        <p:txBody>
          <a:bodyPr/>
          <a:lstStyle/>
          <a:p>
            <a:r>
              <a:rPr lang="pl-PL" b="1" cap="all" dirty="0">
                <a:ea typeface="+mn-ea"/>
              </a:rPr>
              <a:t>POPIOŁY LOTNE - 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124" y="1211262"/>
            <a:ext cx="7887667" cy="502291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Zastosowanie popiołów lotnych uzależnione jest od ich przeznaczenia: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78386" y="2137216"/>
            <a:ext cx="25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KATEGORIA A</a:t>
            </a:r>
            <a:endParaRPr lang="pl-PL" sz="2000" dirty="0">
              <a:solidFill>
                <a:srgbClr val="818284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82997" y="1952549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Produkcja betonu, klinkieru i cementu 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łamany 6"/>
          <p:cNvCxnSpPr/>
          <p:nvPr/>
        </p:nvCxnSpPr>
        <p:spPr>
          <a:xfrm>
            <a:off x="3203846" y="2429603"/>
            <a:ext cx="1008113" cy="2"/>
          </a:xfrm>
          <a:prstGeom prst="bentConnector3">
            <a:avLst>
              <a:gd name="adj1" fmla="val 50000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78385" y="3225386"/>
            <a:ext cx="25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KATEGORIA B</a:t>
            </a:r>
            <a:endParaRPr lang="pl-PL" sz="2000" dirty="0">
              <a:solidFill>
                <a:srgbClr val="818284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łamany 10"/>
          <p:cNvCxnSpPr/>
          <p:nvPr/>
        </p:nvCxnSpPr>
        <p:spPr>
          <a:xfrm>
            <a:off x="3203845" y="3517773"/>
            <a:ext cx="1008113" cy="2"/>
          </a:xfrm>
          <a:prstGeom prst="bentConnector3">
            <a:avLst>
              <a:gd name="adj1" fmla="val 50000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076328" y="3194971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Podbudowy drogowe, ceramika budowlana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78384" y="4687684"/>
            <a:ext cx="25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KATEGORIA C</a:t>
            </a:r>
            <a:endParaRPr lang="pl-PL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Łącznik łamany 13"/>
          <p:cNvCxnSpPr/>
          <p:nvPr/>
        </p:nvCxnSpPr>
        <p:spPr>
          <a:xfrm>
            <a:off x="3203844" y="5001035"/>
            <a:ext cx="1008113" cy="2"/>
          </a:xfrm>
          <a:prstGeom prst="bentConnector3">
            <a:avLst>
              <a:gd name="adj1" fmla="val 50000"/>
            </a:avLst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4211958" y="4382511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Powinny być poddane separacji i nie mogą być składowane na składowiskach zgodnie z Rozporządzeniem Ministra Gospodarki z dnia 16 lipca 2015 r.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sprawie dopuszczenia odpadów do składowania na składowiskach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(Dz. U. 2015 poz. 1277).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38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90066"/>
          </a:xfrm>
        </p:spPr>
        <p:txBody>
          <a:bodyPr>
            <a:noAutofit/>
          </a:bodyPr>
          <a:lstStyle/>
          <a:p>
            <a:r>
              <a:rPr lang="pl-PL" sz="2800" b="1" cap="all" dirty="0"/>
              <a:t>2. Certyfikacja popiołu - SYSTEM 1+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251520" y="98072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1) działania producenta związane z oceną i weryfikacją obejmują określenie typu wyrobu budowlanego oraz prowadzenie: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a) zakładowej kontroli produkcji (ZKP),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b) badań próbek pobranych przez producenta w zakładzie produkcyjnym, zgodnie </a:t>
            </a:r>
            <a:br>
              <a:rPr lang="pl-PL" sz="1600" b="1" dirty="0">
                <a:ea typeface="Times New Roman"/>
                <a:cs typeface="Times New Roman"/>
              </a:rPr>
            </a:br>
            <a:r>
              <a:rPr lang="pl-PL" sz="1600" b="1" dirty="0">
                <a:ea typeface="Times New Roman"/>
                <a:cs typeface="Times New Roman"/>
              </a:rPr>
              <a:t>z ustalonym przez niego planem badań;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2) ocena i weryfikacja przeprowadzana przez notyfikowaną jednostkę certyfikującą (NJC), obejmuje: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a) ocenę właściwości użytkowych wyrobu budowlanego na podstawie badań próbek pobranych przez NJC, obliczeń, tabelarycznych wartości lub opisowej dokumentacji tego wyrobu,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b) przeprowadzenie wstępnej inspekcji zakładu produkcyjnego i zakładowej kontroli produkcji,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c) wydanie certyfikatu stałości właściwości użytkowych,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d) kontynuację nadzoru, oceny i ewaluacji zakładowej kontroli produkcji,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ea typeface="Times New Roman"/>
                <a:cs typeface="Times New Roman"/>
              </a:rPr>
              <a:t>e) przeprowadzanie kontrolnych badań próbek pobranych przez notyfikowaną jednostkę certyfikującą w zakładzie produkcyjnym lub w obiektach magazynowych producenta.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8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564547"/>
            <a:ext cx="7348538" cy="403828"/>
          </a:xfrm>
        </p:spPr>
        <p:txBody>
          <a:bodyPr/>
          <a:lstStyle/>
          <a:p>
            <a:r>
              <a:rPr lang="pl-PL" b="1" cap="all" dirty="0"/>
              <a:t>PODSTAWOWE PARAMETRY POPIOŁU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22332"/>
              </p:ext>
            </p:extLst>
          </p:nvPr>
        </p:nvGraphicFramePr>
        <p:xfrm>
          <a:off x="251520" y="1124744"/>
          <a:ext cx="8064896" cy="2419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15" dirty="0">
                          <a:effectLst/>
                        </a:rPr>
                        <a:t>Właściwość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Kategoria 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Kategoria B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effectLst/>
                        </a:rPr>
                        <a:t>Strata prażenia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</a:rPr>
                        <a:t>&lt; 5% masy </a:t>
                      </a:r>
                      <a:r>
                        <a:rPr lang="pl-PL" sz="1400" b="1" i="1" dirty="0">
                          <a:effectLst/>
                        </a:rPr>
                        <a:t>(preferowane przez Klienta </a:t>
                      </a:r>
                      <a:r>
                        <a:rPr lang="pl-PL" sz="1400" b="1" i="1" spc="-20" dirty="0">
                          <a:effectLst/>
                        </a:rPr>
                        <a:t>3,0 – 4.0% masy)</a:t>
                      </a:r>
                      <a:endParaRPr lang="pl-PL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</a:rPr>
                        <a:t>5-7% masy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2.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effectLst/>
                        </a:rPr>
                        <a:t>Miałkość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20" dirty="0">
                          <a:effectLst/>
                        </a:rPr>
                        <a:t>Kategoria N: 30,0 % masy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20" dirty="0">
                          <a:effectLst/>
                        </a:rPr>
                        <a:t>Kategoria N: 30,0 % masy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3.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effectLst/>
                        </a:rPr>
                        <a:t>Zmienność miałkości (dolna </a:t>
                      </a:r>
                      <a:br>
                        <a:rPr lang="pl-PL" sz="1400" spc="-20" dirty="0">
                          <a:effectLst/>
                        </a:rPr>
                      </a:br>
                      <a:r>
                        <a:rPr lang="pl-PL" sz="1400" spc="-20" dirty="0">
                          <a:effectLst/>
                        </a:rPr>
                        <a:t>i górna wartość graniczna)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10" dirty="0">
                          <a:effectLst/>
                        </a:rPr>
                        <a:t>±10 punktów procentowych od deklarowanej </a:t>
                      </a:r>
                      <a:r>
                        <a:rPr lang="pl-PL" sz="1400" i="1" spc="-15" dirty="0">
                          <a:effectLst/>
                        </a:rPr>
                        <a:t>wartości 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10" dirty="0">
                          <a:effectLst/>
                        </a:rPr>
                        <a:t>±10 punktów procentowych od deklarowanej </a:t>
                      </a:r>
                      <a:r>
                        <a:rPr lang="pl-PL" sz="1400" i="1" spc="-15" dirty="0">
                          <a:effectLst/>
                        </a:rPr>
                        <a:t>wartości 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4.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effectLst/>
                        </a:rPr>
                        <a:t>Chlorki (górna wartość graniczna)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5" dirty="0">
                          <a:effectLst/>
                        </a:rPr>
                        <a:t>0,10% masy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5" dirty="0">
                          <a:effectLst/>
                        </a:rPr>
                        <a:t>0,10% masy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5" marR="44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44522"/>
              </p:ext>
            </p:extLst>
          </p:nvPr>
        </p:nvGraphicFramePr>
        <p:xfrm>
          <a:off x="251520" y="3573016"/>
          <a:ext cx="8064896" cy="1386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Promieniotwórczość naturalna f1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&lt;1,2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&lt;1,2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Zmienność gęstości ziaren (dolna</a:t>
                      </a:r>
                      <a:r>
                        <a:rPr lang="pl-PL" sz="1400" spc="-25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40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 górna wartość graniczna)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200,0 kg/m</a:t>
                      </a:r>
                      <a:r>
                        <a:rPr lang="pl-PL" sz="1400" i="1" spc="-25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i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od deklarowanej wartości</a:t>
                      </a:r>
                      <a:endParaRPr lang="pl-PL" sz="14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200,0 kg/m</a:t>
                      </a:r>
                      <a:r>
                        <a:rPr lang="pl-PL" sz="1400" i="1" spc="-25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i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od deklarowanej wartości</a:t>
                      </a:r>
                      <a:endParaRPr lang="pl-PL" sz="14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87579"/>
              </p:ext>
            </p:extLst>
          </p:nvPr>
        </p:nvGraphicFramePr>
        <p:xfrm>
          <a:off x="251520" y="5013176"/>
          <a:ext cx="8064896" cy="135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2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Zawartość (amoniak) NH</a:t>
                      </a:r>
                      <a:r>
                        <a:rPr lang="pl-PL" sz="1400" baseline="-250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(wymagania ustalone pomiędzy Spółką EKO-ZEC,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a Wytwórcą popiołu)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</a:rPr>
                        <a:t>&lt;50 </a:t>
                      </a:r>
                      <a:r>
                        <a:rPr lang="pl-PL" sz="1400" i="1" dirty="0" err="1">
                          <a:effectLst/>
                        </a:rPr>
                        <a:t>ppm</a:t>
                      </a:r>
                      <a:endParaRPr lang="pl-PL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</a:rPr>
                        <a:t> 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7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4" y="170593"/>
            <a:ext cx="7879283" cy="797782"/>
          </a:xfrm>
        </p:spPr>
        <p:txBody>
          <a:bodyPr/>
          <a:lstStyle/>
          <a:p>
            <a:r>
              <a:rPr lang="pl-PL" b="1" cap="all" dirty="0"/>
              <a:t>CZĘSTOTLIWOŚĆ BADAŃ </a:t>
            </a:r>
            <a:br>
              <a:rPr lang="pl-PL" b="1" cap="all" dirty="0"/>
            </a:br>
            <a:r>
              <a:rPr lang="pl-PL" b="1" cap="all" dirty="0"/>
              <a:t>(na PRZYKŁADZIE Eko-</a:t>
            </a:r>
            <a:r>
              <a:rPr lang="pl-PL" b="1" cap="all" dirty="0" err="1"/>
              <a:t>zec</a:t>
            </a:r>
            <a:r>
              <a:rPr lang="pl-PL" b="1" cap="all" dirty="0"/>
              <a:t>)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221"/>
              </p:ext>
            </p:extLst>
          </p:nvPr>
        </p:nvGraphicFramePr>
        <p:xfrm>
          <a:off x="251520" y="1124744"/>
          <a:ext cx="8064897" cy="5621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Rodzaj badania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Częstotliwość wykonania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Metoda badania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Autokontrola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Kontrola zewnętrzna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Węgiel całkowity/strata prażenia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dziennie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PN-G-04571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/EN 196-2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Laboratorium Chemiczne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Veolia Energia Poznań ZEC S.A.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AB 906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Instytut Ceramiki i Materiałów Budowlanych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AB 799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Miałkość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dziennie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EN 451-2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Substancje radioaktywne współczynniki f1 i f2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2/m-ce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Instrukcja ITB Nr 455/2010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Wolny tlenek wapnia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451-1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EKOLAB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Sp. z o.o.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AB 869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Całkowity tlenek wapnia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Chlorki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Bezwodnik kwasu siarkowego SO</a:t>
                      </a:r>
                      <a:r>
                        <a:rPr lang="pl-PL" sz="1200" baseline="-25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Suma dwutlenku krzemu, tlenku glinu i tlenku żelaza (m)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Alkalia (m)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Pierwiastki śladowe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wg potrzeb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zależnie od parametru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Gęstość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1097-7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Instytut Ceramiki i Materiałów Budowlanych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AB 799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Fosfor całkowity (m)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ISO 29581-2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Wskaźnik aktywności pucolanowej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 razy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196-1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14.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Czas początku wiązania (m)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raz na miesiąc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EN 196-3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 -</a:t>
                      </a:r>
                      <a:endParaRPr lang="pl-P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Dodatkowe badania wykonywane w przypadku współspalania biomasy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50" marR="12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03575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3575" y="10191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8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170593"/>
            <a:ext cx="7348538" cy="797782"/>
          </a:xfrm>
        </p:spPr>
        <p:txBody>
          <a:bodyPr/>
          <a:lstStyle/>
          <a:p>
            <a:r>
              <a:rPr lang="pl-PL" b="1" dirty="0"/>
              <a:t>OZNAKOWANIE CE </a:t>
            </a:r>
            <a:br>
              <a:rPr lang="pl-PL" b="1" dirty="0"/>
            </a:br>
            <a:r>
              <a:rPr lang="pl-PL" b="1" cap="all" dirty="0"/>
              <a:t>(na PRZYKŁADZIE Eko-</a:t>
            </a:r>
            <a:r>
              <a:rPr lang="pl-PL" b="1" cap="all" dirty="0" err="1"/>
              <a:t>zec</a:t>
            </a:r>
            <a:r>
              <a:rPr lang="pl-PL" b="1" cap="all" dirty="0"/>
              <a:t>)</a:t>
            </a:r>
            <a:endParaRPr lang="pl-P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6" y="1484784"/>
            <a:ext cx="709195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442C-79E2-4F4F-9BB0-5C9A04018D7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1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170593"/>
            <a:ext cx="7348538" cy="797782"/>
          </a:xfrm>
        </p:spPr>
        <p:txBody>
          <a:bodyPr/>
          <a:lstStyle/>
          <a:p>
            <a:r>
              <a:rPr lang="pl-PL" b="1" cap="all" dirty="0"/>
              <a:t>3. GIPS JAKO DODATEK DO WYROBÓW BUDOWLANYCH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125" y="1211263"/>
            <a:ext cx="7807276" cy="487518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ea typeface="Times New Roman"/>
              </a:rPr>
              <a:t>Producenci gotowych wyrobów budowlanych bazujących na gipsie syntetycznym biorą pod uwagę parametry jakościowe zgodnie z wytycznymi  EUROGYPSUM.</a:t>
            </a:r>
          </a:p>
          <a:p>
            <a:pPr marL="0" indent="0" algn="just">
              <a:buNone/>
            </a:pPr>
            <a:endParaRPr lang="pl-PL" dirty="0">
              <a:ea typeface="Times New Roman"/>
            </a:endParaRPr>
          </a:p>
          <a:p>
            <a:pPr marL="0" indent="0" algn="just">
              <a:buNone/>
            </a:pPr>
            <a:r>
              <a:rPr lang="pl-PL" dirty="0"/>
              <a:t>Spółka EKO-ZEC prowadzi badania gipsu syntetycznego pochodzącego z ENEA Kozienice, zgodnie z posiadaną Aprobatą Techniczną </a:t>
            </a:r>
            <a:r>
              <a:rPr lang="pl-PL" dirty="0" err="1"/>
              <a:t>IBDiM</a:t>
            </a:r>
            <a:r>
              <a:rPr lang="pl-PL" dirty="0"/>
              <a:t> nr AT/2016-02-3219 </a:t>
            </a:r>
            <a:br>
              <a:rPr lang="pl-PL" dirty="0"/>
            </a:br>
            <a:r>
              <a:rPr lang="pl-PL" dirty="0"/>
              <a:t>z wykorzystaniem na potrzeby inżynierii komunikacyjnej (system oceny 4).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Badaniami został objęty szerszy zakres niż określony </a:t>
            </a:r>
            <a:br>
              <a:rPr lang="pl-PL" dirty="0"/>
            </a:br>
            <a:r>
              <a:rPr lang="pl-PL" dirty="0"/>
              <a:t>w wytycznych EUROGIPSU (dot. oznaczenia n/a w tabeli), </a:t>
            </a:r>
            <a:br>
              <a:rPr lang="pl-PL" dirty="0"/>
            </a:br>
            <a:r>
              <a:rPr lang="pl-PL" dirty="0"/>
              <a:t>z częstotliwością 1 raz/miesiąc.</a:t>
            </a:r>
            <a:endParaRPr lang="pl-PL" dirty="0">
              <a:ea typeface="Times New Roman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CA3B1-31FF-45EA-B40B-B49BA212550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5237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Niestandardowy 1">
      <a:dk1>
        <a:srgbClr val="818284"/>
      </a:dk1>
      <a:lt1>
        <a:srgbClr val="FFFFFF"/>
      </a:lt1>
      <a:dk2>
        <a:srgbClr val="EE1C25"/>
      </a:dk2>
      <a:lt2>
        <a:srgbClr val="000000"/>
      </a:lt2>
      <a:accent1>
        <a:srgbClr val="4F99C4"/>
      </a:accent1>
      <a:accent2>
        <a:srgbClr val="D4DABF"/>
      </a:accent2>
      <a:accent3>
        <a:srgbClr val="FFFFFF"/>
      </a:accent3>
      <a:accent4>
        <a:srgbClr val="6D6E70"/>
      </a:accent4>
      <a:accent5>
        <a:srgbClr val="B2CADE"/>
      </a:accent5>
      <a:accent6>
        <a:srgbClr val="94A361"/>
      </a:accent6>
      <a:hlink>
        <a:srgbClr val="B4996C"/>
      </a:hlink>
      <a:folHlink>
        <a:srgbClr val="B46C7A"/>
      </a:folHlink>
    </a:clrScheme>
    <a:fontScheme name="1_Modèle par défau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3">
        <a:dk1>
          <a:srgbClr val="818284"/>
        </a:dk1>
        <a:lt1>
          <a:srgbClr val="FFFFFF"/>
        </a:lt1>
        <a:dk2>
          <a:srgbClr val="EE1C25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4">
        <a:dk1>
          <a:srgbClr val="818284"/>
        </a:dk1>
        <a:lt1>
          <a:srgbClr val="FFFFFF"/>
        </a:lt1>
        <a:dk2>
          <a:srgbClr val="E1001A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5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0071B7"/>
        </a:accent1>
        <a:accent2>
          <a:srgbClr val="971676"/>
        </a:accent2>
        <a:accent3>
          <a:srgbClr val="FFFFFF"/>
        </a:accent3>
        <a:accent4>
          <a:srgbClr val="545454"/>
        </a:accent4>
        <a:accent5>
          <a:srgbClr val="AABBD8"/>
        </a:accent5>
        <a:accent6>
          <a:srgbClr val="88136A"/>
        </a:accent6>
        <a:hlink>
          <a:srgbClr val="FCAF17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6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B2B2B2"/>
        </a:accent1>
        <a:accent2>
          <a:srgbClr val="000000"/>
        </a:accent2>
        <a:accent3>
          <a:srgbClr val="FFFFFF"/>
        </a:accent3>
        <a:accent4>
          <a:srgbClr val="545454"/>
        </a:accent4>
        <a:accent5>
          <a:srgbClr val="D5D5D5"/>
        </a:accent5>
        <a:accent6>
          <a:srgbClr val="000000"/>
        </a:accent6>
        <a:hlink>
          <a:srgbClr val="7777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èle par défaut">
  <a:themeElements>
    <a:clrScheme name="Niestandardowy 1">
      <a:dk1>
        <a:srgbClr val="818284"/>
      </a:dk1>
      <a:lt1>
        <a:srgbClr val="FFFFFF"/>
      </a:lt1>
      <a:dk2>
        <a:srgbClr val="EE1C25"/>
      </a:dk2>
      <a:lt2>
        <a:srgbClr val="000000"/>
      </a:lt2>
      <a:accent1>
        <a:srgbClr val="4F99C4"/>
      </a:accent1>
      <a:accent2>
        <a:srgbClr val="D4DABF"/>
      </a:accent2>
      <a:accent3>
        <a:srgbClr val="FFFFFF"/>
      </a:accent3>
      <a:accent4>
        <a:srgbClr val="6D6E70"/>
      </a:accent4>
      <a:accent5>
        <a:srgbClr val="B2CADE"/>
      </a:accent5>
      <a:accent6>
        <a:srgbClr val="94A361"/>
      </a:accent6>
      <a:hlink>
        <a:srgbClr val="B4996C"/>
      </a:hlink>
      <a:folHlink>
        <a:srgbClr val="B46C7A"/>
      </a:folHlink>
    </a:clrScheme>
    <a:fontScheme name="1_Modèle par défau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3">
        <a:dk1>
          <a:srgbClr val="818284"/>
        </a:dk1>
        <a:lt1>
          <a:srgbClr val="FFFFFF"/>
        </a:lt1>
        <a:dk2>
          <a:srgbClr val="EE1C25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4">
        <a:dk1>
          <a:srgbClr val="818284"/>
        </a:dk1>
        <a:lt1>
          <a:srgbClr val="FFFFFF"/>
        </a:lt1>
        <a:dk2>
          <a:srgbClr val="E1001A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5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0071B7"/>
        </a:accent1>
        <a:accent2>
          <a:srgbClr val="971676"/>
        </a:accent2>
        <a:accent3>
          <a:srgbClr val="FFFFFF"/>
        </a:accent3>
        <a:accent4>
          <a:srgbClr val="545454"/>
        </a:accent4>
        <a:accent5>
          <a:srgbClr val="AABBD8"/>
        </a:accent5>
        <a:accent6>
          <a:srgbClr val="88136A"/>
        </a:accent6>
        <a:hlink>
          <a:srgbClr val="FCAF17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6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B2B2B2"/>
        </a:accent1>
        <a:accent2>
          <a:srgbClr val="000000"/>
        </a:accent2>
        <a:accent3>
          <a:srgbClr val="FFFFFF"/>
        </a:accent3>
        <a:accent4>
          <a:srgbClr val="545454"/>
        </a:accent4>
        <a:accent5>
          <a:srgbClr val="D5D5D5"/>
        </a:accent5>
        <a:accent6>
          <a:srgbClr val="000000"/>
        </a:accent6>
        <a:hlink>
          <a:srgbClr val="7777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èle par défaut">
  <a:themeElements>
    <a:clrScheme name="Niestandardowy 1">
      <a:dk1>
        <a:srgbClr val="818284"/>
      </a:dk1>
      <a:lt1>
        <a:srgbClr val="FFFFFF"/>
      </a:lt1>
      <a:dk2>
        <a:srgbClr val="EE1C25"/>
      </a:dk2>
      <a:lt2>
        <a:srgbClr val="000000"/>
      </a:lt2>
      <a:accent1>
        <a:srgbClr val="4F99C4"/>
      </a:accent1>
      <a:accent2>
        <a:srgbClr val="D4DABF"/>
      </a:accent2>
      <a:accent3>
        <a:srgbClr val="FFFFFF"/>
      </a:accent3>
      <a:accent4>
        <a:srgbClr val="6D6E70"/>
      </a:accent4>
      <a:accent5>
        <a:srgbClr val="B2CADE"/>
      </a:accent5>
      <a:accent6>
        <a:srgbClr val="94A361"/>
      </a:accent6>
      <a:hlink>
        <a:srgbClr val="B4996C"/>
      </a:hlink>
      <a:folHlink>
        <a:srgbClr val="B46C7A"/>
      </a:folHlink>
    </a:clrScheme>
    <a:fontScheme name="1_Modèle par défau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3">
        <a:dk1>
          <a:srgbClr val="818284"/>
        </a:dk1>
        <a:lt1>
          <a:srgbClr val="FFFFFF"/>
        </a:lt1>
        <a:dk2>
          <a:srgbClr val="EE1C25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4">
        <a:dk1>
          <a:srgbClr val="818284"/>
        </a:dk1>
        <a:lt1>
          <a:srgbClr val="FFFFFF"/>
        </a:lt1>
        <a:dk2>
          <a:srgbClr val="E1001A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5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0071B7"/>
        </a:accent1>
        <a:accent2>
          <a:srgbClr val="971676"/>
        </a:accent2>
        <a:accent3>
          <a:srgbClr val="FFFFFF"/>
        </a:accent3>
        <a:accent4>
          <a:srgbClr val="545454"/>
        </a:accent4>
        <a:accent5>
          <a:srgbClr val="AABBD8"/>
        </a:accent5>
        <a:accent6>
          <a:srgbClr val="88136A"/>
        </a:accent6>
        <a:hlink>
          <a:srgbClr val="FCAF17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6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B2B2B2"/>
        </a:accent1>
        <a:accent2>
          <a:srgbClr val="000000"/>
        </a:accent2>
        <a:accent3>
          <a:srgbClr val="FFFFFF"/>
        </a:accent3>
        <a:accent4>
          <a:srgbClr val="545454"/>
        </a:accent4>
        <a:accent5>
          <a:srgbClr val="D5D5D5"/>
        </a:accent5>
        <a:accent6>
          <a:srgbClr val="000000"/>
        </a:accent6>
        <a:hlink>
          <a:srgbClr val="7777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èle par défaut">
  <a:themeElements>
    <a:clrScheme name="Niestandardowy 1">
      <a:dk1>
        <a:srgbClr val="818284"/>
      </a:dk1>
      <a:lt1>
        <a:srgbClr val="FFFFFF"/>
      </a:lt1>
      <a:dk2>
        <a:srgbClr val="EE1C25"/>
      </a:dk2>
      <a:lt2>
        <a:srgbClr val="000000"/>
      </a:lt2>
      <a:accent1>
        <a:srgbClr val="4F99C4"/>
      </a:accent1>
      <a:accent2>
        <a:srgbClr val="D4DABF"/>
      </a:accent2>
      <a:accent3>
        <a:srgbClr val="FFFFFF"/>
      </a:accent3>
      <a:accent4>
        <a:srgbClr val="6D6E70"/>
      </a:accent4>
      <a:accent5>
        <a:srgbClr val="B2CADE"/>
      </a:accent5>
      <a:accent6>
        <a:srgbClr val="94A361"/>
      </a:accent6>
      <a:hlink>
        <a:srgbClr val="B4996C"/>
      </a:hlink>
      <a:folHlink>
        <a:srgbClr val="B46C7A"/>
      </a:folHlink>
    </a:clrScheme>
    <a:fontScheme name="1_Modèle par défau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3">
        <a:dk1>
          <a:srgbClr val="818284"/>
        </a:dk1>
        <a:lt1>
          <a:srgbClr val="FFFFFF"/>
        </a:lt1>
        <a:dk2>
          <a:srgbClr val="EE1C25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4">
        <a:dk1>
          <a:srgbClr val="818284"/>
        </a:dk1>
        <a:lt1>
          <a:srgbClr val="FFFFFF"/>
        </a:lt1>
        <a:dk2>
          <a:srgbClr val="E1001A"/>
        </a:dk2>
        <a:lt2>
          <a:srgbClr val="000000"/>
        </a:lt2>
        <a:accent1>
          <a:srgbClr val="4F99C4"/>
        </a:accent1>
        <a:accent2>
          <a:srgbClr val="A4B46C"/>
        </a:accent2>
        <a:accent3>
          <a:srgbClr val="FFFFFF"/>
        </a:accent3>
        <a:accent4>
          <a:srgbClr val="6D6E70"/>
        </a:accent4>
        <a:accent5>
          <a:srgbClr val="B2CADE"/>
        </a:accent5>
        <a:accent6>
          <a:srgbClr val="94A361"/>
        </a:accent6>
        <a:hlink>
          <a:srgbClr val="B4996C"/>
        </a:hlink>
        <a:folHlink>
          <a:srgbClr val="B46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5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0071B7"/>
        </a:accent1>
        <a:accent2>
          <a:srgbClr val="971676"/>
        </a:accent2>
        <a:accent3>
          <a:srgbClr val="FFFFFF"/>
        </a:accent3>
        <a:accent4>
          <a:srgbClr val="545454"/>
        </a:accent4>
        <a:accent5>
          <a:srgbClr val="AABBD8"/>
        </a:accent5>
        <a:accent6>
          <a:srgbClr val="88136A"/>
        </a:accent6>
        <a:hlink>
          <a:srgbClr val="FCAF17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6">
        <a:dk1>
          <a:srgbClr val="646464"/>
        </a:dk1>
        <a:lt1>
          <a:srgbClr val="FFFFFF"/>
        </a:lt1>
        <a:dk2>
          <a:srgbClr val="FF0000"/>
        </a:dk2>
        <a:lt2>
          <a:srgbClr val="000000"/>
        </a:lt2>
        <a:accent1>
          <a:srgbClr val="B2B2B2"/>
        </a:accent1>
        <a:accent2>
          <a:srgbClr val="000000"/>
        </a:accent2>
        <a:accent3>
          <a:srgbClr val="FFFFFF"/>
        </a:accent3>
        <a:accent4>
          <a:srgbClr val="545454"/>
        </a:accent4>
        <a:accent5>
          <a:srgbClr val="D5D5D5"/>
        </a:accent5>
        <a:accent6>
          <a:srgbClr val="000000"/>
        </a:accent6>
        <a:hlink>
          <a:srgbClr val="7777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EKO-ZEC slajd</Template>
  <TotalTime>1200</TotalTime>
  <Words>1105</Words>
  <Application>Microsoft Office PowerPoint</Application>
  <PresentationFormat>Pokaz na ekranie (4:3)</PresentationFormat>
  <Paragraphs>279</Paragraphs>
  <Slides>15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1_Modèle par défaut</vt:lpstr>
      <vt:lpstr>2_Modèle par défaut</vt:lpstr>
      <vt:lpstr>3_Modèle par défaut</vt:lpstr>
      <vt:lpstr>4_Modèle par défaut</vt:lpstr>
      <vt:lpstr>SYSTEM BADAŃ I CERTYFIKACJI UPS     dr inż. Daria Zielińska EKO-ZEC Sp. z o.o., Poznań</vt:lpstr>
      <vt:lpstr>CEL PREZENTACJI</vt:lpstr>
      <vt:lpstr>Prezentacja programu PowerPoint</vt:lpstr>
      <vt:lpstr>POPIOŁY LOTNE - ZASTOSOWANIE</vt:lpstr>
      <vt:lpstr>2. Certyfikacja popiołu - SYSTEM 1+</vt:lpstr>
      <vt:lpstr>PODSTAWOWE PARAMETRY POPIOŁU</vt:lpstr>
      <vt:lpstr>CZĘSTOTLIWOŚĆ BADAŃ  (na PRZYKŁADZIE Eko-zec)</vt:lpstr>
      <vt:lpstr>OZNAKOWANIE CE  (na PRZYKŁADZIE Eko-zec)</vt:lpstr>
      <vt:lpstr>3. GIPS JAKO DODATEK DO WYROBÓW BUDOWLANYCH</vt:lpstr>
      <vt:lpstr>ZAKRES BADAŃ PARAMETRÓW REA-GIPSU</vt:lpstr>
      <vt:lpstr>Prezentacja programu PowerPoint</vt:lpstr>
      <vt:lpstr>Prezentacja programu PowerPoint</vt:lpstr>
      <vt:lpstr>Prezentacja programu PowerPoint</vt:lpstr>
      <vt:lpstr>Prezentacja programu PowerPoint</vt:lpstr>
      <vt:lpstr>6. PODSUMOWANIE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Deręgowska</dc:creator>
  <cp:lastModifiedBy>Aneta Wiski</cp:lastModifiedBy>
  <cp:revision>64</cp:revision>
  <cp:lastPrinted>2017-10-18T13:40:08Z</cp:lastPrinted>
  <dcterms:created xsi:type="dcterms:W3CDTF">2017-05-08T10:54:21Z</dcterms:created>
  <dcterms:modified xsi:type="dcterms:W3CDTF">2017-10-24T11:44:29Z</dcterms:modified>
</cp:coreProperties>
</file>